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90" r:id="rId14"/>
    <p:sldId id="270" r:id="rId15"/>
    <p:sldId id="271" r:id="rId16"/>
    <p:sldId id="272" r:id="rId17"/>
    <p:sldId id="291" r:id="rId18"/>
    <p:sldId id="273" r:id="rId19"/>
    <p:sldId id="274" r:id="rId20"/>
    <p:sldId id="275" r:id="rId21"/>
    <p:sldId id="276" r:id="rId22"/>
    <p:sldId id="278" r:id="rId23"/>
    <p:sldId id="281" r:id="rId24"/>
    <p:sldId id="280" r:id="rId25"/>
    <p:sldId id="277" r:id="rId26"/>
    <p:sldId id="305" r:id="rId27"/>
    <p:sldId id="279" r:id="rId28"/>
    <p:sldId id="306" r:id="rId29"/>
    <p:sldId id="284" r:id="rId30"/>
    <p:sldId id="282" r:id="rId31"/>
    <p:sldId id="283" r:id="rId32"/>
    <p:sldId id="286" r:id="rId33"/>
    <p:sldId id="287" r:id="rId34"/>
    <p:sldId id="288" r:id="rId35"/>
    <p:sldId id="269" r:id="rId36"/>
    <p:sldId id="297" r:id="rId37"/>
    <p:sldId id="292" r:id="rId38"/>
    <p:sldId id="298" r:id="rId39"/>
    <p:sldId id="295" r:id="rId40"/>
    <p:sldId id="294" r:id="rId41"/>
    <p:sldId id="299" r:id="rId42"/>
    <p:sldId id="301" r:id="rId43"/>
    <p:sldId id="300" r:id="rId44"/>
    <p:sldId id="302" r:id="rId45"/>
    <p:sldId id="303" r:id="rId46"/>
    <p:sldId id="293" r:id="rId47"/>
    <p:sldId id="304" r:id="rId48"/>
    <p:sldId id="289" r:id="rId4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39964B6-C433-45FF-9A80-10B6A8D3B4F9}" type="datetimeFigureOut">
              <a:rPr lang="es-ES"/>
              <a:pPr>
                <a:defRPr/>
              </a:pPr>
              <a:t>23/07/2014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16C1A43-E725-4FB9-8A6F-0C5B7B787C66}"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Marcador de imagen de diapositiva"/>
          <p:cNvSpPr>
            <a:spLocks noGrp="1" noRot="1" noChangeAspect="1"/>
          </p:cNvSpPr>
          <p:nvPr>
            <p:ph type="sldImg"/>
          </p:nvPr>
        </p:nvSpPr>
        <p:spPr bwMode="auto">
          <a:noFill/>
          <a:ln>
            <a:solidFill>
              <a:srgbClr val="000000"/>
            </a:solidFill>
            <a:miter lim="800000"/>
            <a:headEnd/>
            <a:tailEnd/>
          </a:ln>
        </p:spPr>
      </p:sp>
      <p:sp>
        <p:nvSpPr>
          <p:cNvPr id="6349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6349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264035-2400-4F22-880D-0791DEB42899}" type="slidenum">
              <a:rPr lang="es-ES">
                <a:cs typeface="Arial" charset="0"/>
              </a:rPr>
              <a:pPr fontAlgn="base">
                <a:spcBef>
                  <a:spcPct val="0"/>
                </a:spcBef>
                <a:spcAft>
                  <a:spcPct val="0"/>
                </a:spcAft>
                <a:defRPr/>
              </a:pPr>
              <a:t>48</a:t>
            </a:fld>
            <a:endParaRPr lang="es-E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1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38 Rectángulo"/>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39 Rectángulo"/>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40 Rectángulo"/>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41 Rectángulo"/>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55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64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65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66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s-ES" smtClean="0"/>
              <a:t>Haga clic para modificar el estilo de título del patrón</a:t>
            </a:r>
            <a:endParaRPr lang="en-US"/>
          </a:p>
        </p:txBody>
      </p:sp>
      <p:sp>
        <p:nvSpPr>
          <p:cNvPr id="9" name="8 Subtítulo"/>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5" name="27 Marcador de fecha"/>
          <p:cNvSpPr>
            <a:spLocks noGrp="1"/>
          </p:cNvSpPr>
          <p:nvPr>
            <p:ph type="dt" sz="half" idx="10"/>
          </p:nvPr>
        </p:nvSpPr>
        <p:spPr/>
        <p:txBody>
          <a:bodyPr/>
          <a:lstStyle>
            <a:lvl1pPr>
              <a:defRPr/>
            </a:lvl1pPr>
            <a:extLst/>
          </a:lstStyle>
          <a:p>
            <a:pPr>
              <a:defRPr/>
            </a:pPr>
            <a:fld id="{0A38D70D-1BD2-4CEA-81FE-6BD5C96F90F7}" type="datetimeFigureOut">
              <a:rPr lang="es-ES"/>
              <a:pPr>
                <a:defRPr/>
              </a:pPr>
              <a:t>23/07/2014</a:t>
            </a:fld>
            <a:endParaRPr lang="es-ES"/>
          </a:p>
        </p:txBody>
      </p:sp>
      <p:sp>
        <p:nvSpPr>
          <p:cNvPr id="16" name="16 Marcador de pie de página"/>
          <p:cNvSpPr>
            <a:spLocks noGrp="1"/>
          </p:cNvSpPr>
          <p:nvPr>
            <p:ph type="ftr" sz="quarter" idx="11"/>
          </p:nvPr>
        </p:nvSpPr>
        <p:spPr/>
        <p:txBody>
          <a:bodyPr/>
          <a:lstStyle>
            <a:lvl1pPr>
              <a:defRPr/>
            </a:lvl1pPr>
            <a:extLst/>
          </a:lstStyle>
          <a:p>
            <a:pPr>
              <a:defRPr/>
            </a:pPr>
            <a:endParaRPr lang="es-ES"/>
          </a:p>
        </p:txBody>
      </p:sp>
      <p:sp>
        <p:nvSpPr>
          <p:cNvPr id="17" name="28 Marcador de número de diapositiva"/>
          <p:cNvSpPr>
            <a:spLocks noGrp="1"/>
          </p:cNvSpPr>
          <p:nvPr>
            <p:ph type="sldNum" sz="quarter" idx="12"/>
          </p:nvPr>
        </p:nvSpPr>
        <p:spPr/>
        <p:txBody>
          <a:bodyPr/>
          <a:lstStyle>
            <a:lvl1pPr>
              <a:defRPr/>
            </a:lvl1pPr>
            <a:extLst/>
          </a:lstStyle>
          <a:p>
            <a:pPr>
              <a:defRPr/>
            </a:pPr>
            <a:fld id="{8C855689-8C4F-463F-90F2-3062A21E227B}"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245FEF99-50D6-4469-A303-CC1A7BA4C7F4}" type="datetimeFigureOut">
              <a:rPr lang="es-ES"/>
              <a:pPr>
                <a:defRPr/>
              </a:pPr>
              <a:t>23/07/2014</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17B63324-41C2-4215-A9DA-17F36BA45DDE}"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803143B5-75D5-4762-B89C-B6053B860493}" type="datetimeFigureOut">
              <a:rPr lang="es-ES"/>
              <a:pPr>
                <a:defRPr/>
              </a:pPr>
              <a:t>23/07/2014</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CEF2B24E-1067-43F7-B6B7-C4E273816C0B}"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5408D009-DF94-4FA3-96E6-B3E6264C4CD1}" type="datetimeFigureOut">
              <a:rPr lang="es-ES"/>
              <a:pPr>
                <a:defRPr/>
              </a:pPr>
              <a:t>23/07/2014</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72830B6F-356D-46F8-BB14-E9089782D9B3}"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13 Forma libre"/>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5" name="14 Forma libre"/>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12 Forma libre"/>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24 Forma libre"/>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25 Forma libre"/>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6 Rectángulo"/>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7 Rectángulo"/>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8 Rectángulo"/>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9 Rectángulo"/>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10 Rectángulo"/>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11 Rectángulo"/>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2 Marcador de texto"/>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s-ES" smtClean="0"/>
              <a:t>Haga clic para modificar el estilo de título del patrón</a:t>
            </a:r>
            <a:endParaRPr lang="en-US"/>
          </a:p>
        </p:txBody>
      </p:sp>
      <p:sp>
        <p:nvSpPr>
          <p:cNvPr id="25" name="3 Marcador de fecha"/>
          <p:cNvSpPr>
            <a:spLocks noGrp="1"/>
          </p:cNvSpPr>
          <p:nvPr>
            <p:ph type="dt" sz="half" idx="10"/>
          </p:nvPr>
        </p:nvSpPr>
        <p:spPr/>
        <p:txBody>
          <a:bodyPr/>
          <a:lstStyle>
            <a:lvl1pPr>
              <a:defRPr/>
            </a:lvl1pPr>
            <a:extLst/>
          </a:lstStyle>
          <a:p>
            <a:pPr>
              <a:defRPr/>
            </a:pPr>
            <a:fld id="{C9972EAC-37D0-4204-B036-C65C9AFE55BE}" type="datetimeFigureOut">
              <a:rPr lang="es-ES"/>
              <a:pPr>
                <a:defRPr/>
              </a:pPr>
              <a:t>23/07/2014</a:t>
            </a:fld>
            <a:endParaRPr lang="es-ES"/>
          </a:p>
        </p:txBody>
      </p:sp>
      <p:sp>
        <p:nvSpPr>
          <p:cNvPr id="26" name="4 Marcador de pie de página"/>
          <p:cNvSpPr>
            <a:spLocks noGrp="1"/>
          </p:cNvSpPr>
          <p:nvPr>
            <p:ph type="ftr" sz="quarter" idx="11"/>
          </p:nvPr>
        </p:nvSpPr>
        <p:spPr/>
        <p:txBody>
          <a:bodyPr/>
          <a:lstStyle>
            <a:lvl1pPr>
              <a:defRPr/>
            </a:lvl1pPr>
            <a:extLst/>
          </a:lstStyle>
          <a:p>
            <a:pPr>
              <a:defRPr/>
            </a:pPr>
            <a:endParaRPr lang="es-ES"/>
          </a:p>
        </p:txBody>
      </p:sp>
      <p:sp>
        <p:nvSpPr>
          <p:cNvPr id="27" name="5 Marcador de número de diapositiva"/>
          <p:cNvSpPr>
            <a:spLocks noGrp="1"/>
          </p:cNvSpPr>
          <p:nvPr>
            <p:ph type="sldNum" sz="quarter" idx="12"/>
          </p:nvPr>
        </p:nvSpPr>
        <p:spPr/>
        <p:txBody>
          <a:bodyPr/>
          <a:lstStyle>
            <a:lvl1pPr>
              <a:defRPr/>
            </a:lvl1pPr>
            <a:extLst/>
          </a:lstStyle>
          <a:p>
            <a:pPr>
              <a:defRPr/>
            </a:pPr>
            <a:fld id="{10B1D798-4E6C-4F92-9065-71DB304524DC}"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9F9C545D-9364-4467-A34B-26F30128626A}" type="datetimeFigureOut">
              <a:rPr lang="es-ES"/>
              <a:pPr>
                <a:defRPr/>
              </a:pPr>
              <a:t>23/07/2014</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2839EF79-F3F9-4A1E-8025-938A0D1950F2}"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24 Rectángulo"/>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15 Rectángulo"/>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16 Rectángulo"/>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17 Rectángulo"/>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8 Rectángulo"/>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19 Rectángulo"/>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20 Rectángulo"/>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21 Rectángulo"/>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28 Rectángulo"/>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29 Rectángulo"/>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504824" y="512064"/>
            <a:ext cx="7772400" cy="914400"/>
          </a:xfrm>
        </p:spPr>
        <p:txBody>
          <a:bodyPr/>
          <a:lstStyle>
            <a:lvl1pPr>
              <a:defRPr sz="400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6 Marcador de fecha"/>
          <p:cNvSpPr>
            <a:spLocks noGrp="1"/>
          </p:cNvSpPr>
          <p:nvPr>
            <p:ph type="dt" sz="half" idx="10"/>
          </p:nvPr>
        </p:nvSpPr>
        <p:spPr/>
        <p:txBody>
          <a:bodyPr/>
          <a:lstStyle>
            <a:lvl1pPr>
              <a:defRPr/>
            </a:lvl1pPr>
            <a:extLst/>
          </a:lstStyle>
          <a:p>
            <a:pPr>
              <a:defRPr/>
            </a:pPr>
            <a:fld id="{7275EC69-4556-4659-A34B-8385E76EDC8F}" type="datetimeFigureOut">
              <a:rPr lang="es-ES"/>
              <a:pPr>
                <a:defRPr/>
              </a:pPr>
              <a:t>23/07/2014</a:t>
            </a:fld>
            <a:endParaRPr lang="es-ES"/>
          </a:p>
        </p:txBody>
      </p:sp>
      <p:sp>
        <p:nvSpPr>
          <p:cNvPr id="18" name="7 Marcador de pie de página"/>
          <p:cNvSpPr>
            <a:spLocks noGrp="1"/>
          </p:cNvSpPr>
          <p:nvPr>
            <p:ph type="ftr" sz="quarter" idx="11"/>
          </p:nvPr>
        </p:nvSpPr>
        <p:spPr/>
        <p:txBody>
          <a:bodyPr/>
          <a:lstStyle>
            <a:lvl1pPr>
              <a:defRPr/>
            </a:lvl1pPr>
            <a:extLst/>
          </a:lstStyle>
          <a:p>
            <a:pPr>
              <a:defRPr/>
            </a:pPr>
            <a:endParaRPr lang="es-ES"/>
          </a:p>
        </p:txBody>
      </p:sp>
      <p:sp>
        <p:nvSpPr>
          <p:cNvPr id="19" name="8 Marcador de número de diapositiva"/>
          <p:cNvSpPr>
            <a:spLocks noGrp="1"/>
          </p:cNvSpPr>
          <p:nvPr>
            <p:ph type="sldNum" sz="quarter" idx="12"/>
          </p:nvPr>
        </p:nvSpPr>
        <p:spPr/>
        <p:txBody>
          <a:bodyPr/>
          <a:lstStyle>
            <a:lvl1pPr>
              <a:defRPr/>
            </a:lvl1pPr>
            <a:extLst/>
          </a:lstStyle>
          <a:p>
            <a:pPr>
              <a:defRPr/>
            </a:pPr>
            <a:fld id="{779A0DD1-1FE5-4F96-BE60-D42A10FF4F06}"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223C6B40-77D0-4E99-986E-AA3ED9A27C4F}" type="datetimeFigureOut">
              <a:rPr lang="es-ES"/>
              <a:pPr>
                <a:defRPr/>
              </a:pPr>
              <a:t>23/07/2014</a:t>
            </a:fld>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14748B61-FD8B-494B-9CB4-AC2D511BFB2D}"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extLst/>
          </a:lstStyle>
          <a:p>
            <a:pPr>
              <a:defRPr/>
            </a:pPr>
            <a:fld id="{2C1CB417-1402-405E-A58A-9372736149C4}" type="datetimeFigureOut">
              <a:rPr lang="es-ES"/>
              <a:pPr>
                <a:defRPr/>
              </a:pPr>
              <a:t>23/07/2014</a:t>
            </a:fld>
            <a:endParaRPr lang="es-ES"/>
          </a:p>
        </p:txBody>
      </p:sp>
      <p:sp>
        <p:nvSpPr>
          <p:cNvPr id="3" name="2 Marcador de pie de página"/>
          <p:cNvSpPr>
            <a:spLocks noGrp="1"/>
          </p:cNvSpPr>
          <p:nvPr>
            <p:ph type="ftr" sz="quarter" idx="11"/>
          </p:nvPr>
        </p:nvSpPr>
        <p:spPr/>
        <p:txBody>
          <a:bodyPr/>
          <a:lstStyle>
            <a:lvl1pPr>
              <a:defRPr/>
            </a:lvl1pPr>
            <a:extLst/>
          </a:lstStyle>
          <a:p>
            <a:pPr>
              <a:defRPr/>
            </a:pPr>
            <a:endParaRPr lang="es-ES"/>
          </a:p>
        </p:txBody>
      </p:sp>
      <p:sp>
        <p:nvSpPr>
          <p:cNvPr id="4" name="3 Marcador de número de diapositiva"/>
          <p:cNvSpPr>
            <a:spLocks noGrp="1"/>
          </p:cNvSpPr>
          <p:nvPr>
            <p:ph type="sldNum" sz="quarter" idx="12"/>
          </p:nvPr>
        </p:nvSpPr>
        <p:spPr/>
        <p:txBody>
          <a:bodyPr/>
          <a:lstStyle>
            <a:lvl1pPr>
              <a:defRPr/>
            </a:lvl1pPr>
            <a:extLst/>
          </a:lstStyle>
          <a:p>
            <a:pPr>
              <a:defRPr/>
            </a:pPr>
            <a:fld id="{5B72496F-9768-449A-AB2E-E6E505FC5BAC}"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4AE442C8-E62B-46E4-AC82-95E158CB9BA0}" type="datetimeFigureOut">
              <a:rPr lang="es-ES"/>
              <a:pPr>
                <a:defRPr/>
              </a:pPr>
              <a:t>23/07/2014</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17CDE9B3-B57E-451D-8389-F7EC05FF165C}"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7 Rectángulo"/>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8 Conector recto"/>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9 Grupo"/>
          <p:cNvGrpSpPr>
            <a:grpSpLocks/>
          </p:cNvGrpSpPr>
          <p:nvPr/>
        </p:nvGrpSpPr>
        <p:grpSpPr bwMode="auto">
          <a:xfrm rot="5400000">
            <a:off x="8515351" y="1219200"/>
            <a:ext cx="131762" cy="128587"/>
            <a:chOff x="6668087" y="1297746"/>
            <a:chExt cx="161840" cy="156602"/>
          </a:xfrm>
        </p:grpSpPr>
        <p:cxnSp>
          <p:nvCxnSpPr>
            <p:cNvPr id="8" name="14 Conector recto"/>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15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16 Conector recto"/>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13 Grupo"/>
          <p:cNvGrpSpPr>
            <a:grpSpLocks/>
          </p:cNvGrpSpPr>
          <p:nvPr/>
        </p:nvGrpSpPr>
        <p:grpSpPr bwMode="auto">
          <a:xfrm rot="5400000">
            <a:off x="8667751" y="1371600"/>
            <a:ext cx="131762" cy="128587"/>
            <a:chOff x="6668087" y="1297746"/>
            <a:chExt cx="161840" cy="156602"/>
          </a:xfrm>
        </p:grpSpPr>
        <p:cxnSp>
          <p:nvCxnSpPr>
            <p:cNvPr id="12" name="10 Conector recto"/>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1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12 Conector recto"/>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17 Grupo"/>
          <p:cNvGrpSpPr>
            <a:grpSpLocks/>
          </p:cNvGrpSpPr>
          <p:nvPr/>
        </p:nvGrpSpPr>
        <p:grpSpPr bwMode="auto">
          <a:xfrm rot="5400000">
            <a:off x="8320087" y="1474788"/>
            <a:ext cx="131763" cy="128588"/>
            <a:chOff x="6668087" y="1297746"/>
            <a:chExt cx="161840" cy="156602"/>
          </a:xfrm>
        </p:grpSpPr>
        <p:cxnSp>
          <p:nvCxnSpPr>
            <p:cNvPr id="16" name="18 Conector recto"/>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9 Conector recto"/>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20 Conector recto"/>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s-ES" noProof="0" smtClean="0"/>
              <a:t>Haga clic en el icono para agregar una imagen</a:t>
            </a:r>
            <a:endParaRPr lang="en-US" noProof="0"/>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9" name="4 Marcador de fecha"/>
          <p:cNvSpPr>
            <a:spLocks noGrp="1"/>
          </p:cNvSpPr>
          <p:nvPr>
            <p:ph type="dt" sz="half" idx="10"/>
          </p:nvPr>
        </p:nvSpPr>
        <p:spPr>
          <a:xfrm>
            <a:off x="6477000" y="55563"/>
            <a:ext cx="2133600" cy="365125"/>
          </a:xfrm>
        </p:spPr>
        <p:txBody>
          <a:bodyPr/>
          <a:lstStyle>
            <a:lvl1pPr>
              <a:defRPr/>
            </a:lvl1pPr>
            <a:extLst/>
          </a:lstStyle>
          <a:p>
            <a:pPr>
              <a:defRPr/>
            </a:pPr>
            <a:fld id="{690661E9-629B-440C-BC07-ECF0D9646FE5}" type="datetimeFigureOut">
              <a:rPr lang="es-ES"/>
              <a:pPr>
                <a:defRPr/>
              </a:pPr>
              <a:t>23/07/2014</a:t>
            </a:fld>
            <a:endParaRPr lang="es-ES"/>
          </a:p>
        </p:txBody>
      </p:sp>
      <p:sp>
        <p:nvSpPr>
          <p:cNvPr id="20" name="5 Marcador de pie de página"/>
          <p:cNvSpPr>
            <a:spLocks noGrp="1"/>
          </p:cNvSpPr>
          <p:nvPr>
            <p:ph type="ftr" sz="quarter" idx="11"/>
          </p:nvPr>
        </p:nvSpPr>
        <p:spPr>
          <a:xfrm>
            <a:off x="914400" y="55563"/>
            <a:ext cx="5562600" cy="365125"/>
          </a:xfrm>
        </p:spPr>
        <p:txBody>
          <a:bodyPr/>
          <a:lstStyle>
            <a:lvl1pPr>
              <a:defRPr/>
            </a:lvl1pPr>
            <a:extLst/>
          </a:lstStyle>
          <a:p>
            <a:pPr>
              <a:defRPr/>
            </a:pPr>
            <a:endParaRPr lang="es-ES"/>
          </a:p>
        </p:txBody>
      </p:sp>
      <p:sp>
        <p:nvSpPr>
          <p:cNvPr id="21" name="6 Marcador de número de diapositiva"/>
          <p:cNvSpPr>
            <a:spLocks noGrp="1"/>
          </p:cNvSpPr>
          <p:nvPr>
            <p:ph type="sldNum" sz="quarter" idx="12"/>
          </p:nvPr>
        </p:nvSpPr>
        <p:spPr>
          <a:xfrm>
            <a:off x="8610600" y="55563"/>
            <a:ext cx="457200" cy="365125"/>
          </a:xfrm>
        </p:spPr>
        <p:txBody>
          <a:bodyPr/>
          <a:lstStyle>
            <a:lvl1pPr>
              <a:defRPr/>
            </a:lvl1pPr>
            <a:extLst/>
          </a:lstStyle>
          <a:p>
            <a:pPr>
              <a:defRPr/>
            </a:pPr>
            <a:fld id="{3725DAEC-AD01-468A-98B8-BF7A96C44A2B}"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8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9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11 Rectángulo"/>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14 Rectángulo"/>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15 Rectángulo"/>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16 Rectángulo"/>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21 Marcador de título"/>
          <p:cNvSpPr>
            <a:spLocks noGrp="1"/>
          </p:cNvSpPr>
          <p:nvPr>
            <p:ph type="title"/>
          </p:nvPr>
        </p:nvSpPr>
        <p:spPr>
          <a:xfrm>
            <a:off x="914400" y="512763"/>
            <a:ext cx="7772400" cy="914400"/>
          </a:xfrm>
          <a:prstGeom prst="rect">
            <a:avLst/>
          </a:prstGeom>
        </p:spPr>
        <p:txBody>
          <a:bodyPr vert="horz" anchor="t">
            <a:noAutofit/>
          </a:bodyPr>
          <a:lstStyle>
            <a:extLst/>
          </a:lstStyle>
          <a:p>
            <a:r>
              <a:rPr lang="es-ES" smtClean="0"/>
              <a:t>Haga clic para modificar el estilo de título del patrón</a:t>
            </a:r>
            <a:endParaRPr lang="en-US"/>
          </a:p>
        </p:txBody>
      </p:sp>
      <p:sp>
        <p:nvSpPr>
          <p:cNvPr id="1036" name="12 Marcador de texto"/>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AC495371-4867-4069-B5D9-4E247A11240E}" type="datetimeFigureOut">
              <a:rPr lang="es-ES"/>
              <a:pPr>
                <a:defRPr/>
              </a:pPr>
              <a:t>23/07/2014</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E3203D5B-C492-46FD-9BCE-F10DD86152EE}" type="slidenum">
              <a:rPr lang="es-ES"/>
              <a:pPr>
                <a:defRPr/>
              </a:pPr>
              <a:t>‹#›</a:t>
            </a:fld>
            <a:endParaRPr lang="es-ES"/>
          </a:p>
        </p:txBody>
      </p:sp>
    </p:spTree>
  </p:cSld>
  <p:clrMap bg1="dk1" tx1="lt1" bg2="dk2" tx2="lt2" accent1="accent1" accent2="accent2" accent3="accent3" accent4="accent4" accent5="accent5" accent6="accent6" hlink="hlink" folHlink="folHlink"/>
  <p:sldLayoutIdLst>
    <p:sldLayoutId id="2147483672" r:id="rId1"/>
    <p:sldLayoutId id="2147483667" r:id="rId2"/>
    <p:sldLayoutId id="2147483673" r:id="rId3"/>
    <p:sldLayoutId id="2147483674" r:id="rId4"/>
    <p:sldLayoutId id="2147483675" r:id="rId5"/>
    <p:sldLayoutId id="2147483668" r:id="rId6"/>
    <p:sldLayoutId id="2147483676" r:id="rId7"/>
    <p:sldLayoutId id="2147483669" r:id="rId8"/>
    <p:sldLayoutId id="2147483677" r:id="rId9"/>
    <p:sldLayoutId id="2147483670" r:id="rId10"/>
    <p:sldLayoutId id="2147483671"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y/url?sa=i&amp;rct=j&amp;q=&amp;esrc=s&amp;source=images&amp;cd=&amp;cad=rja&amp;uact=8&amp;docid=enkuj5cTJmjkjM&amp;tbnid=sxUCCj0VyeVE7M:&amp;ved=0CAUQjRw&amp;url=http://www.conservation.org.co/2013/06/dia-mundail-oceanos/&amp;ei=mlqjU8OxAYPn8gGD5ICIDg&amp;bvm=bv.69411363,d.cWc&amp;psig=AFQjCNG0lKAkrt6_ACs36sQbwjv5YGjF6g&amp;ust=1403300724917458" TargetMode="Externa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www.google.com.uy/url?sa=i&amp;rct=j&amp;q=&amp;esrc=s&amp;source=images&amp;cd=&amp;cad=rja&amp;uact=8&amp;docid=uA-rttIX14wXIM&amp;tbnid=subBO8wPmlckhM:&amp;ved=0CAUQjRw&amp;url=http://maestraasuncion.blogspot.com/2011/06/hermosas-imagenes-para-el-dia-mundial.html&amp;ei=ElujU_TWCuOi8gHwhYEg&amp;bvm=bv.69411363,d.cWc&amp;psig=AFQjCNG0lKAkrt6_ACs36sQbwjv5YGjF6g&amp;ust=1403300724917458" TargetMode="Externa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V="1">
            <a:off x="1763713" y="5805488"/>
            <a:ext cx="144462" cy="71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338" name="4 Imagen" descr="portada 1_edited-1.jpg"/>
          <p:cNvPicPr>
            <a:picLocks noChangeAspect="1"/>
          </p:cNvPicPr>
          <p:nvPr/>
        </p:nvPicPr>
        <p:blipFill>
          <a:blip r:embed="rId2"/>
          <a:srcRect/>
          <a:stretch>
            <a:fillRect/>
          </a:stretch>
        </p:blipFill>
        <p:spPr bwMode="auto">
          <a:xfrm>
            <a:off x="684213" y="260350"/>
            <a:ext cx="7848600" cy="5976938"/>
          </a:xfrm>
          <a:prstGeom prst="rect">
            <a:avLst/>
          </a:prstGeom>
          <a:noFill/>
          <a:ln w="9525">
            <a:noFill/>
            <a:miter lim="800000"/>
            <a:headEnd/>
            <a:tailEnd/>
          </a:ln>
        </p:spPr>
      </p:pic>
      <p:sp>
        <p:nvSpPr>
          <p:cNvPr id="6" name="5 Recortar rectángulo de esquina sencilla"/>
          <p:cNvSpPr/>
          <p:nvPr/>
        </p:nvSpPr>
        <p:spPr>
          <a:xfrm>
            <a:off x="323850" y="188913"/>
            <a:ext cx="8569325" cy="6408737"/>
          </a:xfrm>
          <a:prstGeom prst="snip1Rect">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340" name="6 CuadroTexto"/>
          <p:cNvSpPr txBox="1">
            <a:spLocks noChangeArrowheads="1"/>
          </p:cNvSpPr>
          <p:nvPr/>
        </p:nvSpPr>
        <p:spPr bwMode="auto">
          <a:xfrm>
            <a:off x="179388" y="6488113"/>
            <a:ext cx="3384550" cy="369887"/>
          </a:xfrm>
          <a:prstGeom prst="rect">
            <a:avLst/>
          </a:prstGeom>
          <a:noFill/>
          <a:ln w="9525">
            <a:noFill/>
            <a:miter lim="800000"/>
            <a:headEnd/>
            <a:tailEnd/>
          </a:ln>
        </p:spPr>
        <p:txBody>
          <a:bodyPr>
            <a:spAutoFit/>
          </a:bodyPr>
          <a:lstStyle/>
          <a:p>
            <a:r>
              <a:rPr lang="en-US">
                <a:latin typeface="Corbel" pitchFamily="34" charset="0"/>
              </a:rPr>
              <a:t>www.datadipuy.com</a:t>
            </a:r>
            <a:endParaRPr lang="es-ES">
              <a:latin typeface="Corbe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CuadroTexto"/>
          <p:cNvSpPr txBox="1">
            <a:spLocks noChangeArrowheads="1"/>
          </p:cNvSpPr>
          <p:nvPr/>
        </p:nvSpPr>
        <p:spPr bwMode="auto">
          <a:xfrm>
            <a:off x="611188" y="4292600"/>
            <a:ext cx="7848600" cy="884238"/>
          </a:xfrm>
          <a:prstGeom prst="rect">
            <a:avLst/>
          </a:prstGeom>
          <a:solidFill>
            <a:schemeClr val="bg1"/>
          </a:solidFill>
          <a:ln w="9525">
            <a:noFill/>
            <a:miter lim="800000"/>
            <a:headEnd/>
            <a:tailEnd/>
          </a:ln>
        </p:spPr>
        <p:txBody>
          <a:bodyPr>
            <a:spAutoFit/>
          </a:bodyPr>
          <a:lstStyle/>
          <a:p>
            <a:r>
              <a:rPr lang="en-US" sz="2800" b="1" u="sng">
                <a:latin typeface="Arial Narrow" pitchFamily="34" charset="0"/>
              </a:rPr>
              <a:t>A.G. resol. 1105 /57: </a:t>
            </a:r>
            <a:r>
              <a:rPr lang="en-US" sz="2400" b="1">
                <a:latin typeface="Arial Narrow" pitchFamily="34" charset="0"/>
              </a:rPr>
              <a:t>convoca  conferencia  s/ Derecho del mar sobre  proyecto de la CDI</a:t>
            </a:r>
            <a:endParaRPr lang="es-ES" sz="2400" b="1">
              <a:latin typeface="Arial Narrow" pitchFamily="34" charset="0"/>
            </a:endParaRPr>
          </a:p>
        </p:txBody>
      </p:sp>
      <p:sp>
        <p:nvSpPr>
          <p:cNvPr id="23554" name="3 CuadroTexto"/>
          <p:cNvSpPr txBox="1">
            <a:spLocks noChangeArrowheads="1"/>
          </p:cNvSpPr>
          <p:nvPr/>
        </p:nvSpPr>
        <p:spPr bwMode="auto">
          <a:xfrm>
            <a:off x="2268538" y="5876925"/>
            <a:ext cx="2087562" cy="461963"/>
          </a:xfrm>
          <a:prstGeom prst="rect">
            <a:avLst/>
          </a:prstGeom>
          <a:solidFill>
            <a:schemeClr val="bg1"/>
          </a:solidFill>
          <a:ln w="9525">
            <a:noFill/>
            <a:miter lim="800000"/>
            <a:headEnd/>
            <a:tailEnd/>
          </a:ln>
        </p:spPr>
        <p:txBody>
          <a:bodyPr>
            <a:spAutoFit/>
          </a:bodyPr>
          <a:lstStyle/>
          <a:p>
            <a:pPr>
              <a:buFont typeface="Wingdings" pitchFamily="2" charset="2"/>
              <a:buChar char="q"/>
            </a:pPr>
            <a:r>
              <a:rPr lang="en-US" sz="2400">
                <a:latin typeface="Arial Narrow" pitchFamily="34" charset="0"/>
              </a:rPr>
              <a:t> Ginebra/58</a:t>
            </a:r>
            <a:endParaRPr lang="es-ES" sz="2400">
              <a:latin typeface="Arial Narrow" pitchFamily="34" charset="0"/>
            </a:endParaRPr>
          </a:p>
        </p:txBody>
      </p:sp>
      <p:sp>
        <p:nvSpPr>
          <p:cNvPr id="23555" name="4 CuadroTexto"/>
          <p:cNvSpPr txBox="1">
            <a:spLocks noChangeArrowheads="1"/>
          </p:cNvSpPr>
          <p:nvPr/>
        </p:nvSpPr>
        <p:spPr bwMode="auto">
          <a:xfrm>
            <a:off x="1835150" y="5300663"/>
            <a:ext cx="3798888" cy="461962"/>
          </a:xfrm>
          <a:prstGeom prst="rect">
            <a:avLst/>
          </a:prstGeom>
          <a:solidFill>
            <a:schemeClr val="bg1"/>
          </a:solidFill>
          <a:ln w="9525">
            <a:noFill/>
            <a:miter lim="800000"/>
            <a:headEnd/>
            <a:tailEnd/>
          </a:ln>
        </p:spPr>
        <p:txBody>
          <a:bodyPr wrap="none">
            <a:spAutoFit/>
          </a:bodyPr>
          <a:lstStyle/>
          <a:p>
            <a:pPr lvl="1">
              <a:buFont typeface="Wingdings" pitchFamily="2" charset="2"/>
              <a:buChar char="q"/>
            </a:pPr>
            <a:r>
              <a:rPr lang="en-US">
                <a:latin typeface="Corbel" pitchFamily="34" charset="0"/>
              </a:rPr>
              <a:t> </a:t>
            </a:r>
            <a:r>
              <a:rPr lang="en-US" sz="2400">
                <a:latin typeface="Arial Narrow" pitchFamily="34" charset="0"/>
              </a:rPr>
              <a:t>Participaron :  85 Estados</a:t>
            </a:r>
            <a:endParaRPr lang="es-ES" sz="2400">
              <a:latin typeface="Arial Narrow" pitchFamily="34" charset="0"/>
            </a:endParaRPr>
          </a:p>
        </p:txBody>
      </p:sp>
      <p:sp>
        <p:nvSpPr>
          <p:cNvPr id="7" name="6 Forma libre"/>
          <p:cNvSpPr/>
          <p:nvPr/>
        </p:nvSpPr>
        <p:spPr>
          <a:xfrm>
            <a:off x="7308850" y="5373688"/>
            <a:ext cx="1655763" cy="1484312"/>
          </a:xfrm>
          <a:custGeom>
            <a:avLst/>
            <a:gdLst>
              <a:gd name="connsiteX0" fmla="*/ 2684379 w 2767264"/>
              <a:gd name="connsiteY0" fmla="*/ 0 h 2310063"/>
              <a:gd name="connsiteX1" fmla="*/ 2251242 w 2767264"/>
              <a:gd name="connsiteY1" fmla="*/ 465221 h 2310063"/>
              <a:gd name="connsiteX2" fmla="*/ 2764590 w 2767264"/>
              <a:gd name="connsiteY2" fmla="*/ 449179 h 2310063"/>
              <a:gd name="connsiteX3" fmla="*/ 2235200 w 2767264"/>
              <a:gd name="connsiteY3" fmla="*/ 160421 h 2310063"/>
              <a:gd name="connsiteX4" fmla="*/ 1753937 w 2767264"/>
              <a:gd name="connsiteY4" fmla="*/ 994610 h 2310063"/>
              <a:gd name="connsiteX5" fmla="*/ 2331453 w 2767264"/>
              <a:gd name="connsiteY5" fmla="*/ 946484 h 2310063"/>
              <a:gd name="connsiteX6" fmla="*/ 2138948 w 2767264"/>
              <a:gd name="connsiteY6" fmla="*/ 673768 h 2310063"/>
              <a:gd name="connsiteX7" fmla="*/ 1240590 w 2767264"/>
              <a:gd name="connsiteY7" fmla="*/ 1572126 h 2310063"/>
              <a:gd name="connsiteX8" fmla="*/ 2074779 w 2767264"/>
              <a:gd name="connsiteY8" fmla="*/ 1299410 h 2310063"/>
              <a:gd name="connsiteX9" fmla="*/ 1593516 w 2767264"/>
              <a:gd name="connsiteY9" fmla="*/ 1042737 h 2310063"/>
              <a:gd name="connsiteX10" fmla="*/ 1048084 w 2767264"/>
              <a:gd name="connsiteY10" fmla="*/ 2037347 h 2310063"/>
              <a:gd name="connsiteX11" fmla="*/ 1818105 w 2767264"/>
              <a:gd name="connsiteY11" fmla="*/ 1860884 h 2310063"/>
              <a:gd name="connsiteX12" fmla="*/ 1609558 w 2767264"/>
              <a:gd name="connsiteY12" fmla="*/ 1251284 h 2310063"/>
              <a:gd name="connsiteX13" fmla="*/ 262021 w 2767264"/>
              <a:gd name="connsiteY13" fmla="*/ 2101516 h 2310063"/>
              <a:gd name="connsiteX14" fmla="*/ 1016000 w 2767264"/>
              <a:gd name="connsiteY14" fmla="*/ 2277979 h 2310063"/>
              <a:gd name="connsiteX15" fmla="*/ 149726 w 2767264"/>
              <a:gd name="connsiteY15" fmla="*/ 1909010 h 2310063"/>
              <a:gd name="connsiteX16" fmla="*/ 117642 w 2767264"/>
              <a:gd name="connsiteY16" fmla="*/ 1909010 h 231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67264" h="2310063">
                <a:moveTo>
                  <a:pt x="2684379" y="0"/>
                </a:moveTo>
                <a:cubicBezTo>
                  <a:pt x="2461126" y="195179"/>
                  <a:pt x="2237874" y="390358"/>
                  <a:pt x="2251242" y="465221"/>
                </a:cubicBezTo>
                <a:cubicBezTo>
                  <a:pt x="2264610" y="540084"/>
                  <a:pt x="2767264" y="499979"/>
                  <a:pt x="2764590" y="449179"/>
                </a:cubicBezTo>
                <a:cubicBezTo>
                  <a:pt x="2761916" y="398379"/>
                  <a:pt x="2403642" y="69516"/>
                  <a:pt x="2235200" y="160421"/>
                </a:cubicBezTo>
                <a:cubicBezTo>
                  <a:pt x="2066758" y="251326"/>
                  <a:pt x="1737895" y="863600"/>
                  <a:pt x="1753937" y="994610"/>
                </a:cubicBezTo>
                <a:cubicBezTo>
                  <a:pt x="1769979" y="1125620"/>
                  <a:pt x="2267285" y="999958"/>
                  <a:pt x="2331453" y="946484"/>
                </a:cubicBezTo>
                <a:cubicBezTo>
                  <a:pt x="2395621" y="893010"/>
                  <a:pt x="2320759" y="569494"/>
                  <a:pt x="2138948" y="673768"/>
                </a:cubicBezTo>
                <a:cubicBezTo>
                  <a:pt x="1957138" y="778042"/>
                  <a:pt x="1251285" y="1467852"/>
                  <a:pt x="1240590" y="1572126"/>
                </a:cubicBezTo>
                <a:cubicBezTo>
                  <a:pt x="1229895" y="1676400"/>
                  <a:pt x="2015958" y="1387641"/>
                  <a:pt x="2074779" y="1299410"/>
                </a:cubicBezTo>
                <a:cubicBezTo>
                  <a:pt x="2133600" y="1211179"/>
                  <a:pt x="1764632" y="919748"/>
                  <a:pt x="1593516" y="1042737"/>
                </a:cubicBezTo>
                <a:cubicBezTo>
                  <a:pt x="1422400" y="1165727"/>
                  <a:pt x="1010653" y="1900989"/>
                  <a:pt x="1048084" y="2037347"/>
                </a:cubicBezTo>
                <a:cubicBezTo>
                  <a:pt x="1085515" y="2173705"/>
                  <a:pt x="1724526" y="1991894"/>
                  <a:pt x="1818105" y="1860884"/>
                </a:cubicBezTo>
                <a:cubicBezTo>
                  <a:pt x="1911684" y="1729874"/>
                  <a:pt x="1868905" y="1211179"/>
                  <a:pt x="1609558" y="1251284"/>
                </a:cubicBezTo>
                <a:cubicBezTo>
                  <a:pt x="1350211" y="1291389"/>
                  <a:pt x="360947" y="1930400"/>
                  <a:pt x="262021" y="2101516"/>
                </a:cubicBezTo>
                <a:cubicBezTo>
                  <a:pt x="163095" y="2272632"/>
                  <a:pt x="1034716" y="2310063"/>
                  <a:pt x="1016000" y="2277979"/>
                </a:cubicBezTo>
                <a:cubicBezTo>
                  <a:pt x="997284" y="2245895"/>
                  <a:pt x="299452" y="1970505"/>
                  <a:pt x="149726" y="1909010"/>
                </a:cubicBezTo>
                <a:cubicBezTo>
                  <a:pt x="0" y="1847515"/>
                  <a:pt x="58821" y="1878262"/>
                  <a:pt x="117642" y="1909010"/>
                </a:cubicBezTo>
              </a:path>
            </a:pathLst>
          </a:custGeom>
          <a:solidFill>
            <a:schemeClr val="tx2">
              <a:lumMod val="50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23557" name="8 CuadroTexto"/>
          <p:cNvSpPr txBox="1">
            <a:spLocks noChangeArrowheads="1"/>
          </p:cNvSpPr>
          <p:nvPr/>
        </p:nvSpPr>
        <p:spPr bwMode="auto">
          <a:xfrm>
            <a:off x="900113" y="333375"/>
            <a:ext cx="7416800" cy="1096963"/>
          </a:xfrm>
          <a:prstGeom prst="rect">
            <a:avLst/>
          </a:prstGeom>
          <a:noFill/>
          <a:ln w="9525">
            <a:noFill/>
            <a:miter lim="800000"/>
            <a:headEnd/>
            <a:tailEnd/>
          </a:ln>
        </p:spPr>
        <p:txBody>
          <a:bodyPr>
            <a:spAutoFit/>
          </a:bodyPr>
          <a:lstStyle/>
          <a:p>
            <a:r>
              <a:rPr lang="en-US" sz="2400" b="1">
                <a:latin typeface="Arial Narrow" pitchFamily="34" charset="0"/>
              </a:rPr>
              <a:t>Ámbito latinoamericano surgen tesis sobre extens</a:t>
            </a:r>
            <a:r>
              <a:rPr lang="es-ES" sz="2400" b="1">
                <a:latin typeface="Arial Narrow" pitchFamily="34" charset="0"/>
              </a:rPr>
              <a:t>ión</a:t>
            </a:r>
            <a:r>
              <a:rPr lang="en-US" sz="2400" b="1">
                <a:latin typeface="Arial Narrow" pitchFamily="34" charset="0"/>
              </a:rPr>
              <a:t> de la soberanía en el mar territorial.</a:t>
            </a:r>
          </a:p>
          <a:p>
            <a:endParaRPr lang="es-ES">
              <a:latin typeface="Corbel" pitchFamily="34" charset="0"/>
            </a:endParaRPr>
          </a:p>
        </p:txBody>
      </p:sp>
      <p:sp>
        <p:nvSpPr>
          <p:cNvPr id="23558" name="9 CuadroTexto"/>
          <p:cNvSpPr txBox="1">
            <a:spLocks noChangeArrowheads="1"/>
          </p:cNvSpPr>
          <p:nvPr/>
        </p:nvSpPr>
        <p:spPr bwMode="auto">
          <a:xfrm>
            <a:off x="468313" y="1557338"/>
            <a:ext cx="8675687" cy="1465262"/>
          </a:xfrm>
          <a:prstGeom prst="rect">
            <a:avLst/>
          </a:prstGeom>
          <a:noFill/>
          <a:ln w="9525">
            <a:noFill/>
            <a:miter lim="800000"/>
            <a:headEnd/>
            <a:tailEnd/>
          </a:ln>
        </p:spPr>
        <p:txBody>
          <a:bodyPr>
            <a:spAutoFit/>
          </a:bodyPr>
          <a:lstStyle/>
          <a:p>
            <a:pPr>
              <a:buFont typeface="Wingdings" pitchFamily="2" charset="2"/>
              <a:buChar char="§"/>
            </a:pPr>
            <a:r>
              <a:rPr lang="en-US" b="1">
                <a:latin typeface="Arial Narrow" pitchFamily="34" charset="0"/>
              </a:rPr>
              <a:t>Declaraci</a:t>
            </a:r>
            <a:r>
              <a:rPr lang="es-ES" b="1">
                <a:latin typeface="Arial Narrow" pitchFamily="34" charset="0"/>
              </a:rPr>
              <a:t>ón</a:t>
            </a:r>
            <a:r>
              <a:rPr lang="en-US" b="1">
                <a:latin typeface="Arial Narrow" pitchFamily="34" charset="0"/>
              </a:rPr>
              <a:t> </a:t>
            </a:r>
            <a:r>
              <a:rPr lang="en-US" b="1">
                <a:latin typeface="Corbel" pitchFamily="34" charset="0"/>
              </a:rPr>
              <a:t>de Panamá (1939): M.T. de 300 millas</a:t>
            </a:r>
          </a:p>
          <a:p>
            <a:pPr>
              <a:buFont typeface="Wingdings" pitchFamily="2" charset="2"/>
              <a:buChar char="§"/>
            </a:pPr>
            <a:r>
              <a:rPr lang="en-US" b="1">
                <a:latin typeface="Corbel" pitchFamily="34" charset="0"/>
              </a:rPr>
              <a:t>Res.VIII   </a:t>
            </a:r>
            <a:r>
              <a:rPr lang="en-US" b="1">
                <a:latin typeface="Arial Narrow" pitchFamily="34" charset="0"/>
              </a:rPr>
              <a:t>s/extensi</a:t>
            </a:r>
            <a:r>
              <a:rPr lang="es-ES" b="1">
                <a:latin typeface="Arial Narrow" pitchFamily="34" charset="0"/>
              </a:rPr>
              <a:t>ón </a:t>
            </a:r>
            <a:r>
              <a:rPr lang="en-US" b="1">
                <a:latin typeface="Corbel" pitchFamily="34" charset="0"/>
              </a:rPr>
              <a:t> M.T.  (Reuni</a:t>
            </a:r>
            <a:r>
              <a:rPr lang="es-ES" b="1">
                <a:latin typeface="Arial Narrow" pitchFamily="34" charset="0"/>
              </a:rPr>
              <a:t>ón</a:t>
            </a:r>
            <a:r>
              <a:rPr lang="en-US" b="1">
                <a:latin typeface="Corbel" pitchFamily="34" charset="0"/>
              </a:rPr>
              <a:t> Consulta Ministros de  RREE La Habana(1940)</a:t>
            </a:r>
          </a:p>
          <a:p>
            <a:r>
              <a:rPr lang="en-US" b="1">
                <a:latin typeface="Corbel" pitchFamily="34" charset="0"/>
              </a:rPr>
              <a:t>   </a:t>
            </a:r>
            <a:r>
              <a:rPr lang="en-US" b="1">
                <a:latin typeface="Arial Narrow" pitchFamily="34" charset="0"/>
              </a:rPr>
              <a:t>pretensi</a:t>
            </a:r>
            <a:r>
              <a:rPr lang="es-ES" b="1">
                <a:latin typeface="Arial Narrow" pitchFamily="34" charset="0"/>
              </a:rPr>
              <a:t>ón</a:t>
            </a:r>
            <a:r>
              <a:rPr lang="en-US" b="1">
                <a:latin typeface="Corbel" pitchFamily="34" charset="0"/>
              </a:rPr>
              <a:t> de  12 millas.</a:t>
            </a:r>
          </a:p>
          <a:p>
            <a:endParaRPr lang="en-US">
              <a:latin typeface="Corbel" pitchFamily="34" charset="0"/>
            </a:endParaRPr>
          </a:p>
          <a:p>
            <a:endParaRPr lang="es-ES">
              <a:latin typeface="Corbel" pitchFamily="34" charset="0"/>
            </a:endParaRPr>
          </a:p>
        </p:txBody>
      </p:sp>
      <p:sp>
        <p:nvSpPr>
          <p:cNvPr id="23559" name="10 Rectángulo"/>
          <p:cNvSpPr>
            <a:spLocks noChangeArrowheads="1"/>
          </p:cNvSpPr>
          <p:nvPr/>
        </p:nvSpPr>
        <p:spPr bwMode="auto">
          <a:xfrm>
            <a:off x="323850" y="3284538"/>
            <a:ext cx="4505325" cy="400050"/>
          </a:xfrm>
          <a:prstGeom prst="rect">
            <a:avLst/>
          </a:prstGeom>
          <a:noFill/>
          <a:ln w="9525">
            <a:noFill/>
            <a:miter lim="800000"/>
            <a:headEnd/>
            <a:tailEnd/>
          </a:ln>
        </p:spPr>
        <p:txBody>
          <a:bodyPr wrap="none">
            <a:spAutoFit/>
          </a:bodyPr>
          <a:lstStyle/>
          <a:p>
            <a:r>
              <a:rPr lang="en-US" sz="2000" b="1">
                <a:latin typeface="Arial Narrow" pitchFamily="34" charset="0"/>
              </a:rPr>
              <a:t>Declaraci</a:t>
            </a:r>
            <a:r>
              <a:rPr lang="es-ES" sz="2000" b="1">
                <a:latin typeface="Arial Narrow" pitchFamily="34" charset="0"/>
              </a:rPr>
              <a:t>ón</a:t>
            </a:r>
            <a:r>
              <a:rPr lang="en-US" sz="2000" b="1">
                <a:latin typeface="Arial Narrow" pitchFamily="34" charset="0"/>
              </a:rPr>
              <a:t> del Presidente H.Truman(1945)</a:t>
            </a:r>
            <a:endParaRPr lang="es-ES" sz="2000" b="1">
              <a:latin typeface="Arial Narrow" pitchFamily="34" charset="0"/>
            </a:endParaRPr>
          </a:p>
        </p:txBody>
      </p:sp>
      <p:sp>
        <p:nvSpPr>
          <p:cNvPr id="23560" name="11 CuadroTexto"/>
          <p:cNvSpPr txBox="1">
            <a:spLocks noChangeArrowheads="1"/>
          </p:cNvSpPr>
          <p:nvPr/>
        </p:nvSpPr>
        <p:spPr bwMode="auto">
          <a:xfrm>
            <a:off x="5364163" y="3141663"/>
            <a:ext cx="3384550" cy="701675"/>
          </a:xfrm>
          <a:prstGeom prst="rect">
            <a:avLst/>
          </a:prstGeom>
          <a:noFill/>
          <a:ln w="9525">
            <a:noFill/>
            <a:miter lim="800000"/>
            <a:headEnd/>
            <a:tailEnd/>
          </a:ln>
        </p:spPr>
        <p:txBody>
          <a:bodyPr>
            <a:spAutoFit/>
          </a:bodyPr>
          <a:lstStyle/>
          <a:p>
            <a:r>
              <a:rPr lang="en-US" sz="2000" b="1">
                <a:latin typeface="Arial Narrow" pitchFamily="34" charset="0"/>
              </a:rPr>
              <a:t>Provoca reacci</a:t>
            </a:r>
            <a:r>
              <a:rPr lang="es-ES" sz="2000" b="1">
                <a:latin typeface="Arial Narrow" pitchFamily="34" charset="0"/>
              </a:rPr>
              <a:t>ón</a:t>
            </a:r>
            <a:r>
              <a:rPr lang="en-US" sz="2000" b="1">
                <a:latin typeface="Arial Narrow" pitchFamily="34" charset="0"/>
              </a:rPr>
              <a:t> de los Países Latinoamericanos</a:t>
            </a:r>
            <a:r>
              <a:rPr lang="en-US">
                <a:latin typeface="Corbel" pitchFamily="34" charset="0"/>
              </a:rPr>
              <a:t>.</a:t>
            </a:r>
            <a:endParaRPr lang="es-ES">
              <a:latin typeface="Corbel" pitchFamily="34" charset="0"/>
            </a:endParaRPr>
          </a:p>
        </p:txBody>
      </p:sp>
      <p:sp>
        <p:nvSpPr>
          <p:cNvPr id="13" name="12 Flecha derecha"/>
          <p:cNvSpPr/>
          <p:nvPr/>
        </p:nvSpPr>
        <p:spPr>
          <a:xfrm>
            <a:off x="4787900" y="3429000"/>
            <a:ext cx="431800" cy="1444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50825" y="596900"/>
            <a:ext cx="8424863" cy="1200150"/>
          </a:xfrm>
          <a:prstGeom prst="rect">
            <a:avLst/>
          </a:prstGeom>
          <a:noFill/>
          <a:ln w="38100">
            <a:solidFill>
              <a:schemeClr val="tx1"/>
            </a:solidFill>
            <a:miter lim="800000"/>
            <a:headEnd/>
            <a:tailEnd/>
          </a:ln>
        </p:spPr>
        <p:txBody>
          <a:bodyPr anchor="ctr">
            <a:spAutoFit/>
          </a:bodyPr>
          <a:lstStyle/>
          <a:p>
            <a:r>
              <a:rPr lang="es-ES" sz="2400" b="1">
                <a:latin typeface="Calibri" pitchFamily="34" charset="0"/>
                <a:cs typeface="Times New Roman" pitchFamily="18" charset="0"/>
              </a:rPr>
              <a:t>PRIMERA CONFERENCIA</a:t>
            </a:r>
            <a:endParaRPr lang="es-ES" sz="2400">
              <a:cs typeface="Times New Roman" pitchFamily="18" charset="0"/>
            </a:endParaRPr>
          </a:p>
          <a:p>
            <a:pPr eaLnBrk="0" hangingPunct="0"/>
            <a:r>
              <a:rPr lang="es-ES" sz="2400">
                <a:cs typeface="Times New Roman" pitchFamily="18" charset="0"/>
              </a:rPr>
              <a:t>Las NNUU convocaron en 1958 en Ginebra la Primera Conferencia sobre Derecho de Mar</a:t>
            </a:r>
            <a:r>
              <a:rPr lang="es-ES" sz="2400"/>
              <a:t>.</a:t>
            </a:r>
          </a:p>
        </p:txBody>
      </p:sp>
      <p:sp>
        <p:nvSpPr>
          <p:cNvPr id="24578" name="4 CuadroTexto"/>
          <p:cNvSpPr txBox="1">
            <a:spLocks noChangeArrowheads="1"/>
          </p:cNvSpPr>
          <p:nvPr/>
        </p:nvSpPr>
        <p:spPr bwMode="auto">
          <a:xfrm>
            <a:off x="0" y="0"/>
            <a:ext cx="4332288" cy="523875"/>
          </a:xfrm>
          <a:prstGeom prst="rect">
            <a:avLst/>
          </a:prstGeom>
          <a:noFill/>
          <a:ln w="28575">
            <a:solidFill>
              <a:schemeClr val="tx1"/>
            </a:solidFill>
            <a:miter lim="800000"/>
            <a:headEnd/>
            <a:tailEnd/>
          </a:ln>
        </p:spPr>
        <p:txBody>
          <a:bodyPr wrap="none">
            <a:spAutoFit/>
          </a:bodyPr>
          <a:lstStyle/>
          <a:p>
            <a:r>
              <a:rPr lang="en-US" sz="2800">
                <a:latin typeface="Arial Black" pitchFamily="34" charset="0"/>
              </a:rPr>
              <a:t>Conferencias NNUU:</a:t>
            </a:r>
            <a:endParaRPr lang="es-ES" sz="2800">
              <a:latin typeface="Arial Black" pitchFamily="34" charset="0"/>
            </a:endParaRPr>
          </a:p>
        </p:txBody>
      </p:sp>
      <p:sp>
        <p:nvSpPr>
          <p:cNvPr id="11" name="10 Rectángulo"/>
          <p:cNvSpPr>
            <a:spLocks noChangeArrowheads="1"/>
          </p:cNvSpPr>
          <p:nvPr/>
        </p:nvSpPr>
        <p:spPr bwMode="auto">
          <a:xfrm>
            <a:off x="0" y="620713"/>
            <a:ext cx="9144000" cy="5991225"/>
          </a:xfrm>
          <a:prstGeom prst="rect">
            <a:avLst/>
          </a:prstGeom>
          <a:solidFill>
            <a:schemeClr val="bg1"/>
          </a:solidFill>
          <a:ln w="57150">
            <a:solidFill>
              <a:schemeClr val="tx1"/>
            </a:solidFill>
            <a:miter lim="800000"/>
            <a:headEnd/>
            <a:tailEnd/>
          </a:ln>
        </p:spPr>
        <p:txBody>
          <a:bodyPr>
            <a:spAutoFit/>
          </a:bodyPr>
          <a:lstStyle/>
          <a:p>
            <a:endParaRPr lang="es-ES" sz="2400" b="1" u="sng">
              <a:latin typeface="Corbel" pitchFamily="34" charset="0"/>
            </a:endParaRPr>
          </a:p>
          <a:p>
            <a:r>
              <a:rPr lang="es-ES" sz="2400" b="1" u="sng">
                <a:latin typeface="Corbel" pitchFamily="34" charset="0"/>
              </a:rPr>
              <a:t>Conferencia de las Naciones Unidas sobre el Derecho del   </a:t>
            </a:r>
          </a:p>
          <a:p>
            <a:r>
              <a:rPr lang="es-ES" sz="2400" b="1" u="sng">
                <a:latin typeface="Corbel" pitchFamily="34" charset="0"/>
              </a:rPr>
              <a:t> Mar – Ginebra 1958 (sobre  proyectos de la C.D.I.)</a:t>
            </a:r>
          </a:p>
          <a:p>
            <a:endParaRPr lang="es-ES" sz="2400">
              <a:latin typeface="Corbel" pitchFamily="34" charset="0"/>
            </a:endParaRPr>
          </a:p>
          <a:p>
            <a:pPr>
              <a:buFont typeface="Wingdings" pitchFamily="2" charset="2"/>
              <a:buChar char="Ø"/>
            </a:pPr>
            <a:r>
              <a:rPr lang="es-ES" sz="2400" i="1">
                <a:latin typeface="Corbel" pitchFamily="34" charset="0"/>
              </a:rPr>
              <a:t>Convención sobre Mar Territorial y Zona Contigua</a:t>
            </a:r>
            <a:r>
              <a:rPr lang="es-ES" sz="2400">
                <a:latin typeface="Corbel" pitchFamily="34" charset="0"/>
              </a:rPr>
              <a:t>; en vigor el 10/09/1964.</a:t>
            </a:r>
          </a:p>
          <a:p>
            <a:endParaRPr lang="es-ES" sz="2400">
              <a:latin typeface="Corbel" pitchFamily="34" charset="0"/>
            </a:endParaRPr>
          </a:p>
          <a:p>
            <a:pPr>
              <a:buFont typeface="Wingdings" pitchFamily="2" charset="2"/>
              <a:buChar char="Ø"/>
            </a:pPr>
            <a:r>
              <a:rPr lang="es-ES" sz="2400" i="1">
                <a:latin typeface="Corbel" pitchFamily="34" charset="0"/>
              </a:rPr>
              <a:t>Convención sobre Alta Mar</a:t>
            </a:r>
            <a:r>
              <a:rPr lang="es-ES" sz="2400">
                <a:latin typeface="Corbel" pitchFamily="34" charset="0"/>
              </a:rPr>
              <a:t>; en vigor el 30/09/1962.</a:t>
            </a:r>
          </a:p>
          <a:p>
            <a:endParaRPr lang="es-ES" sz="2400">
              <a:latin typeface="Corbel" pitchFamily="34" charset="0"/>
            </a:endParaRPr>
          </a:p>
          <a:p>
            <a:pPr>
              <a:buFont typeface="Wingdings" pitchFamily="2" charset="2"/>
              <a:buChar char="Ø"/>
            </a:pPr>
            <a:r>
              <a:rPr lang="es-ES" sz="2400" i="1">
                <a:latin typeface="Corbel" pitchFamily="34" charset="0"/>
              </a:rPr>
              <a:t>Convención sobre Plataforma Continental</a:t>
            </a:r>
            <a:r>
              <a:rPr lang="es-ES" sz="2400">
                <a:latin typeface="Corbel" pitchFamily="34" charset="0"/>
              </a:rPr>
              <a:t>; en vigor el 10/06/1964.</a:t>
            </a:r>
          </a:p>
          <a:p>
            <a:endParaRPr lang="es-ES" sz="2400">
              <a:latin typeface="Corbel" pitchFamily="34" charset="0"/>
            </a:endParaRPr>
          </a:p>
          <a:p>
            <a:pPr>
              <a:buFont typeface="Wingdings" pitchFamily="2" charset="2"/>
              <a:buChar char="Ø"/>
            </a:pPr>
            <a:r>
              <a:rPr lang="es-ES" sz="2400" i="1">
                <a:latin typeface="Corbel" pitchFamily="34" charset="0"/>
              </a:rPr>
              <a:t>Convención sobre Pesca y Conservación de los Recursos Vivos de la Alta Mar</a:t>
            </a:r>
            <a:r>
              <a:rPr lang="es-ES" sz="2400">
                <a:latin typeface="Corbel" pitchFamily="34" charset="0"/>
              </a:rPr>
              <a:t>; entró en vigor el 20/03/1966.</a:t>
            </a:r>
          </a:p>
          <a:p>
            <a:endParaRPr lang="es-ES" sz="2400">
              <a:latin typeface="Corbel" pitchFamily="34" charset="0"/>
            </a:endParaRPr>
          </a:p>
          <a:p>
            <a:pPr>
              <a:buFont typeface="Wingdings" pitchFamily="2" charset="2"/>
              <a:buChar char="v"/>
            </a:pPr>
            <a:r>
              <a:rPr lang="en-US" sz="2400">
                <a:latin typeface="Corbel" pitchFamily="34" charset="0"/>
              </a:rPr>
              <a:t>Protocolo de Firma facultativo sobre la jurisdicc</a:t>
            </a:r>
            <a:r>
              <a:rPr lang="es-ES" sz="2400">
                <a:latin typeface="Corbel" pitchFamily="34" charset="0"/>
              </a:rPr>
              <a:t>ión</a:t>
            </a:r>
            <a:r>
              <a:rPr lang="en-US" sz="2400">
                <a:latin typeface="Corbel" pitchFamily="34" charset="0"/>
              </a:rPr>
              <a:t> obligatoria en la soluc</a:t>
            </a:r>
            <a:r>
              <a:rPr lang="es-ES" sz="2400">
                <a:latin typeface="Corbel" pitchFamily="34" charset="0"/>
              </a:rPr>
              <a:t>ión </a:t>
            </a:r>
            <a:r>
              <a:rPr lang="en-US" sz="2400">
                <a:latin typeface="Corbel" pitchFamily="34" charset="0"/>
              </a:rPr>
              <a:t> de controversias. </a:t>
            </a:r>
            <a:r>
              <a:rPr lang="es-ES" sz="2400">
                <a:latin typeface="Corbel" pitchFamily="34" charset="0"/>
              </a:rPr>
              <a:t>Entró</a:t>
            </a:r>
            <a:r>
              <a:rPr lang="en-US" sz="2400">
                <a:latin typeface="Corbel" pitchFamily="34" charset="0"/>
              </a:rPr>
              <a:t> en vigor en 1962. </a:t>
            </a:r>
            <a:endParaRPr lang="es-ES" sz="240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4 Imagen" descr="confa 58 bis.jpg"/>
          <p:cNvPicPr>
            <a:picLocks noChangeAspect="1"/>
          </p:cNvPicPr>
          <p:nvPr/>
        </p:nvPicPr>
        <p:blipFill>
          <a:blip r:embed="rId2"/>
          <a:srcRect/>
          <a:stretch>
            <a:fillRect/>
          </a:stretch>
        </p:blipFill>
        <p:spPr bwMode="auto">
          <a:xfrm>
            <a:off x="395288" y="476250"/>
            <a:ext cx="8280400" cy="5903913"/>
          </a:xfrm>
          <a:prstGeom prst="rect">
            <a:avLst/>
          </a:prstGeom>
          <a:noFill/>
          <a:ln w="9525">
            <a:noFill/>
            <a:miter lim="800000"/>
            <a:headEnd/>
            <a:tailEnd/>
          </a:ln>
        </p:spPr>
      </p:pic>
      <p:cxnSp>
        <p:nvCxnSpPr>
          <p:cNvPr id="7" name="6 Conector recto de flecha"/>
          <p:cNvCxnSpPr/>
          <p:nvPr/>
        </p:nvCxnSpPr>
        <p:spPr>
          <a:xfrm>
            <a:off x="755650" y="2420938"/>
            <a:ext cx="1728788" cy="0"/>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a:spLocks noChangeArrowheads="1"/>
          </p:cNvSpPr>
          <p:nvPr/>
        </p:nvSpPr>
        <p:spPr bwMode="auto">
          <a:xfrm>
            <a:off x="1042988" y="2565400"/>
            <a:ext cx="665162" cy="646113"/>
          </a:xfrm>
          <a:prstGeom prst="rect">
            <a:avLst/>
          </a:prstGeom>
          <a:noFill/>
          <a:ln w="38100">
            <a:solidFill>
              <a:schemeClr val="bg1"/>
            </a:solidFill>
            <a:miter lim="800000"/>
            <a:headEnd/>
            <a:tailEnd/>
          </a:ln>
        </p:spPr>
        <p:txBody>
          <a:bodyPr wrap="none">
            <a:spAutoFit/>
          </a:bodyPr>
          <a:lstStyle/>
          <a:p>
            <a:r>
              <a:rPr lang="en-US" b="1">
                <a:solidFill>
                  <a:schemeClr val="bg1"/>
                </a:solidFill>
                <a:latin typeface="Bodoni MT Black" pitchFamily="18" charset="0"/>
                <a:ea typeface="Adobe Gothic Std B"/>
                <a:cs typeface="Adobe Gothic Std B"/>
              </a:rPr>
              <a:t>M.T</a:t>
            </a:r>
          </a:p>
          <a:p>
            <a:r>
              <a:rPr lang="en-US" b="1">
                <a:solidFill>
                  <a:schemeClr val="bg1"/>
                </a:solidFill>
                <a:latin typeface="Bodoni MT Black" pitchFamily="18" charset="0"/>
                <a:ea typeface="Adobe Gothic Std B"/>
                <a:cs typeface="Adobe Gothic Std B"/>
              </a:rPr>
              <a:t> Z.C</a:t>
            </a:r>
            <a:endParaRPr lang="es-ES" b="1">
              <a:solidFill>
                <a:schemeClr val="bg1"/>
              </a:solidFill>
              <a:latin typeface="Bodoni MT Black" pitchFamily="18" charset="0"/>
              <a:ea typeface="Adobe Gothic Std B"/>
              <a:cs typeface="Adobe Gothic Std B"/>
            </a:endParaRPr>
          </a:p>
        </p:txBody>
      </p:sp>
      <p:sp>
        <p:nvSpPr>
          <p:cNvPr id="17" name="16 CuadroTexto"/>
          <p:cNvSpPr txBox="1">
            <a:spLocks noChangeArrowheads="1"/>
          </p:cNvSpPr>
          <p:nvPr/>
        </p:nvSpPr>
        <p:spPr bwMode="auto">
          <a:xfrm>
            <a:off x="4932363" y="2133600"/>
            <a:ext cx="392112" cy="522288"/>
          </a:xfrm>
          <a:prstGeom prst="rect">
            <a:avLst/>
          </a:prstGeom>
          <a:noFill/>
          <a:ln w="9525">
            <a:noFill/>
            <a:miter lim="800000"/>
            <a:headEnd/>
            <a:tailEnd/>
          </a:ln>
        </p:spPr>
        <p:txBody>
          <a:bodyPr>
            <a:spAutoFit/>
          </a:bodyPr>
          <a:lstStyle/>
          <a:p>
            <a:r>
              <a:rPr lang="en-US" sz="2800" b="1">
                <a:solidFill>
                  <a:schemeClr val="bg1"/>
                </a:solidFill>
                <a:latin typeface="Bodoni MT Black" pitchFamily="18" charset="0"/>
              </a:rPr>
              <a:t>?</a:t>
            </a:r>
            <a:endParaRPr lang="es-ES" sz="2800" b="1">
              <a:solidFill>
                <a:schemeClr val="bg1"/>
              </a:solidFill>
              <a:latin typeface="Bodoni MT Black" pitchFamily="18" charset="0"/>
            </a:endParaRPr>
          </a:p>
        </p:txBody>
      </p:sp>
      <p:cxnSp>
        <p:nvCxnSpPr>
          <p:cNvPr id="19" name="18 Conector recto"/>
          <p:cNvCxnSpPr/>
          <p:nvPr/>
        </p:nvCxnSpPr>
        <p:spPr>
          <a:xfrm>
            <a:off x="827088" y="2420938"/>
            <a:ext cx="136842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5606" name="12 Rectángulo"/>
          <p:cNvSpPr>
            <a:spLocks noChangeArrowheads="1"/>
          </p:cNvSpPr>
          <p:nvPr/>
        </p:nvSpPr>
        <p:spPr bwMode="auto">
          <a:xfrm>
            <a:off x="323850" y="2852738"/>
            <a:ext cx="415925" cy="277812"/>
          </a:xfrm>
          <a:prstGeom prst="rect">
            <a:avLst/>
          </a:prstGeom>
          <a:noFill/>
          <a:ln w="9525">
            <a:noFill/>
            <a:miter lim="800000"/>
            <a:headEnd/>
            <a:tailEnd/>
          </a:ln>
        </p:spPr>
        <p:txBody>
          <a:bodyPr wrap="none">
            <a:spAutoFit/>
          </a:bodyPr>
          <a:lstStyle/>
          <a:p>
            <a:r>
              <a:rPr lang="en-US" sz="1200" b="1">
                <a:solidFill>
                  <a:schemeClr val="bg1"/>
                </a:solidFill>
                <a:latin typeface="Arial Black" pitchFamily="34" charset="0"/>
              </a:rPr>
              <a:t>A.I</a:t>
            </a:r>
            <a:endParaRPr lang="es-ES" sz="1200">
              <a:latin typeface="Corbel" pitchFamily="34" charset="0"/>
            </a:endParaRPr>
          </a:p>
        </p:txBody>
      </p:sp>
      <p:sp>
        <p:nvSpPr>
          <p:cNvPr id="25607" name="13 CuadroTexto"/>
          <p:cNvSpPr txBox="1">
            <a:spLocks noChangeArrowheads="1"/>
          </p:cNvSpPr>
          <p:nvPr/>
        </p:nvSpPr>
        <p:spPr bwMode="auto">
          <a:xfrm>
            <a:off x="755650" y="6092825"/>
            <a:ext cx="1390650" cy="277813"/>
          </a:xfrm>
          <a:prstGeom prst="rect">
            <a:avLst/>
          </a:prstGeom>
          <a:noFill/>
          <a:ln w="9525">
            <a:noFill/>
            <a:miter lim="800000"/>
            <a:headEnd/>
            <a:tailEnd/>
          </a:ln>
        </p:spPr>
        <p:txBody>
          <a:bodyPr wrap="none">
            <a:spAutoFit/>
          </a:bodyPr>
          <a:lstStyle/>
          <a:p>
            <a:r>
              <a:rPr lang="en-US" sz="1200" b="1">
                <a:latin typeface="Arial Narrow" pitchFamily="34" charset="0"/>
              </a:rPr>
              <a:t>www.datadipuy.com</a:t>
            </a:r>
            <a:endParaRPr lang="es-ES" sz="1200" b="1">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1 Imagen" descr="confa 58 3.jpg"/>
          <p:cNvPicPr>
            <a:picLocks noChangeAspect="1"/>
          </p:cNvPicPr>
          <p:nvPr/>
        </p:nvPicPr>
        <p:blipFill>
          <a:blip r:embed="rId2"/>
          <a:srcRect/>
          <a:stretch>
            <a:fillRect/>
          </a:stretch>
        </p:blipFill>
        <p:spPr bwMode="auto">
          <a:xfrm>
            <a:off x="468313" y="188913"/>
            <a:ext cx="8280400" cy="6480175"/>
          </a:xfrm>
          <a:prstGeom prst="rect">
            <a:avLst/>
          </a:prstGeom>
          <a:noFill/>
          <a:ln w="9525">
            <a:noFill/>
            <a:miter lim="800000"/>
            <a:headEnd/>
            <a:tailEnd/>
          </a:ln>
        </p:spPr>
      </p:pic>
      <p:sp>
        <p:nvSpPr>
          <p:cNvPr id="26626" name="2 CuadroTexto"/>
          <p:cNvSpPr txBox="1">
            <a:spLocks noChangeArrowheads="1"/>
          </p:cNvSpPr>
          <p:nvPr/>
        </p:nvSpPr>
        <p:spPr bwMode="auto">
          <a:xfrm>
            <a:off x="539750" y="6237288"/>
            <a:ext cx="1671638" cy="277812"/>
          </a:xfrm>
          <a:prstGeom prst="rect">
            <a:avLst/>
          </a:prstGeom>
          <a:noFill/>
          <a:ln w="9525">
            <a:noFill/>
            <a:miter lim="800000"/>
            <a:headEnd/>
            <a:tailEnd/>
          </a:ln>
        </p:spPr>
        <p:txBody>
          <a:bodyPr wrap="none">
            <a:spAutoFit/>
          </a:bodyPr>
          <a:lstStyle/>
          <a:p>
            <a:r>
              <a:rPr lang="en-US" sz="1200">
                <a:latin typeface="Adobe Gothic Std B"/>
                <a:ea typeface="Adobe Gothic Std B"/>
                <a:cs typeface="Adobe Gothic Std B"/>
              </a:rPr>
              <a:t>www.datadipuy.com</a:t>
            </a:r>
            <a:endParaRPr lang="es-ES" sz="1200">
              <a:latin typeface="Adobe Gothic Std B"/>
              <a:ea typeface="Adobe Gothic Std B"/>
              <a:cs typeface="Adobe Gothic Std B"/>
            </a:endParaRPr>
          </a:p>
        </p:txBody>
      </p:sp>
      <p:sp>
        <p:nvSpPr>
          <p:cNvPr id="4" name="3 CuadroTexto"/>
          <p:cNvSpPr txBox="1"/>
          <p:nvPr/>
        </p:nvSpPr>
        <p:spPr>
          <a:xfrm>
            <a:off x="3492500" y="4292600"/>
            <a:ext cx="563563" cy="369888"/>
          </a:xfrm>
          <a:prstGeom prst="rect">
            <a:avLst/>
          </a:prstGeom>
          <a:solidFill>
            <a:schemeClr val="accent3">
              <a:lumMod val="60000"/>
              <a:lumOff val="40000"/>
            </a:schemeClr>
          </a:solidFill>
        </p:spPr>
        <p:txBody>
          <a:bodyPr wrap="none">
            <a:spAutoFit/>
          </a:bodyPr>
          <a:lstStyle/>
          <a:p>
            <a:pPr fontAlgn="auto">
              <a:spcBef>
                <a:spcPts val="0"/>
              </a:spcBef>
              <a:spcAft>
                <a:spcPts val="0"/>
              </a:spcAft>
              <a:defRPr/>
            </a:pPr>
            <a:r>
              <a:rPr lang="en-US" b="1" dirty="0">
                <a:solidFill>
                  <a:schemeClr val="bg1"/>
                </a:solidFill>
                <a:latin typeface="Arial Black" pitchFamily="34" charset="0"/>
                <a:cs typeface="+mn-cs"/>
              </a:rPr>
              <a:t>P.C</a:t>
            </a:r>
            <a:endParaRPr lang="es-ES" b="1" dirty="0">
              <a:solidFill>
                <a:schemeClr val="bg1"/>
              </a:solidFill>
              <a:latin typeface="Arial Black" pitchFamily="34" charset="0"/>
              <a:cs typeface="+mn-cs"/>
            </a:endParaRPr>
          </a:p>
        </p:txBody>
      </p:sp>
      <p:sp>
        <p:nvSpPr>
          <p:cNvPr id="6" name="5 Menos"/>
          <p:cNvSpPr/>
          <p:nvPr/>
        </p:nvSpPr>
        <p:spPr>
          <a:xfrm rot="373675">
            <a:off x="1697038" y="3511550"/>
            <a:ext cx="214312" cy="122238"/>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Menos"/>
          <p:cNvSpPr/>
          <p:nvPr/>
        </p:nvSpPr>
        <p:spPr>
          <a:xfrm rot="1021090">
            <a:off x="5959475" y="5564188"/>
            <a:ext cx="354013" cy="187325"/>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Menos"/>
          <p:cNvSpPr/>
          <p:nvPr/>
        </p:nvSpPr>
        <p:spPr>
          <a:xfrm rot="731187">
            <a:off x="6316663" y="5721350"/>
            <a:ext cx="376237" cy="161925"/>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Menos"/>
          <p:cNvSpPr/>
          <p:nvPr/>
        </p:nvSpPr>
        <p:spPr>
          <a:xfrm rot="373675" flipV="1">
            <a:off x="1984375" y="3586163"/>
            <a:ext cx="254000" cy="107950"/>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6632" name="12 CuadroTexto"/>
          <p:cNvSpPr txBox="1">
            <a:spLocks noChangeArrowheads="1"/>
          </p:cNvSpPr>
          <p:nvPr/>
        </p:nvSpPr>
        <p:spPr bwMode="auto">
          <a:xfrm>
            <a:off x="323850" y="2924175"/>
            <a:ext cx="576263" cy="307975"/>
          </a:xfrm>
          <a:prstGeom prst="rect">
            <a:avLst/>
          </a:prstGeom>
          <a:noFill/>
          <a:ln w="9525">
            <a:noFill/>
            <a:miter lim="800000"/>
            <a:headEnd/>
            <a:tailEnd/>
          </a:ln>
        </p:spPr>
        <p:txBody>
          <a:bodyPr>
            <a:spAutoFit/>
          </a:bodyPr>
          <a:lstStyle/>
          <a:p>
            <a:r>
              <a:rPr lang="en-US" sz="1400" b="1">
                <a:solidFill>
                  <a:schemeClr val="bg1"/>
                </a:solidFill>
                <a:latin typeface="Arial Black" pitchFamily="34" charset="0"/>
              </a:rPr>
              <a:t> </a:t>
            </a:r>
            <a:r>
              <a:rPr lang="en-US" sz="1200" b="1">
                <a:solidFill>
                  <a:schemeClr val="bg1"/>
                </a:solidFill>
                <a:latin typeface="Arial Black" pitchFamily="34" charset="0"/>
              </a:rPr>
              <a:t>A.I</a:t>
            </a:r>
            <a:endParaRPr lang="es-ES" sz="1200" b="1">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8 CuadroTexto"/>
          <p:cNvSpPr txBox="1">
            <a:spLocks noChangeArrowheads="1"/>
          </p:cNvSpPr>
          <p:nvPr/>
        </p:nvSpPr>
        <p:spPr bwMode="auto">
          <a:xfrm>
            <a:off x="755650" y="188913"/>
            <a:ext cx="7129463" cy="522287"/>
          </a:xfrm>
          <a:prstGeom prst="rect">
            <a:avLst/>
          </a:prstGeom>
          <a:noFill/>
          <a:ln w="28575">
            <a:solidFill>
              <a:schemeClr val="tx1"/>
            </a:solidFill>
            <a:miter lim="800000"/>
            <a:headEnd/>
            <a:tailEnd/>
          </a:ln>
        </p:spPr>
        <p:txBody>
          <a:bodyPr>
            <a:spAutoFit/>
          </a:bodyPr>
          <a:lstStyle/>
          <a:p>
            <a:r>
              <a:rPr lang="en-US" sz="2800" b="1"/>
              <a:t>  Defectos principales de los Conv./58 :</a:t>
            </a:r>
          </a:p>
        </p:txBody>
      </p:sp>
      <p:sp>
        <p:nvSpPr>
          <p:cNvPr id="10" name="9 Flecha curvada hacia la izquierda"/>
          <p:cNvSpPr/>
          <p:nvPr/>
        </p:nvSpPr>
        <p:spPr>
          <a:xfrm>
            <a:off x="7092950" y="3357563"/>
            <a:ext cx="719138" cy="1584325"/>
          </a:xfrm>
          <a:prstGeom prst="curvedLeftArrow">
            <a:avLst/>
          </a:prstGeom>
          <a:solidFill>
            <a:srgbClr val="00B0F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27651" name="10 CuadroTexto"/>
          <p:cNvSpPr txBox="1">
            <a:spLocks noChangeArrowheads="1"/>
          </p:cNvSpPr>
          <p:nvPr/>
        </p:nvSpPr>
        <p:spPr bwMode="auto">
          <a:xfrm>
            <a:off x="971550" y="5157788"/>
            <a:ext cx="2232025" cy="366712"/>
          </a:xfrm>
          <a:prstGeom prst="rect">
            <a:avLst/>
          </a:prstGeom>
          <a:solidFill>
            <a:schemeClr val="bg1"/>
          </a:solidFill>
          <a:ln w="9525">
            <a:noFill/>
            <a:miter lim="800000"/>
            <a:headEnd/>
            <a:tailEnd/>
          </a:ln>
        </p:spPr>
        <p:txBody>
          <a:bodyPr wrap="none">
            <a:spAutoFit/>
          </a:bodyPr>
          <a:lstStyle/>
          <a:p>
            <a:pPr>
              <a:buFont typeface="Wingdings" pitchFamily="2" charset="2"/>
              <a:buChar char="Ø"/>
            </a:pPr>
            <a:r>
              <a:rPr lang="en-US" b="1"/>
              <a:t> Descolonizaci</a:t>
            </a:r>
            <a:r>
              <a:rPr lang="es-ES" b="1"/>
              <a:t>ón</a:t>
            </a:r>
            <a:endParaRPr lang="es-ES">
              <a:latin typeface="Corbel" pitchFamily="34" charset="0"/>
            </a:endParaRPr>
          </a:p>
        </p:txBody>
      </p:sp>
      <p:sp>
        <p:nvSpPr>
          <p:cNvPr id="27652" name="12 CuadroTexto"/>
          <p:cNvSpPr txBox="1">
            <a:spLocks noChangeArrowheads="1"/>
          </p:cNvSpPr>
          <p:nvPr/>
        </p:nvSpPr>
        <p:spPr bwMode="auto">
          <a:xfrm>
            <a:off x="971550" y="5732463"/>
            <a:ext cx="6769100" cy="915987"/>
          </a:xfrm>
          <a:prstGeom prst="rect">
            <a:avLst/>
          </a:prstGeom>
          <a:solidFill>
            <a:schemeClr val="bg1"/>
          </a:solidFill>
          <a:ln w="9525">
            <a:noFill/>
            <a:miter lim="800000"/>
            <a:headEnd/>
            <a:tailEnd/>
          </a:ln>
        </p:spPr>
        <p:txBody>
          <a:bodyPr>
            <a:spAutoFit/>
          </a:bodyPr>
          <a:lstStyle/>
          <a:p>
            <a:pPr>
              <a:buFont typeface="Wingdings" pitchFamily="2" charset="2"/>
              <a:buChar char="Ø"/>
            </a:pPr>
            <a:r>
              <a:rPr lang="en-US" b="1"/>
              <a:t> Nuevas técnicas de exploraci</a:t>
            </a:r>
            <a:r>
              <a:rPr lang="es-ES" b="1"/>
              <a:t>ón</a:t>
            </a:r>
            <a:r>
              <a:rPr lang="en-US" b="1"/>
              <a:t> de recursos   del  </a:t>
            </a:r>
          </a:p>
          <a:p>
            <a:r>
              <a:rPr lang="en-US" b="1"/>
              <a:t>   suelo y subsuelo marinos</a:t>
            </a:r>
            <a:r>
              <a:rPr lang="en-US">
                <a:latin typeface="Corbel" pitchFamily="34" charset="0"/>
              </a:rPr>
              <a:t>. </a:t>
            </a:r>
            <a:r>
              <a:rPr lang="en-US" b="1"/>
              <a:t>y </a:t>
            </a:r>
            <a:r>
              <a:rPr lang="en-US" b="1" u="sng"/>
              <a:t>explotaci</a:t>
            </a:r>
            <a:r>
              <a:rPr lang="es-ES" b="1" u="sng"/>
              <a:t>ón </a:t>
            </a:r>
            <a:r>
              <a:rPr lang="en-US" b="1" u="sng"/>
              <a:t>masiva </a:t>
            </a:r>
            <a:r>
              <a:rPr lang="en-US" b="1"/>
              <a:t>de  </a:t>
            </a:r>
          </a:p>
          <a:p>
            <a:r>
              <a:rPr lang="en-US" b="1"/>
              <a:t>   recursos vivos.</a:t>
            </a:r>
          </a:p>
        </p:txBody>
      </p:sp>
      <p:sp>
        <p:nvSpPr>
          <p:cNvPr id="14" name="13 Explosión 1"/>
          <p:cNvSpPr/>
          <p:nvPr/>
        </p:nvSpPr>
        <p:spPr>
          <a:xfrm>
            <a:off x="323850" y="4581525"/>
            <a:ext cx="360363" cy="431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7654" name="14 Rectángulo"/>
          <p:cNvSpPr>
            <a:spLocks noChangeArrowheads="1"/>
          </p:cNvSpPr>
          <p:nvPr/>
        </p:nvSpPr>
        <p:spPr bwMode="auto">
          <a:xfrm>
            <a:off x="971550" y="4581525"/>
            <a:ext cx="4545013" cy="368300"/>
          </a:xfrm>
          <a:prstGeom prst="rect">
            <a:avLst/>
          </a:prstGeom>
          <a:solidFill>
            <a:schemeClr val="bg1"/>
          </a:solidFill>
          <a:ln w="9525">
            <a:noFill/>
            <a:miter lim="800000"/>
            <a:headEnd/>
            <a:tailEnd/>
          </a:ln>
        </p:spPr>
        <p:txBody>
          <a:bodyPr wrap="none">
            <a:spAutoFit/>
          </a:bodyPr>
          <a:lstStyle/>
          <a:p>
            <a:r>
              <a:rPr lang="en-US" b="1"/>
              <a:t>Agregar circunstancias de los a</a:t>
            </a:r>
            <a:r>
              <a:rPr lang="es-UY" b="1"/>
              <a:t>ñ</a:t>
            </a:r>
            <a:r>
              <a:rPr lang="en-US" b="1"/>
              <a:t>os 60 :</a:t>
            </a:r>
            <a:endParaRPr lang="es-ES">
              <a:latin typeface="Corbel" pitchFamily="34" charset="0"/>
            </a:endParaRPr>
          </a:p>
        </p:txBody>
      </p:sp>
      <p:sp>
        <p:nvSpPr>
          <p:cNvPr id="27655" name="15 Rectángulo"/>
          <p:cNvSpPr>
            <a:spLocks noChangeArrowheads="1"/>
          </p:cNvSpPr>
          <p:nvPr/>
        </p:nvSpPr>
        <p:spPr bwMode="auto">
          <a:xfrm>
            <a:off x="1258888" y="981075"/>
            <a:ext cx="5329237" cy="3170238"/>
          </a:xfrm>
          <a:prstGeom prst="rect">
            <a:avLst/>
          </a:prstGeom>
          <a:noFill/>
          <a:ln w="57150">
            <a:solidFill>
              <a:schemeClr val="tx1"/>
            </a:solidFill>
            <a:miter lim="800000"/>
            <a:headEnd/>
            <a:tailEnd/>
          </a:ln>
        </p:spPr>
        <p:txBody>
          <a:bodyPr>
            <a:spAutoFit/>
          </a:bodyPr>
          <a:lstStyle/>
          <a:p>
            <a:r>
              <a:rPr lang="en-US" b="1"/>
              <a:t>-Falta extensi</a:t>
            </a:r>
            <a:r>
              <a:rPr lang="es-ES" b="1"/>
              <a:t>ón</a:t>
            </a:r>
            <a:r>
              <a:rPr lang="en-US" b="1"/>
              <a:t> mar territorial.</a:t>
            </a:r>
          </a:p>
          <a:p>
            <a:endParaRPr lang="en-US">
              <a:latin typeface="Corbel" pitchFamily="34" charset="0"/>
            </a:endParaRPr>
          </a:p>
          <a:p>
            <a:r>
              <a:rPr lang="en-US">
                <a:latin typeface="Corbel" pitchFamily="34" charset="0"/>
              </a:rPr>
              <a:t>-</a:t>
            </a:r>
            <a:r>
              <a:rPr lang="en-US" b="1"/>
              <a:t>Ausencia  de un </a:t>
            </a:r>
            <a:r>
              <a:rPr lang="es-CL" b="1"/>
              <a:t> Límite </a:t>
            </a:r>
            <a:r>
              <a:rPr lang="en-US" b="1"/>
              <a:t> estable  para  la P.C.</a:t>
            </a:r>
          </a:p>
          <a:p>
            <a:endParaRPr lang="en-US" b="1"/>
          </a:p>
          <a:p>
            <a:r>
              <a:rPr lang="en-US">
                <a:latin typeface="Corbel" pitchFamily="34" charset="0"/>
              </a:rPr>
              <a:t>-</a:t>
            </a:r>
            <a:r>
              <a:rPr lang="en-US" b="1"/>
              <a:t>Ausencia de un régimen jur</a:t>
            </a:r>
            <a:r>
              <a:rPr lang="es-CL" b="1"/>
              <a:t>í</a:t>
            </a:r>
            <a:r>
              <a:rPr lang="en-US" b="1"/>
              <a:t>dico  para  la  </a:t>
            </a:r>
          </a:p>
          <a:p>
            <a:r>
              <a:rPr lang="en-US" b="1"/>
              <a:t>  explotaci</a:t>
            </a:r>
            <a:r>
              <a:rPr lang="es-ES" b="1"/>
              <a:t>ón</a:t>
            </a:r>
            <a:r>
              <a:rPr lang="en-US" b="1"/>
              <a:t>  de los Fondos Marinos.</a:t>
            </a:r>
            <a:endParaRPr lang="en-US">
              <a:latin typeface="Corbel" pitchFamily="34" charset="0"/>
            </a:endParaRPr>
          </a:p>
          <a:p>
            <a:endParaRPr lang="en-US">
              <a:latin typeface="Corbel" pitchFamily="34" charset="0"/>
            </a:endParaRPr>
          </a:p>
          <a:p>
            <a:pPr>
              <a:buFontTx/>
              <a:buChar char="-"/>
            </a:pPr>
            <a:r>
              <a:rPr lang="en-US" b="1"/>
              <a:t>Regulaci</a:t>
            </a:r>
            <a:r>
              <a:rPr lang="es-ES" b="1"/>
              <a:t>ón</a:t>
            </a:r>
            <a:r>
              <a:rPr lang="en-US" b="1"/>
              <a:t> poco  satisfactoria de las  </a:t>
            </a:r>
          </a:p>
          <a:p>
            <a:r>
              <a:rPr lang="en-US" b="1"/>
              <a:t>  pesquerías costeras y la conservaci</a:t>
            </a:r>
            <a:r>
              <a:rPr lang="es-ES" b="1"/>
              <a:t>ón</a:t>
            </a:r>
            <a:r>
              <a:rPr lang="en-US" b="1"/>
              <a:t> de    </a:t>
            </a:r>
          </a:p>
          <a:p>
            <a:r>
              <a:rPr lang="en-US" b="1"/>
              <a:t>  los recursos  vivos de A.M.</a:t>
            </a:r>
          </a:p>
          <a:p>
            <a:endParaRPr lang="en-US">
              <a:latin typeface="Corbe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CuadroTexto"/>
          <p:cNvSpPr txBox="1">
            <a:spLocks noChangeArrowheads="1"/>
          </p:cNvSpPr>
          <p:nvPr/>
        </p:nvSpPr>
        <p:spPr bwMode="auto">
          <a:xfrm>
            <a:off x="1116013" y="2708275"/>
            <a:ext cx="6408737" cy="1201738"/>
          </a:xfrm>
          <a:prstGeom prst="rect">
            <a:avLst/>
          </a:prstGeom>
          <a:noFill/>
          <a:ln w="38100">
            <a:solidFill>
              <a:schemeClr val="tx1"/>
            </a:solidFill>
            <a:miter lim="800000"/>
            <a:headEnd/>
            <a:tailEnd/>
          </a:ln>
        </p:spPr>
        <p:txBody>
          <a:bodyPr>
            <a:spAutoFit/>
          </a:bodyPr>
          <a:lstStyle/>
          <a:p>
            <a:r>
              <a:rPr lang="en-US" sz="2400">
                <a:latin typeface="Arial Narrow" pitchFamily="34" charset="0"/>
              </a:rPr>
              <a:t>Batalla  legal  entre  Estados  partidarios  “del  uso  horizontal  del mar”  y  los del predominio “del uso vertical”.</a:t>
            </a:r>
            <a:endParaRPr lang="es-ES" sz="2400">
              <a:latin typeface="Arial Narrow" pitchFamily="34" charset="0"/>
            </a:endParaRPr>
          </a:p>
        </p:txBody>
      </p:sp>
      <p:sp>
        <p:nvSpPr>
          <p:cNvPr id="28674" name="2 Rectángulo"/>
          <p:cNvSpPr>
            <a:spLocks noChangeArrowheads="1"/>
          </p:cNvSpPr>
          <p:nvPr/>
        </p:nvSpPr>
        <p:spPr bwMode="auto">
          <a:xfrm>
            <a:off x="1116013" y="260350"/>
            <a:ext cx="6408737" cy="2311400"/>
          </a:xfrm>
          <a:prstGeom prst="rect">
            <a:avLst/>
          </a:prstGeom>
          <a:noFill/>
          <a:ln w="28575">
            <a:solidFill>
              <a:schemeClr val="tx1"/>
            </a:solidFill>
            <a:miter lim="800000"/>
            <a:headEnd/>
            <a:tailEnd/>
          </a:ln>
        </p:spPr>
        <p:txBody>
          <a:bodyPr>
            <a:spAutoFit/>
          </a:bodyPr>
          <a:lstStyle/>
          <a:p>
            <a:r>
              <a:rPr lang="es-UY" sz="2400" b="1">
                <a:latin typeface="Arial Narrow" pitchFamily="34" charset="0"/>
              </a:rPr>
              <a:t>TENSIÓN</a:t>
            </a:r>
            <a:r>
              <a:rPr lang="es-ES" sz="2400" b="1">
                <a:latin typeface="Arial Narrow" pitchFamily="34" charset="0"/>
              </a:rPr>
              <a:t> </a:t>
            </a:r>
            <a:r>
              <a:rPr lang="es-UY" sz="2400" b="1">
                <a:latin typeface="Arial Narrow" pitchFamily="34" charset="0"/>
              </a:rPr>
              <a:t> entre el Derecho convencional y la pr</a:t>
            </a:r>
            <a:r>
              <a:rPr lang="es-ES" sz="2400" b="1"/>
              <a:t>á</a:t>
            </a:r>
            <a:r>
              <a:rPr lang="es-UY" sz="2400" b="1">
                <a:latin typeface="Arial Narrow" pitchFamily="34" charset="0"/>
              </a:rPr>
              <a:t>ctica estatal unilateral,  (principal  </a:t>
            </a:r>
            <a:r>
              <a:rPr lang="es-ES" sz="2400" b="1">
                <a:latin typeface="Arial Narrow" pitchFamily="34" charset="0"/>
              </a:rPr>
              <a:t>á</a:t>
            </a:r>
            <a:r>
              <a:rPr lang="es-UY" sz="2400" b="1">
                <a:latin typeface="Arial Narrow" pitchFamily="34" charset="0"/>
              </a:rPr>
              <a:t>mbito latinoamericano y afroas</a:t>
            </a:r>
            <a:r>
              <a:rPr lang="es-CL" sz="2400" b="1">
                <a:latin typeface="Arial Narrow" pitchFamily="34" charset="0"/>
              </a:rPr>
              <a:t>i</a:t>
            </a:r>
            <a:r>
              <a:rPr lang="es-ES" sz="2400" b="1">
                <a:latin typeface="Arial Narrow" pitchFamily="34" charset="0"/>
              </a:rPr>
              <a:t>á</a:t>
            </a:r>
            <a:r>
              <a:rPr lang="es-UY" sz="2400" b="1">
                <a:latin typeface="Arial Narrow" pitchFamily="34" charset="0"/>
              </a:rPr>
              <a:t>tico).</a:t>
            </a:r>
          </a:p>
          <a:p>
            <a:endParaRPr lang="es-UY" sz="2400" b="1">
              <a:latin typeface="Arial Narrow" pitchFamily="34" charset="0"/>
            </a:endParaRPr>
          </a:p>
          <a:p>
            <a:pPr>
              <a:buFont typeface="Wingdings" pitchFamily="2" charset="2"/>
              <a:buChar char="Ø"/>
            </a:pPr>
            <a:r>
              <a:rPr lang="es-UY" sz="2400" b="1">
                <a:latin typeface="Arial Narrow" pitchFamily="34" charset="0"/>
              </a:rPr>
              <a:t>  Inicia proceso de revi</a:t>
            </a:r>
            <a:r>
              <a:rPr lang="en-US" sz="2400" b="1">
                <a:latin typeface="Arial Narrow" pitchFamily="34" charset="0"/>
              </a:rPr>
              <a:t>si</a:t>
            </a:r>
            <a:r>
              <a:rPr lang="es-ES" sz="2400" b="1">
                <a:latin typeface="Arial Narrow" pitchFamily="34" charset="0"/>
              </a:rPr>
              <a:t>ón </a:t>
            </a:r>
            <a:r>
              <a:rPr lang="es-UY" sz="2400" b="1">
                <a:latin typeface="Arial Narrow" pitchFamily="34" charset="0"/>
              </a:rPr>
              <a:t>.</a:t>
            </a:r>
          </a:p>
          <a:p>
            <a:pPr>
              <a:buFont typeface="Wingdings" pitchFamily="2" charset="2"/>
              <a:buChar char="Ø"/>
            </a:pPr>
            <a:endParaRPr lang="es-ES" sz="2400" b="1">
              <a:latin typeface="Arial Narrow" pitchFamily="34" charset="0"/>
            </a:endParaRPr>
          </a:p>
        </p:txBody>
      </p:sp>
      <p:sp>
        <p:nvSpPr>
          <p:cNvPr id="28675" name="3 CuadroTexto"/>
          <p:cNvSpPr txBox="1">
            <a:spLocks noChangeArrowheads="1"/>
          </p:cNvSpPr>
          <p:nvPr/>
        </p:nvSpPr>
        <p:spPr bwMode="auto">
          <a:xfrm>
            <a:off x="900113" y="4221163"/>
            <a:ext cx="7874000" cy="523875"/>
          </a:xfrm>
          <a:prstGeom prst="rect">
            <a:avLst/>
          </a:prstGeom>
          <a:noFill/>
          <a:ln w="9525">
            <a:noFill/>
            <a:miter lim="800000"/>
            <a:headEnd/>
            <a:tailEnd/>
          </a:ln>
        </p:spPr>
        <p:txBody>
          <a:bodyPr wrap="none">
            <a:spAutoFit/>
          </a:bodyPr>
          <a:lstStyle/>
          <a:p>
            <a:r>
              <a:rPr lang="en-US" sz="2800" b="1">
                <a:latin typeface="Arial Narrow" pitchFamily="34" charset="0"/>
              </a:rPr>
              <a:t>Uso horizontal            uso como v</a:t>
            </a:r>
            <a:r>
              <a:rPr lang="es-CL" sz="2800" b="1">
                <a:latin typeface="Corbel" pitchFamily="34" charset="0"/>
              </a:rPr>
              <a:t>í</a:t>
            </a:r>
            <a:r>
              <a:rPr lang="en-US" sz="2800" b="1">
                <a:latin typeface="Arial Narrow" pitchFamily="34" charset="0"/>
              </a:rPr>
              <a:t>as de comunicaci</a:t>
            </a:r>
            <a:r>
              <a:rPr lang="es-ES" sz="2800" b="1">
                <a:latin typeface="Arial Narrow" pitchFamily="34" charset="0"/>
              </a:rPr>
              <a:t>ón</a:t>
            </a:r>
            <a:r>
              <a:rPr lang="en-US" sz="2800" b="1">
                <a:latin typeface="Arial Narrow" pitchFamily="34" charset="0"/>
              </a:rPr>
              <a:t>.</a:t>
            </a:r>
            <a:endParaRPr lang="es-ES" sz="2800" b="1">
              <a:latin typeface="Arial Narrow" pitchFamily="34" charset="0"/>
            </a:endParaRPr>
          </a:p>
        </p:txBody>
      </p:sp>
      <p:sp>
        <p:nvSpPr>
          <p:cNvPr id="28676" name="4 CuadroTexto"/>
          <p:cNvSpPr txBox="1">
            <a:spLocks noChangeArrowheads="1"/>
          </p:cNvSpPr>
          <p:nvPr/>
        </p:nvSpPr>
        <p:spPr bwMode="auto">
          <a:xfrm>
            <a:off x="755650" y="4868863"/>
            <a:ext cx="7345363" cy="1187450"/>
          </a:xfrm>
          <a:prstGeom prst="rect">
            <a:avLst/>
          </a:prstGeom>
          <a:solidFill>
            <a:schemeClr val="bg1"/>
          </a:solidFill>
          <a:ln w="9525">
            <a:noFill/>
            <a:miter lim="800000"/>
            <a:headEnd/>
            <a:tailEnd/>
          </a:ln>
        </p:spPr>
        <p:txBody>
          <a:bodyPr>
            <a:spAutoFit/>
          </a:bodyPr>
          <a:lstStyle/>
          <a:p>
            <a:r>
              <a:rPr lang="en-US" sz="2400" b="1">
                <a:latin typeface="Arial Narrow" pitchFamily="34" charset="0"/>
              </a:rPr>
              <a:t>  </a:t>
            </a:r>
            <a:r>
              <a:rPr lang="en-US" sz="2400" b="1"/>
              <a:t>Uso Vertical</a:t>
            </a:r>
            <a:r>
              <a:rPr lang="en-US" sz="2400" b="1">
                <a:latin typeface="Arial Narrow" pitchFamily="34" charset="0"/>
              </a:rPr>
              <a:t>              uso de los espacios  de explotaci</a:t>
            </a:r>
            <a:r>
              <a:rPr lang="es-ES" sz="2400" b="1">
                <a:latin typeface="Arial Narrow" pitchFamily="34" charset="0"/>
              </a:rPr>
              <a:t>ón</a:t>
            </a:r>
            <a:r>
              <a:rPr lang="en-US" sz="2400" b="1">
                <a:latin typeface="Arial Narrow" pitchFamily="34" charset="0"/>
              </a:rPr>
              <a:t> </a:t>
            </a:r>
          </a:p>
          <a:p>
            <a:r>
              <a:rPr lang="en-US" sz="2400" b="1">
                <a:latin typeface="Arial Narrow" pitchFamily="34" charset="0"/>
              </a:rPr>
              <a:t>                                         de los recursos  renovables  y  no  </a:t>
            </a:r>
          </a:p>
          <a:p>
            <a:r>
              <a:rPr lang="en-US" sz="2400" b="1">
                <a:latin typeface="Arial Narrow" pitchFamily="34" charset="0"/>
              </a:rPr>
              <a:t>                                         renovables.</a:t>
            </a:r>
            <a:endParaRPr lang="es-ES" sz="2400" b="1">
              <a:latin typeface="Arial Narrow" pitchFamily="34" charset="0"/>
            </a:endParaRPr>
          </a:p>
        </p:txBody>
      </p:sp>
      <p:cxnSp>
        <p:nvCxnSpPr>
          <p:cNvPr id="7" name="6 Conector recto de flecha"/>
          <p:cNvCxnSpPr/>
          <p:nvPr/>
        </p:nvCxnSpPr>
        <p:spPr>
          <a:xfrm>
            <a:off x="3132138" y="4508500"/>
            <a:ext cx="719137"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0909300" y="1484313"/>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2916238" y="5157788"/>
            <a:ext cx="6477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Flecha abajo"/>
          <p:cNvSpPr/>
          <p:nvPr/>
        </p:nvSpPr>
        <p:spPr>
          <a:xfrm>
            <a:off x="4284663" y="3789363"/>
            <a:ext cx="287337" cy="503237"/>
          </a:xfrm>
          <a:prstGeom prst="down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 name="16 Flecha curvada hacia la derecha"/>
          <p:cNvSpPr/>
          <p:nvPr/>
        </p:nvSpPr>
        <p:spPr>
          <a:xfrm>
            <a:off x="395288" y="1052513"/>
            <a:ext cx="504825" cy="1800225"/>
          </a:xfrm>
          <a:prstGeom prst="curv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Rectángulo"/>
          <p:cNvSpPr>
            <a:spLocks noChangeArrowheads="1"/>
          </p:cNvSpPr>
          <p:nvPr/>
        </p:nvSpPr>
        <p:spPr bwMode="auto">
          <a:xfrm>
            <a:off x="250825" y="1700213"/>
            <a:ext cx="8605838" cy="4770437"/>
          </a:xfrm>
          <a:prstGeom prst="rect">
            <a:avLst/>
          </a:prstGeom>
          <a:solidFill>
            <a:schemeClr val="bg1"/>
          </a:solidFill>
          <a:ln w="57150">
            <a:solidFill>
              <a:schemeClr val="tx1"/>
            </a:solidFill>
            <a:miter lim="800000"/>
            <a:headEnd/>
            <a:tailEnd/>
          </a:ln>
        </p:spPr>
        <p:txBody>
          <a:bodyPr>
            <a:spAutoFit/>
          </a:bodyPr>
          <a:lstStyle/>
          <a:p>
            <a:r>
              <a:rPr lang="es-ES" sz="2800" b="1">
                <a:latin typeface="Arial Black" pitchFamily="34" charset="0"/>
                <a:cs typeface="Times New Roman" pitchFamily="18" charset="0"/>
              </a:rPr>
              <a:t>                </a:t>
            </a:r>
          </a:p>
          <a:p>
            <a:r>
              <a:rPr lang="es-ES" sz="2800" b="1">
                <a:latin typeface="Arial Black" pitchFamily="34" charset="0"/>
                <a:cs typeface="Times New Roman" pitchFamily="18" charset="0"/>
              </a:rPr>
              <a:t>                  -Ginebra 1960-</a:t>
            </a:r>
          </a:p>
          <a:p>
            <a:endParaRPr lang="es-ES" sz="2800">
              <a:latin typeface="Arial Black" pitchFamily="34" charset="0"/>
            </a:endParaRPr>
          </a:p>
          <a:p>
            <a:pPr eaLnBrk="0" hangingPunct="0">
              <a:buFont typeface="Wingdings" pitchFamily="2" charset="2"/>
              <a:buChar char="Ø"/>
            </a:pPr>
            <a:r>
              <a:rPr lang="es-ES" sz="2400">
                <a:latin typeface="Arial Black" pitchFamily="34" charset="0"/>
                <a:cs typeface="Times New Roman" pitchFamily="18" charset="0"/>
              </a:rPr>
              <a:t>Tema principales : extens</a:t>
            </a:r>
            <a:r>
              <a:rPr lang="es-ES" sz="2400">
                <a:latin typeface="Arial Black" pitchFamily="34" charset="0"/>
              </a:rPr>
              <a:t>ión</a:t>
            </a:r>
            <a:r>
              <a:rPr lang="es-ES" sz="2400">
                <a:latin typeface="Arial Black" pitchFamily="34" charset="0"/>
                <a:cs typeface="Times New Roman" pitchFamily="18" charset="0"/>
              </a:rPr>
              <a:t> Mar Territorial  </a:t>
            </a:r>
          </a:p>
          <a:p>
            <a:pPr eaLnBrk="0" hangingPunct="0"/>
            <a:r>
              <a:rPr lang="es-ES" sz="2400">
                <a:latin typeface="Arial Black" pitchFamily="34" charset="0"/>
                <a:cs typeface="Times New Roman" pitchFamily="18" charset="0"/>
              </a:rPr>
              <a:t>                                  y Limites de las Pesquer</a:t>
            </a:r>
            <a:r>
              <a:rPr lang="es-CL" sz="2400" b="1">
                <a:latin typeface="Arial Black" pitchFamily="34" charset="0"/>
              </a:rPr>
              <a:t>í</a:t>
            </a:r>
            <a:r>
              <a:rPr lang="es-ES" sz="2400">
                <a:latin typeface="Arial Black" pitchFamily="34" charset="0"/>
                <a:cs typeface="Times New Roman" pitchFamily="18" charset="0"/>
              </a:rPr>
              <a:t>as.</a:t>
            </a:r>
          </a:p>
          <a:p>
            <a:pPr eaLnBrk="0" hangingPunct="0"/>
            <a:endParaRPr lang="es-ES" sz="2400">
              <a:latin typeface="Arial Black" pitchFamily="34" charset="0"/>
              <a:cs typeface="Times New Roman" pitchFamily="18" charset="0"/>
            </a:endParaRPr>
          </a:p>
          <a:p>
            <a:pPr eaLnBrk="0" hangingPunct="0">
              <a:buFont typeface="Wingdings" pitchFamily="2" charset="2"/>
              <a:buChar char="Ø"/>
            </a:pPr>
            <a:r>
              <a:rPr lang="en-US" sz="2400">
                <a:latin typeface="Arial Black" pitchFamily="34" charset="0"/>
                <a:cs typeface="Times New Roman" pitchFamily="18" charset="0"/>
              </a:rPr>
              <a:t>Participaron  88  Estados.</a:t>
            </a:r>
          </a:p>
          <a:p>
            <a:pPr eaLnBrk="0" hangingPunct="0"/>
            <a:endParaRPr lang="en-US" sz="2400">
              <a:latin typeface="Arial Black" pitchFamily="34" charset="0"/>
              <a:cs typeface="Times New Roman" pitchFamily="18" charset="0"/>
            </a:endParaRPr>
          </a:p>
          <a:p>
            <a:pPr eaLnBrk="0" hangingPunct="0"/>
            <a:endParaRPr lang="en-US" sz="2400">
              <a:latin typeface="Arial Black" pitchFamily="34" charset="0"/>
              <a:cs typeface="Times New Roman" pitchFamily="18" charset="0"/>
            </a:endParaRPr>
          </a:p>
          <a:p>
            <a:pPr eaLnBrk="0" hangingPunct="0">
              <a:buFont typeface="Wingdings" pitchFamily="2" charset="2"/>
              <a:buChar char="Ø"/>
            </a:pPr>
            <a:r>
              <a:rPr lang="en-US" sz="2400">
                <a:latin typeface="Arial Black" pitchFamily="34" charset="0"/>
                <a:cs typeface="Times New Roman" pitchFamily="18" charset="0"/>
              </a:rPr>
              <a:t>Fracaso.</a:t>
            </a:r>
          </a:p>
          <a:p>
            <a:pPr eaLnBrk="0" hangingPunct="0"/>
            <a:endParaRPr lang="en-US" sz="2400">
              <a:latin typeface="Arial Black" pitchFamily="34" charset="0"/>
              <a:cs typeface="Times New Roman" pitchFamily="18" charset="0"/>
            </a:endParaRPr>
          </a:p>
          <a:p>
            <a:pPr eaLnBrk="0" hangingPunct="0"/>
            <a:endParaRPr lang="en-US" sz="2400">
              <a:latin typeface="Arial Black" pitchFamily="34" charset="0"/>
              <a:cs typeface="Times New Roman" pitchFamily="18" charset="0"/>
            </a:endParaRPr>
          </a:p>
        </p:txBody>
      </p:sp>
      <p:sp>
        <p:nvSpPr>
          <p:cNvPr id="29698" name="4 CuadroTexto"/>
          <p:cNvSpPr txBox="1">
            <a:spLocks noChangeArrowheads="1"/>
          </p:cNvSpPr>
          <p:nvPr/>
        </p:nvSpPr>
        <p:spPr bwMode="auto">
          <a:xfrm>
            <a:off x="3348038" y="1052513"/>
            <a:ext cx="5256212" cy="523875"/>
          </a:xfrm>
          <a:prstGeom prst="rect">
            <a:avLst/>
          </a:prstGeom>
          <a:noFill/>
          <a:ln w="38100">
            <a:solidFill>
              <a:schemeClr val="tx1"/>
            </a:solidFill>
            <a:miter lim="800000"/>
            <a:headEnd/>
            <a:tailEnd/>
          </a:ln>
        </p:spPr>
        <p:txBody>
          <a:bodyPr>
            <a:spAutoFit/>
          </a:bodyPr>
          <a:lstStyle/>
          <a:p>
            <a:r>
              <a:rPr lang="es-ES" sz="2800" b="1">
                <a:latin typeface="Arial Black" pitchFamily="34" charset="0"/>
                <a:cs typeface="Times New Roman" pitchFamily="18" charset="0"/>
              </a:rPr>
              <a:t>SEGUNDA CONFERENCIA </a:t>
            </a:r>
            <a:endParaRPr lang="es-ES" sz="2800">
              <a:latin typeface="Corbel" pitchFamily="34" charset="0"/>
            </a:endParaRPr>
          </a:p>
        </p:txBody>
      </p:sp>
      <p:sp>
        <p:nvSpPr>
          <p:cNvPr id="29699" name="3 CuadroTexto"/>
          <p:cNvSpPr txBox="1">
            <a:spLocks noChangeArrowheads="1"/>
          </p:cNvSpPr>
          <p:nvPr/>
        </p:nvSpPr>
        <p:spPr bwMode="auto">
          <a:xfrm>
            <a:off x="250825" y="333375"/>
            <a:ext cx="4681538" cy="522288"/>
          </a:xfrm>
          <a:prstGeom prst="rect">
            <a:avLst/>
          </a:prstGeom>
          <a:noFill/>
          <a:ln w="28575">
            <a:solidFill>
              <a:schemeClr val="tx1"/>
            </a:solidFill>
            <a:miter lim="800000"/>
            <a:headEnd/>
            <a:tailEnd/>
          </a:ln>
        </p:spPr>
        <p:txBody>
          <a:bodyPr>
            <a:spAutoFit/>
          </a:bodyPr>
          <a:lstStyle/>
          <a:p>
            <a:r>
              <a:rPr lang="en-US" sz="2800" b="1">
                <a:latin typeface="Arial Narrow" pitchFamily="34" charset="0"/>
              </a:rPr>
              <a:t>A.G Resol.1307  convoca:</a:t>
            </a:r>
            <a:r>
              <a:rPr lang="en-US">
                <a:latin typeface="Corbel" pitchFamily="34" charset="0"/>
              </a:rPr>
              <a:t>. </a:t>
            </a:r>
            <a:endParaRPr lang="es-ES">
              <a:latin typeface="Corbe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CuadroTexto"/>
          <p:cNvSpPr txBox="1">
            <a:spLocks noChangeArrowheads="1"/>
          </p:cNvSpPr>
          <p:nvPr/>
        </p:nvSpPr>
        <p:spPr bwMode="auto">
          <a:xfrm>
            <a:off x="468313" y="260350"/>
            <a:ext cx="2843212" cy="461963"/>
          </a:xfrm>
          <a:prstGeom prst="rect">
            <a:avLst/>
          </a:prstGeom>
          <a:noFill/>
          <a:ln w="19050">
            <a:solidFill>
              <a:schemeClr val="tx1"/>
            </a:solidFill>
            <a:miter lim="800000"/>
            <a:headEnd/>
            <a:tailEnd/>
          </a:ln>
        </p:spPr>
        <p:txBody>
          <a:bodyPr wrap="none">
            <a:spAutoFit/>
          </a:bodyPr>
          <a:lstStyle/>
          <a:p>
            <a:r>
              <a:rPr lang="en-US" sz="2400">
                <a:latin typeface="Arial Narrow" pitchFamily="34" charset="0"/>
              </a:rPr>
              <a:t>Factores determinantes</a:t>
            </a:r>
            <a:endParaRPr lang="es-ES" sz="2400">
              <a:latin typeface="Arial Narrow" pitchFamily="34" charset="0"/>
            </a:endParaRPr>
          </a:p>
        </p:txBody>
      </p:sp>
      <p:sp>
        <p:nvSpPr>
          <p:cNvPr id="30722" name="2 CuadroTexto"/>
          <p:cNvSpPr txBox="1">
            <a:spLocks noChangeArrowheads="1"/>
          </p:cNvSpPr>
          <p:nvPr/>
        </p:nvSpPr>
        <p:spPr bwMode="auto">
          <a:xfrm>
            <a:off x="611188" y="1268413"/>
            <a:ext cx="7777162" cy="1219200"/>
          </a:xfrm>
          <a:prstGeom prst="rect">
            <a:avLst/>
          </a:prstGeom>
          <a:noFill/>
          <a:ln w="28575">
            <a:solidFill>
              <a:schemeClr val="tx1"/>
            </a:solidFill>
            <a:miter lim="800000"/>
            <a:headEnd/>
            <a:tailEnd/>
          </a:ln>
        </p:spPr>
        <p:txBody>
          <a:bodyPr>
            <a:spAutoFit/>
          </a:bodyPr>
          <a:lstStyle/>
          <a:p>
            <a:r>
              <a:rPr lang="en-US" b="1">
                <a:latin typeface="Arial Narrow" pitchFamily="34" charset="0"/>
              </a:rPr>
              <a:t>Descolonizaci</a:t>
            </a:r>
            <a:r>
              <a:rPr lang="es-ES">
                <a:latin typeface="Arial Narrow" pitchFamily="34" charset="0"/>
              </a:rPr>
              <a:t>ó</a:t>
            </a:r>
            <a:r>
              <a:rPr lang="en-US" b="1">
                <a:latin typeface="Arial Narrow" pitchFamily="34" charset="0"/>
              </a:rPr>
              <a:t>n :  - No intervinieron en la Primera Conferencia</a:t>
            </a:r>
          </a:p>
          <a:p>
            <a:r>
              <a:rPr lang="en-US" b="1">
                <a:latin typeface="Arial Narrow" pitchFamily="34" charset="0"/>
              </a:rPr>
              <a:t>                                 - inter</a:t>
            </a:r>
            <a:r>
              <a:rPr lang="es-ES" b="1">
                <a:latin typeface="Arial Narrow" pitchFamily="34" charset="0"/>
              </a:rPr>
              <a:t>é</a:t>
            </a:r>
            <a:r>
              <a:rPr lang="en-US" b="1">
                <a:latin typeface="Arial Narrow" pitchFamily="34" charset="0"/>
              </a:rPr>
              <a:t>s en 12 millas </a:t>
            </a:r>
            <a:r>
              <a:rPr lang="es-ES" b="1">
                <a:latin typeface="Arial Narrow" pitchFamily="34" charset="0"/>
              </a:rPr>
              <a:t>M.T.</a:t>
            </a:r>
          </a:p>
          <a:p>
            <a:r>
              <a:rPr lang="es-ES" b="1">
                <a:latin typeface="Arial Narrow" pitchFamily="34" charset="0"/>
              </a:rPr>
              <a:t>                                 -establecimiento de  ZEE (derechos soberanos sobre los  </a:t>
            </a:r>
          </a:p>
          <a:p>
            <a:r>
              <a:rPr lang="es-ES" b="1">
                <a:latin typeface="Arial Narrow" pitchFamily="34" charset="0"/>
              </a:rPr>
              <a:t>                                   recursos vivos )</a:t>
            </a:r>
            <a:r>
              <a:rPr lang="es-ES">
                <a:latin typeface="Corbel" pitchFamily="34" charset="0"/>
              </a:rPr>
              <a:t>.</a:t>
            </a:r>
          </a:p>
        </p:txBody>
      </p:sp>
      <p:sp>
        <p:nvSpPr>
          <p:cNvPr id="30723" name="3 CuadroTexto"/>
          <p:cNvSpPr txBox="1">
            <a:spLocks noChangeArrowheads="1"/>
          </p:cNvSpPr>
          <p:nvPr/>
        </p:nvSpPr>
        <p:spPr bwMode="auto">
          <a:xfrm>
            <a:off x="3492500" y="3500438"/>
            <a:ext cx="4608513" cy="954087"/>
          </a:xfrm>
          <a:prstGeom prst="rect">
            <a:avLst/>
          </a:prstGeom>
          <a:solidFill>
            <a:schemeClr val="bg1"/>
          </a:solidFill>
          <a:ln w="9525">
            <a:noFill/>
            <a:miter lim="800000"/>
            <a:headEnd/>
            <a:tailEnd/>
          </a:ln>
        </p:spPr>
        <p:txBody>
          <a:bodyPr>
            <a:spAutoFit/>
          </a:bodyPr>
          <a:lstStyle/>
          <a:p>
            <a:pPr>
              <a:buFont typeface="Wingdings" pitchFamily="2" charset="2"/>
              <a:buChar char="v"/>
            </a:pPr>
            <a:r>
              <a:rPr lang="es-ES" b="1">
                <a:latin typeface="Arial Narrow" pitchFamily="34" charset="0"/>
              </a:rPr>
              <a:t>Convenci</a:t>
            </a:r>
            <a:r>
              <a:rPr lang="es-ES">
                <a:latin typeface="Arial Narrow" pitchFamily="34" charset="0"/>
              </a:rPr>
              <a:t>ó</a:t>
            </a:r>
            <a:r>
              <a:rPr lang="es-ES" b="1">
                <a:latin typeface="Arial Narrow" pitchFamily="34" charset="0"/>
              </a:rPr>
              <a:t>n limitaba  operatividad de sus Fuerzas Armadas: proclamaban </a:t>
            </a:r>
            <a:r>
              <a:rPr lang="en-US" b="1">
                <a:latin typeface="Arial Narrow" pitchFamily="34" charset="0"/>
              </a:rPr>
              <a:t>libertad de paso y sobrevuelo</a:t>
            </a:r>
            <a:r>
              <a:rPr lang="en-US">
                <a:latin typeface="Corbel" pitchFamily="34" charset="0"/>
              </a:rPr>
              <a:t>.</a:t>
            </a:r>
            <a:endParaRPr lang="es-ES">
              <a:latin typeface="Corbel" pitchFamily="34" charset="0"/>
            </a:endParaRPr>
          </a:p>
        </p:txBody>
      </p:sp>
      <p:sp>
        <p:nvSpPr>
          <p:cNvPr id="30724" name="4 CuadroTexto"/>
          <p:cNvSpPr txBox="1">
            <a:spLocks noChangeArrowheads="1"/>
          </p:cNvSpPr>
          <p:nvPr/>
        </p:nvSpPr>
        <p:spPr bwMode="auto">
          <a:xfrm>
            <a:off x="539750" y="3500438"/>
            <a:ext cx="2857500" cy="944562"/>
          </a:xfrm>
          <a:prstGeom prst="rect">
            <a:avLst/>
          </a:prstGeom>
          <a:noFill/>
          <a:ln w="28575">
            <a:solidFill>
              <a:schemeClr val="tx1"/>
            </a:solidFill>
            <a:miter lim="800000"/>
            <a:headEnd/>
            <a:tailEnd/>
          </a:ln>
        </p:spPr>
        <p:txBody>
          <a:bodyPr wrap="none">
            <a:spAutoFit/>
          </a:bodyPr>
          <a:lstStyle/>
          <a:p>
            <a:r>
              <a:rPr lang="en-US" b="1">
                <a:latin typeface="Arial Narrow" pitchFamily="34" charset="0"/>
              </a:rPr>
              <a:t>Estrat</a:t>
            </a:r>
            <a:r>
              <a:rPr lang="es-ES" b="1">
                <a:latin typeface="Arial Narrow" pitchFamily="34" charset="0"/>
              </a:rPr>
              <a:t>é</a:t>
            </a:r>
            <a:r>
              <a:rPr lang="en-US" b="1">
                <a:latin typeface="Arial Narrow" pitchFamily="34" charset="0"/>
              </a:rPr>
              <a:t>gicos      –Militares</a:t>
            </a:r>
          </a:p>
          <a:p>
            <a:endParaRPr lang="en-US" b="1">
              <a:latin typeface="Arial Narrow" pitchFamily="34" charset="0"/>
            </a:endParaRPr>
          </a:p>
          <a:p>
            <a:r>
              <a:rPr lang="en-US" b="1">
                <a:latin typeface="Arial Narrow" pitchFamily="34" charset="0"/>
              </a:rPr>
              <a:t>                            -Econ</a:t>
            </a:r>
            <a:r>
              <a:rPr lang="es-ES" b="1">
                <a:latin typeface="Arial Narrow" pitchFamily="34" charset="0"/>
              </a:rPr>
              <a:t>ó</a:t>
            </a:r>
            <a:r>
              <a:rPr lang="en-US" b="1">
                <a:latin typeface="Arial Narrow" pitchFamily="34" charset="0"/>
              </a:rPr>
              <a:t>micos</a:t>
            </a:r>
            <a:endParaRPr lang="es-ES" b="1">
              <a:latin typeface="Arial Narrow" pitchFamily="34" charset="0"/>
            </a:endParaRPr>
          </a:p>
        </p:txBody>
      </p:sp>
      <p:sp>
        <p:nvSpPr>
          <p:cNvPr id="30725" name="5 CuadroTexto"/>
          <p:cNvSpPr txBox="1">
            <a:spLocks noChangeArrowheads="1"/>
          </p:cNvSpPr>
          <p:nvPr/>
        </p:nvSpPr>
        <p:spPr bwMode="auto">
          <a:xfrm>
            <a:off x="468313" y="5876925"/>
            <a:ext cx="2270125" cy="369888"/>
          </a:xfrm>
          <a:prstGeom prst="rect">
            <a:avLst/>
          </a:prstGeom>
          <a:solidFill>
            <a:schemeClr val="bg1"/>
          </a:solidFill>
          <a:ln w="28575">
            <a:solidFill>
              <a:schemeClr val="tx1"/>
            </a:solidFill>
            <a:miter lim="800000"/>
            <a:headEnd/>
            <a:tailEnd/>
          </a:ln>
        </p:spPr>
        <p:txBody>
          <a:bodyPr wrap="none">
            <a:spAutoFit/>
          </a:bodyPr>
          <a:lstStyle/>
          <a:p>
            <a:r>
              <a:rPr lang="en-US" b="1">
                <a:latin typeface="Arial Narrow" pitchFamily="34" charset="0"/>
              </a:rPr>
              <a:t>Estrat</a:t>
            </a:r>
            <a:r>
              <a:rPr lang="es-ES" b="1">
                <a:latin typeface="Arial Narrow" pitchFamily="34" charset="0"/>
              </a:rPr>
              <a:t>é</a:t>
            </a:r>
            <a:r>
              <a:rPr lang="en-US" b="1">
                <a:latin typeface="Arial Narrow" pitchFamily="34" charset="0"/>
              </a:rPr>
              <a:t>gico-econ</a:t>
            </a:r>
            <a:r>
              <a:rPr lang="es-ES" b="1">
                <a:latin typeface="Arial Narrow" pitchFamily="34" charset="0"/>
              </a:rPr>
              <a:t>ó</a:t>
            </a:r>
            <a:r>
              <a:rPr lang="en-US" b="1">
                <a:latin typeface="Arial Narrow" pitchFamily="34" charset="0"/>
              </a:rPr>
              <a:t>mico</a:t>
            </a:r>
            <a:endParaRPr lang="es-ES" b="1">
              <a:latin typeface="Arial Narrow" pitchFamily="34" charset="0"/>
            </a:endParaRPr>
          </a:p>
        </p:txBody>
      </p:sp>
      <p:sp>
        <p:nvSpPr>
          <p:cNvPr id="30726" name="6 CuadroTexto"/>
          <p:cNvSpPr txBox="1">
            <a:spLocks noChangeArrowheads="1"/>
          </p:cNvSpPr>
          <p:nvPr/>
        </p:nvSpPr>
        <p:spPr bwMode="auto">
          <a:xfrm>
            <a:off x="6443663" y="188913"/>
            <a:ext cx="2473325" cy="395287"/>
          </a:xfrm>
          <a:prstGeom prst="rect">
            <a:avLst/>
          </a:prstGeom>
          <a:noFill/>
          <a:ln w="28575">
            <a:solidFill>
              <a:schemeClr val="tx1"/>
            </a:solidFill>
            <a:miter lim="800000"/>
            <a:headEnd/>
            <a:tailEnd/>
          </a:ln>
        </p:spPr>
        <p:txBody>
          <a:bodyPr wrap="none">
            <a:spAutoFit/>
          </a:bodyPr>
          <a:lstStyle/>
          <a:p>
            <a:r>
              <a:rPr lang="en-US">
                <a:latin typeface="Arial Black" pitchFamily="34" charset="0"/>
              </a:rPr>
              <a:t>Época Guerra Fría</a:t>
            </a:r>
            <a:endParaRPr lang="es-ES">
              <a:latin typeface="Arial Black" pitchFamily="34" charset="0"/>
            </a:endParaRPr>
          </a:p>
        </p:txBody>
      </p:sp>
      <p:sp>
        <p:nvSpPr>
          <p:cNvPr id="30727" name="8 Rectángulo"/>
          <p:cNvSpPr>
            <a:spLocks noChangeArrowheads="1"/>
          </p:cNvSpPr>
          <p:nvPr/>
        </p:nvSpPr>
        <p:spPr bwMode="auto">
          <a:xfrm>
            <a:off x="3276600" y="5657850"/>
            <a:ext cx="4572000" cy="923925"/>
          </a:xfrm>
          <a:prstGeom prst="rect">
            <a:avLst/>
          </a:prstGeom>
          <a:solidFill>
            <a:schemeClr val="bg1"/>
          </a:solidFill>
          <a:ln w="28575">
            <a:solidFill>
              <a:schemeClr val="tx1"/>
            </a:solidFill>
            <a:miter lim="800000"/>
            <a:headEnd/>
            <a:tailEnd/>
          </a:ln>
        </p:spPr>
        <p:txBody>
          <a:bodyPr>
            <a:spAutoFit/>
          </a:bodyPr>
          <a:lstStyle/>
          <a:p>
            <a:r>
              <a:rPr lang="es-ES">
                <a:latin typeface="Corbel" pitchFamily="34" charset="0"/>
              </a:rPr>
              <a:t>-</a:t>
            </a:r>
            <a:r>
              <a:rPr lang="es-ES" b="1">
                <a:latin typeface="Arial Narrow" pitchFamily="34" charset="0"/>
              </a:rPr>
              <a:t>Aprovechamiento de los recursos naturales que se encuentran en los fondos abisales de los océanos, los llamados  “nódulos polimetálicos.”</a:t>
            </a:r>
          </a:p>
        </p:txBody>
      </p:sp>
      <p:sp>
        <p:nvSpPr>
          <p:cNvPr id="30728" name="10 CuadroTexto"/>
          <p:cNvSpPr txBox="1">
            <a:spLocks noChangeArrowheads="1"/>
          </p:cNvSpPr>
          <p:nvPr/>
        </p:nvSpPr>
        <p:spPr bwMode="auto">
          <a:xfrm>
            <a:off x="539750" y="2997200"/>
            <a:ext cx="1171575" cy="368300"/>
          </a:xfrm>
          <a:prstGeom prst="rect">
            <a:avLst/>
          </a:prstGeom>
          <a:noFill/>
          <a:ln w="28575">
            <a:solidFill>
              <a:schemeClr val="tx1"/>
            </a:solidFill>
            <a:miter lim="800000"/>
            <a:headEnd/>
            <a:tailEnd/>
          </a:ln>
        </p:spPr>
        <p:txBody>
          <a:bodyPr wrap="none">
            <a:spAutoFit/>
          </a:bodyPr>
          <a:lstStyle/>
          <a:p>
            <a:r>
              <a:rPr lang="en-US" b="1">
                <a:latin typeface="Arial Narrow" pitchFamily="34" charset="0"/>
              </a:rPr>
              <a:t>En  contra</a:t>
            </a:r>
            <a:r>
              <a:rPr lang="en-US">
                <a:latin typeface="Corbel" pitchFamily="34" charset="0"/>
              </a:rPr>
              <a:t>:</a:t>
            </a:r>
            <a:endParaRPr lang="es-ES">
              <a:latin typeface="Corbel" pitchFamily="34" charset="0"/>
            </a:endParaRPr>
          </a:p>
        </p:txBody>
      </p:sp>
      <p:sp>
        <p:nvSpPr>
          <p:cNvPr id="30729" name="11 CuadroTexto"/>
          <p:cNvSpPr txBox="1">
            <a:spLocks noChangeArrowheads="1"/>
          </p:cNvSpPr>
          <p:nvPr/>
        </p:nvSpPr>
        <p:spPr bwMode="auto">
          <a:xfrm>
            <a:off x="4427538" y="3068638"/>
            <a:ext cx="1697037" cy="369887"/>
          </a:xfrm>
          <a:prstGeom prst="rect">
            <a:avLst/>
          </a:prstGeom>
          <a:noFill/>
          <a:ln w="38100">
            <a:solidFill>
              <a:schemeClr val="tx1"/>
            </a:solidFill>
            <a:miter lim="800000"/>
            <a:headEnd/>
            <a:tailEnd/>
          </a:ln>
        </p:spPr>
        <p:txBody>
          <a:bodyPr wrap="none">
            <a:spAutoFit/>
          </a:bodyPr>
          <a:lstStyle/>
          <a:p>
            <a:r>
              <a:rPr lang="en-US" b="1">
                <a:latin typeface="Corbel" pitchFamily="34" charset="0"/>
              </a:rPr>
              <a:t>EEUU   y  URSS</a:t>
            </a:r>
            <a:endParaRPr lang="es-ES" b="1">
              <a:latin typeface="Corbel" pitchFamily="34" charset="0"/>
            </a:endParaRPr>
          </a:p>
        </p:txBody>
      </p:sp>
      <p:sp>
        <p:nvSpPr>
          <p:cNvPr id="30730" name="12 CuadroTexto"/>
          <p:cNvSpPr txBox="1">
            <a:spLocks noChangeArrowheads="1"/>
          </p:cNvSpPr>
          <p:nvPr/>
        </p:nvSpPr>
        <p:spPr bwMode="auto">
          <a:xfrm>
            <a:off x="3527425" y="4652963"/>
            <a:ext cx="5616575" cy="647700"/>
          </a:xfrm>
          <a:prstGeom prst="rect">
            <a:avLst/>
          </a:prstGeom>
          <a:solidFill>
            <a:schemeClr val="bg1"/>
          </a:solidFill>
          <a:ln w="9525">
            <a:noFill/>
            <a:miter lim="800000"/>
            <a:headEnd/>
            <a:tailEnd/>
          </a:ln>
        </p:spPr>
        <p:txBody>
          <a:bodyPr>
            <a:spAutoFit/>
          </a:bodyPr>
          <a:lstStyle/>
          <a:p>
            <a:pPr>
              <a:buFont typeface="Wingdings" pitchFamily="2" charset="2"/>
              <a:buChar char="v"/>
            </a:pPr>
            <a:r>
              <a:rPr lang="en-US" b="1">
                <a:latin typeface="Corbel" pitchFamily="34" charset="0"/>
              </a:rPr>
              <a:t>EEUU</a:t>
            </a:r>
            <a:r>
              <a:rPr lang="en-US">
                <a:latin typeface="Corbel" pitchFamily="34" charset="0"/>
              </a:rPr>
              <a:t> </a:t>
            </a:r>
            <a:r>
              <a:rPr lang="en-US" b="1">
                <a:latin typeface="Arial Narrow" pitchFamily="34" charset="0"/>
              </a:rPr>
              <a:t>Inter</a:t>
            </a:r>
            <a:r>
              <a:rPr lang="es-ES" b="1">
                <a:latin typeface="Arial Narrow" pitchFamily="34" charset="0"/>
              </a:rPr>
              <a:t>é</a:t>
            </a:r>
            <a:r>
              <a:rPr lang="en-US" b="1">
                <a:latin typeface="Arial Narrow" pitchFamily="34" charset="0"/>
              </a:rPr>
              <a:t>s:  Salvaguardar los derechos  de  las empresas  mineras  explotando  fondos marinos</a:t>
            </a:r>
            <a:r>
              <a:rPr lang="en-US">
                <a:latin typeface="Corbel" pitchFamily="34" charset="0"/>
              </a:rPr>
              <a:t>.</a:t>
            </a:r>
            <a:endParaRPr lang="es-ES">
              <a:latin typeface="Corbel" pitchFamily="34" charset="0"/>
            </a:endParaRPr>
          </a:p>
        </p:txBody>
      </p:sp>
      <p:sp>
        <p:nvSpPr>
          <p:cNvPr id="30731" name="13 Rectángulo"/>
          <p:cNvSpPr>
            <a:spLocks noChangeArrowheads="1"/>
          </p:cNvSpPr>
          <p:nvPr/>
        </p:nvSpPr>
        <p:spPr bwMode="auto">
          <a:xfrm>
            <a:off x="468313" y="5373688"/>
            <a:ext cx="1728787" cy="368300"/>
          </a:xfrm>
          <a:prstGeom prst="rect">
            <a:avLst/>
          </a:prstGeom>
          <a:solidFill>
            <a:schemeClr val="bg1"/>
          </a:solidFill>
          <a:ln w="28575">
            <a:solidFill>
              <a:schemeClr val="tx1"/>
            </a:solidFill>
            <a:miter lim="800000"/>
            <a:headEnd/>
            <a:tailEnd/>
          </a:ln>
        </p:spPr>
        <p:txBody>
          <a:bodyPr wrap="none">
            <a:spAutoFit/>
          </a:bodyPr>
          <a:lstStyle/>
          <a:p>
            <a:r>
              <a:rPr lang="en-US" b="1">
                <a:latin typeface="Arial Narrow" pitchFamily="34" charset="0"/>
              </a:rPr>
              <a:t>A  favor</a:t>
            </a:r>
            <a:r>
              <a:rPr lang="en-US">
                <a:latin typeface="Corbel" pitchFamily="34" charset="0"/>
              </a:rPr>
              <a:t>  Estados</a:t>
            </a:r>
            <a:endParaRPr lang="es-ES">
              <a:latin typeface="Corbel" pitchFamily="34" charset="0"/>
            </a:endParaRPr>
          </a:p>
        </p:txBody>
      </p:sp>
      <p:cxnSp>
        <p:nvCxnSpPr>
          <p:cNvPr id="16" name="15 Conector recto de flecha"/>
          <p:cNvCxnSpPr/>
          <p:nvPr/>
        </p:nvCxnSpPr>
        <p:spPr>
          <a:xfrm>
            <a:off x="2268538" y="3213100"/>
            <a:ext cx="1727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Rectángulo"/>
          <p:cNvSpPr>
            <a:spLocks noChangeArrowheads="1"/>
          </p:cNvSpPr>
          <p:nvPr/>
        </p:nvSpPr>
        <p:spPr bwMode="auto">
          <a:xfrm>
            <a:off x="900113" y="2060575"/>
            <a:ext cx="7272337" cy="2835275"/>
          </a:xfrm>
          <a:prstGeom prst="rect">
            <a:avLst/>
          </a:prstGeom>
          <a:solidFill>
            <a:schemeClr val="bg1"/>
          </a:solidFill>
          <a:ln w="9525">
            <a:noFill/>
            <a:miter lim="800000"/>
            <a:headEnd/>
            <a:tailEnd/>
          </a:ln>
        </p:spPr>
        <p:txBody>
          <a:bodyPr>
            <a:spAutoFit/>
          </a:bodyPr>
          <a:lstStyle/>
          <a:p>
            <a:endParaRPr lang="es-ES" sz="2800">
              <a:latin typeface="Arial Black" pitchFamily="34" charset="0"/>
              <a:cs typeface="Times New Roman" pitchFamily="18" charset="0"/>
            </a:endParaRPr>
          </a:p>
          <a:p>
            <a:pPr>
              <a:buFont typeface="Wingdings" pitchFamily="2" charset="2"/>
              <a:buChar char="Ø"/>
            </a:pPr>
            <a:r>
              <a:rPr lang="es-ES" sz="2400">
                <a:latin typeface="Arial Black" pitchFamily="34" charset="0"/>
              </a:rPr>
              <a:t>Década de 1970, las NNUU convocaron la Tercera  Conferencia sobre Derecho del Ma</a:t>
            </a:r>
            <a:r>
              <a:rPr lang="es-ES" sz="2800">
                <a:latin typeface="Arial Black" pitchFamily="34" charset="0"/>
              </a:rPr>
              <a:t>r.         </a:t>
            </a:r>
            <a:r>
              <a:rPr lang="es-ES" sz="2000">
                <a:latin typeface="Arial Black" pitchFamily="34" charset="0"/>
              </a:rPr>
              <a:t>A.G.    Resol.    </a:t>
            </a:r>
            <a:r>
              <a:rPr lang="es-ES" sz="2000" b="1">
                <a:latin typeface="Adobe Gothic Std B"/>
                <a:ea typeface="Adobe Gothic Std B"/>
                <a:cs typeface="Adobe Gothic Std B"/>
              </a:rPr>
              <a:t>2750</a:t>
            </a:r>
          </a:p>
          <a:p>
            <a:r>
              <a:rPr lang="es-ES" sz="2000" b="1">
                <a:latin typeface="Adobe Gothic Std B"/>
                <a:ea typeface="Adobe Gothic Std B"/>
                <a:cs typeface="Adobe Gothic Std B"/>
              </a:rPr>
              <a:t>                                        “               3067</a:t>
            </a:r>
          </a:p>
          <a:p>
            <a:endParaRPr lang="es-ES" sz="2800">
              <a:latin typeface="Arial Black" pitchFamily="34" charset="0"/>
            </a:endParaRPr>
          </a:p>
          <a:p>
            <a:r>
              <a:rPr lang="es-ES" sz="2800">
                <a:latin typeface="Arial Black" pitchFamily="34" charset="0"/>
              </a:rPr>
              <a:t>  </a:t>
            </a:r>
          </a:p>
        </p:txBody>
      </p:sp>
      <p:sp>
        <p:nvSpPr>
          <p:cNvPr id="31746" name="2 CuadroTexto"/>
          <p:cNvSpPr txBox="1">
            <a:spLocks noChangeArrowheads="1"/>
          </p:cNvSpPr>
          <p:nvPr/>
        </p:nvSpPr>
        <p:spPr bwMode="auto">
          <a:xfrm>
            <a:off x="539750" y="476250"/>
            <a:ext cx="5105400" cy="523875"/>
          </a:xfrm>
          <a:prstGeom prst="rect">
            <a:avLst/>
          </a:prstGeom>
          <a:noFill/>
          <a:ln w="28575">
            <a:solidFill>
              <a:schemeClr val="tx1"/>
            </a:solidFill>
            <a:miter lim="800000"/>
            <a:headEnd/>
            <a:tailEnd/>
          </a:ln>
        </p:spPr>
        <p:txBody>
          <a:bodyPr wrap="none">
            <a:spAutoFit/>
          </a:bodyPr>
          <a:lstStyle/>
          <a:p>
            <a:r>
              <a:rPr lang="es-ES" sz="2800">
                <a:latin typeface="Arial Black" pitchFamily="34" charset="0"/>
                <a:cs typeface="Times New Roman" pitchFamily="18" charset="0"/>
              </a:rPr>
              <a:t>TERCERA CONFERENCIA</a:t>
            </a:r>
          </a:p>
        </p:txBody>
      </p:sp>
      <p:sp>
        <p:nvSpPr>
          <p:cNvPr id="10" name="9 Abrir llave"/>
          <p:cNvSpPr/>
          <p:nvPr/>
        </p:nvSpPr>
        <p:spPr>
          <a:xfrm>
            <a:off x="2051050" y="3357563"/>
            <a:ext cx="576263" cy="863600"/>
          </a:xfrm>
          <a:prstGeom prst="leftBrace">
            <a:avLst>
              <a:gd name="adj1" fmla="val 8333"/>
              <a:gd name="adj2" fmla="val 30609"/>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2 Rectángulo"/>
          <p:cNvSpPr>
            <a:spLocks noChangeArrowheads="1"/>
          </p:cNvSpPr>
          <p:nvPr/>
        </p:nvSpPr>
        <p:spPr bwMode="auto">
          <a:xfrm>
            <a:off x="971550" y="1196975"/>
            <a:ext cx="6858000" cy="5438775"/>
          </a:xfrm>
          <a:prstGeom prst="rect">
            <a:avLst/>
          </a:prstGeom>
          <a:solidFill>
            <a:schemeClr val="bg1"/>
          </a:solidFill>
          <a:ln w="38100">
            <a:solidFill>
              <a:schemeClr val="tx1"/>
            </a:solidFill>
            <a:miter lim="800000"/>
            <a:headEnd/>
            <a:tailEnd/>
          </a:ln>
        </p:spPr>
        <p:txBody>
          <a:bodyPr>
            <a:spAutoFit/>
          </a:bodyPr>
          <a:lstStyle/>
          <a:p>
            <a:r>
              <a:rPr lang="es-ES">
                <a:latin typeface="Corbel" pitchFamily="34" charset="0"/>
              </a:rPr>
              <a:t>   </a:t>
            </a:r>
            <a:r>
              <a:rPr lang="es-ES" sz="2000" b="1">
                <a:latin typeface="Corbel" pitchFamily="34" charset="0"/>
              </a:rPr>
              <a:t>Decide convocar para 1973, …</a:t>
            </a:r>
            <a:r>
              <a:rPr lang="es-ES" sz="2000" b="1">
                <a:latin typeface="Courier New" pitchFamily="49" charset="0"/>
                <a:ea typeface="Calibri" pitchFamily="34" charset="0"/>
                <a:cs typeface="Courier New" pitchFamily="49" charset="0"/>
              </a:rPr>
              <a:t> una Conferencia </a:t>
            </a:r>
          </a:p>
          <a:p>
            <a:r>
              <a:rPr lang="es-ES" sz="2000" b="1">
                <a:latin typeface="Courier New" pitchFamily="49" charset="0"/>
                <a:ea typeface="Calibri" pitchFamily="34" charset="0"/>
                <a:cs typeface="Courier New" pitchFamily="49" charset="0"/>
              </a:rPr>
              <a:t> Derecho del Mar que se ocupe:</a:t>
            </a:r>
          </a:p>
          <a:p>
            <a:endParaRPr lang="es-ES" sz="2000" b="1">
              <a:latin typeface="Courier New" pitchFamily="49" charset="0"/>
              <a:ea typeface="Calibri" pitchFamily="34" charset="0"/>
              <a:cs typeface="Courier New" pitchFamily="49" charset="0"/>
            </a:endParaRPr>
          </a:p>
          <a:p>
            <a:pPr>
              <a:buFontTx/>
              <a:buChar char="-"/>
            </a:pPr>
            <a:r>
              <a:rPr lang="es-ES" b="1">
                <a:latin typeface="Courier New" pitchFamily="49" charset="0"/>
                <a:ea typeface="Calibri" pitchFamily="34" charset="0"/>
                <a:cs typeface="Courier New" pitchFamily="49" charset="0"/>
              </a:rPr>
              <a:t>establecimiento</a:t>
            </a:r>
            <a:r>
              <a:rPr lang="es-ES" b="1"/>
              <a:t> </a:t>
            </a:r>
            <a:r>
              <a:rPr lang="es-ES" b="1">
                <a:latin typeface="Courier New" pitchFamily="49" charset="0"/>
              </a:rPr>
              <a:t>de un r</a:t>
            </a:r>
            <a:r>
              <a:rPr lang="es-ES" b="1">
                <a:latin typeface="Calibri" pitchFamily="34" charset="0"/>
              </a:rPr>
              <a:t>é</a:t>
            </a:r>
            <a:r>
              <a:rPr lang="es-ES" b="1">
                <a:latin typeface="Courier New" pitchFamily="49" charset="0"/>
              </a:rPr>
              <a:t>gimen internacional  </a:t>
            </a:r>
          </a:p>
          <a:p>
            <a:r>
              <a:rPr lang="es-ES" b="1">
                <a:latin typeface="Courier New" pitchFamily="49" charset="0"/>
              </a:rPr>
              <a:t> equitativo. </a:t>
            </a:r>
          </a:p>
          <a:p>
            <a:r>
              <a:rPr lang="es-ES" b="1">
                <a:latin typeface="Courier New" pitchFamily="49" charset="0"/>
              </a:rPr>
              <a:t>-mecanismo internacional para la zona y los  </a:t>
            </a:r>
          </a:p>
          <a:p>
            <a:r>
              <a:rPr lang="es-ES" b="1">
                <a:latin typeface="Courier New" pitchFamily="49" charset="0"/>
              </a:rPr>
              <a:t> recursos de los fondos marinos y oce</a:t>
            </a:r>
            <a:r>
              <a:rPr lang="es-ES" b="1">
                <a:latin typeface="Calibri" pitchFamily="34" charset="0"/>
              </a:rPr>
              <a:t>á</a:t>
            </a:r>
            <a:r>
              <a:rPr lang="es-ES" b="1">
                <a:latin typeface="Courier New" pitchFamily="49" charset="0"/>
              </a:rPr>
              <a:t>nicos y su  </a:t>
            </a:r>
          </a:p>
          <a:p>
            <a:r>
              <a:rPr lang="es-ES" b="1">
                <a:latin typeface="Courier New" pitchFamily="49" charset="0"/>
              </a:rPr>
              <a:t> subsuelo. </a:t>
            </a:r>
          </a:p>
          <a:p>
            <a:r>
              <a:rPr lang="es-ES" b="1">
                <a:latin typeface="Courier New" pitchFamily="49" charset="0"/>
              </a:rPr>
              <a:t>-cuestiones conexas en reg</a:t>
            </a:r>
            <a:r>
              <a:rPr lang="es-ES" b="1">
                <a:latin typeface="Calibri" pitchFamily="34" charset="0"/>
              </a:rPr>
              <a:t>í</a:t>
            </a:r>
            <a:r>
              <a:rPr lang="es-ES" b="1">
                <a:latin typeface="Courier New" pitchFamily="49" charset="0"/>
              </a:rPr>
              <a:t>menes</a:t>
            </a:r>
            <a:r>
              <a:rPr lang="es-ES" b="1"/>
              <a:t> </a:t>
            </a:r>
            <a:r>
              <a:rPr lang="es-ES" b="1">
                <a:latin typeface="Courier New" pitchFamily="49" charset="0"/>
              </a:rPr>
              <a:t>de la alta mar. </a:t>
            </a:r>
          </a:p>
          <a:p>
            <a:r>
              <a:rPr lang="es-ES" b="1">
                <a:latin typeface="Courier New" pitchFamily="49" charset="0"/>
              </a:rPr>
              <a:t>-cuesti</a:t>
            </a:r>
            <a:r>
              <a:rPr lang="es-ES" b="1">
                <a:latin typeface="Calibri" pitchFamily="34" charset="0"/>
              </a:rPr>
              <a:t>ó</a:t>
            </a:r>
            <a:r>
              <a:rPr lang="es-ES" b="1">
                <a:latin typeface="Courier New" pitchFamily="49" charset="0"/>
              </a:rPr>
              <a:t>n s/ anchura de la plataforma  </a:t>
            </a:r>
          </a:p>
          <a:p>
            <a:r>
              <a:rPr lang="es-ES" b="1">
                <a:latin typeface="Courier New" pitchFamily="49" charset="0"/>
              </a:rPr>
              <a:t> continental y el mar territorial. </a:t>
            </a:r>
          </a:p>
          <a:p>
            <a:pPr>
              <a:buFontTx/>
              <a:buChar char="-"/>
            </a:pPr>
            <a:r>
              <a:rPr lang="es-ES" b="1">
                <a:latin typeface="Courier New" pitchFamily="49" charset="0"/>
              </a:rPr>
              <a:t>cuesti</a:t>
            </a:r>
            <a:r>
              <a:rPr lang="es-ES" b="1">
                <a:latin typeface="Calibri" pitchFamily="34" charset="0"/>
              </a:rPr>
              <a:t>ó</a:t>
            </a:r>
            <a:r>
              <a:rPr lang="es-ES" b="1">
                <a:latin typeface="Courier New" pitchFamily="49" charset="0"/>
              </a:rPr>
              <a:t>n de los estrechos internacionales.</a:t>
            </a:r>
          </a:p>
          <a:p>
            <a:pPr>
              <a:buFontTx/>
              <a:buChar char="-"/>
            </a:pPr>
            <a:r>
              <a:rPr lang="es-ES" b="1">
                <a:latin typeface="Courier New" pitchFamily="49" charset="0"/>
              </a:rPr>
              <a:t>la</a:t>
            </a:r>
            <a:r>
              <a:rPr lang="es-ES" b="1"/>
              <a:t> </a:t>
            </a:r>
            <a:r>
              <a:rPr lang="es-ES" b="1">
                <a:latin typeface="Courier New" pitchFamily="49" charset="0"/>
              </a:rPr>
              <a:t>zona contigua (pesca). </a:t>
            </a:r>
          </a:p>
          <a:p>
            <a:pPr>
              <a:buFontTx/>
              <a:buChar char="-"/>
            </a:pPr>
            <a:r>
              <a:rPr lang="es-ES" b="1">
                <a:latin typeface="Courier New" pitchFamily="49" charset="0"/>
              </a:rPr>
              <a:t>conservaci</a:t>
            </a:r>
            <a:r>
              <a:rPr lang="es-ES" b="1">
                <a:latin typeface="Calibri" pitchFamily="34" charset="0"/>
              </a:rPr>
              <a:t>ó</a:t>
            </a:r>
            <a:r>
              <a:rPr lang="es-ES" b="1">
                <a:latin typeface="Courier New" pitchFamily="49" charset="0"/>
              </a:rPr>
              <a:t>n de los recursos vivos de la alta  </a:t>
            </a:r>
          </a:p>
          <a:p>
            <a:r>
              <a:rPr lang="es-ES" b="1">
                <a:latin typeface="Courier New" pitchFamily="49" charset="0"/>
              </a:rPr>
              <a:t> mar (incluída la cuesti</a:t>
            </a:r>
            <a:r>
              <a:rPr lang="es-ES" b="1">
                <a:latin typeface="Calibri" pitchFamily="34" charset="0"/>
              </a:rPr>
              <a:t>ó</a:t>
            </a:r>
            <a:r>
              <a:rPr lang="es-ES" b="1">
                <a:latin typeface="Courier New" pitchFamily="49" charset="0"/>
              </a:rPr>
              <a:t>n de los derechos  </a:t>
            </a:r>
          </a:p>
          <a:p>
            <a:r>
              <a:rPr lang="es-ES" b="1">
                <a:latin typeface="Courier New" pitchFamily="49" charset="0"/>
              </a:rPr>
              <a:t> preferenciales de los Estados ribere</a:t>
            </a:r>
            <a:r>
              <a:rPr lang="es-UY" b="1">
                <a:latin typeface="Courier New" pitchFamily="49" charset="0"/>
              </a:rPr>
              <a:t>ñ</a:t>
            </a:r>
            <a:r>
              <a:rPr lang="es-ES" b="1">
                <a:latin typeface="Courier New" pitchFamily="49" charset="0"/>
              </a:rPr>
              <a:t>os).</a:t>
            </a:r>
          </a:p>
          <a:p>
            <a:pPr>
              <a:buFontTx/>
              <a:buChar char="-"/>
            </a:pPr>
            <a:r>
              <a:rPr lang="es-ES" b="1">
                <a:latin typeface="Courier New" pitchFamily="49" charset="0"/>
              </a:rPr>
              <a:t>protecci</a:t>
            </a:r>
            <a:r>
              <a:rPr lang="es-ES" b="1">
                <a:latin typeface="Calibri" pitchFamily="34" charset="0"/>
              </a:rPr>
              <a:t>ó</a:t>
            </a:r>
            <a:r>
              <a:rPr lang="es-ES" b="1">
                <a:latin typeface="Courier New" pitchFamily="49" charset="0"/>
              </a:rPr>
              <a:t>n del medio marino (incluída entre  </a:t>
            </a:r>
          </a:p>
          <a:p>
            <a:r>
              <a:rPr lang="es-ES" b="1">
                <a:latin typeface="Courier New" pitchFamily="49" charset="0"/>
              </a:rPr>
              <a:t> otras cosas la prevenci</a:t>
            </a:r>
            <a:r>
              <a:rPr lang="es-ES" b="1">
                <a:latin typeface="Calibri" pitchFamily="34" charset="0"/>
              </a:rPr>
              <a:t>ó</a:t>
            </a:r>
            <a:r>
              <a:rPr lang="es-ES" b="1">
                <a:latin typeface="Courier New" pitchFamily="49" charset="0"/>
              </a:rPr>
              <a:t>n de la</a:t>
            </a:r>
            <a:r>
              <a:rPr lang="es-ES" b="1"/>
              <a:t> </a:t>
            </a:r>
            <a:r>
              <a:rPr lang="es-ES" b="1">
                <a:latin typeface="Courier New" pitchFamily="49" charset="0"/>
              </a:rPr>
              <a:t>contaminaci</a:t>
            </a:r>
            <a:r>
              <a:rPr lang="es-ES" b="1">
                <a:latin typeface="Calibri" pitchFamily="34" charset="0"/>
              </a:rPr>
              <a:t>ó</a:t>
            </a:r>
            <a:r>
              <a:rPr lang="es-ES" b="1">
                <a:latin typeface="Courier New" pitchFamily="49" charset="0"/>
              </a:rPr>
              <a:t>n) y  </a:t>
            </a:r>
          </a:p>
          <a:p>
            <a:r>
              <a:rPr lang="es-ES" b="1">
                <a:latin typeface="Courier New" pitchFamily="49" charset="0"/>
              </a:rPr>
              <a:t> de la investigaci</a:t>
            </a:r>
            <a:r>
              <a:rPr lang="es-ES" b="1">
                <a:latin typeface="Calibri" pitchFamily="34" charset="0"/>
              </a:rPr>
              <a:t>ó</a:t>
            </a:r>
            <a:r>
              <a:rPr lang="es-ES" b="1">
                <a:latin typeface="Courier New" pitchFamily="49" charset="0"/>
              </a:rPr>
              <a:t>n cient</a:t>
            </a:r>
            <a:r>
              <a:rPr lang="es-ES" b="1">
                <a:latin typeface="Calibri" pitchFamily="34" charset="0"/>
              </a:rPr>
              <a:t>í</a:t>
            </a:r>
            <a:r>
              <a:rPr lang="es-ES" b="1">
                <a:latin typeface="Courier New" pitchFamily="49" charset="0"/>
              </a:rPr>
              <a:t>fica].</a:t>
            </a:r>
            <a:endParaRPr lang="es-ES">
              <a:latin typeface="Corbel" pitchFamily="34" charset="0"/>
            </a:endParaRPr>
          </a:p>
        </p:txBody>
      </p:sp>
      <p:sp>
        <p:nvSpPr>
          <p:cNvPr id="32770" name="3 Rectángulo"/>
          <p:cNvSpPr>
            <a:spLocks noChangeArrowheads="1"/>
          </p:cNvSpPr>
          <p:nvPr/>
        </p:nvSpPr>
        <p:spPr bwMode="auto">
          <a:xfrm>
            <a:off x="2268538" y="0"/>
            <a:ext cx="4502150" cy="366713"/>
          </a:xfrm>
          <a:prstGeom prst="rect">
            <a:avLst/>
          </a:prstGeom>
          <a:noFill/>
          <a:ln w="9525">
            <a:noFill/>
            <a:miter lim="800000"/>
            <a:headEnd/>
            <a:tailEnd/>
          </a:ln>
        </p:spPr>
        <p:txBody>
          <a:bodyPr wrap="none">
            <a:spAutoFit/>
          </a:bodyPr>
          <a:lstStyle/>
          <a:p>
            <a:r>
              <a:rPr lang="es-ES" b="1">
                <a:latin typeface="Adobe Gothic Std B"/>
                <a:ea typeface="Adobe Gothic Std B"/>
                <a:cs typeface="Adobe Gothic Std B"/>
              </a:rPr>
              <a:t>RESOLUCIÓN    ASAMBLEA  GENERAL</a:t>
            </a:r>
          </a:p>
        </p:txBody>
      </p:sp>
      <p:sp>
        <p:nvSpPr>
          <p:cNvPr id="32771" name="4 Rectángulo"/>
          <p:cNvSpPr>
            <a:spLocks noChangeArrowheads="1"/>
          </p:cNvSpPr>
          <p:nvPr/>
        </p:nvSpPr>
        <p:spPr bwMode="auto">
          <a:xfrm>
            <a:off x="539750" y="620713"/>
            <a:ext cx="2070100" cy="369887"/>
          </a:xfrm>
          <a:prstGeom prst="rect">
            <a:avLst/>
          </a:prstGeom>
          <a:noFill/>
          <a:ln w="28575">
            <a:solidFill>
              <a:schemeClr val="tx1"/>
            </a:solidFill>
            <a:miter lim="800000"/>
            <a:headEnd/>
            <a:tailEnd/>
          </a:ln>
        </p:spPr>
        <p:txBody>
          <a:bodyPr wrap="none">
            <a:spAutoFit/>
          </a:bodyPr>
          <a:lstStyle/>
          <a:p>
            <a:r>
              <a:rPr lang="es-ES" b="1">
                <a:latin typeface="Adobe Gothic Std B"/>
                <a:ea typeface="Adobe Gothic Std B"/>
                <a:cs typeface="Adobe Gothic Std B"/>
              </a:rPr>
              <a:t>A/R~S/275 0 (xxv</a:t>
            </a:r>
            <a:r>
              <a:rPr lang="es-ES" b="1">
                <a:latin typeface="Corbel" pitchFamily="34" charset="0"/>
              </a:rPr>
              <a:t>)</a:t>
            </a:r>
          </a:p>
        </p:txBody>
      </p:sp>
      <p:sp>
        <p:nvSpPr>
          <p:cNvPr id="32772" name="5 Rectángulo"/>
          <p:cNvSpPr>
            <a:spLocks noChangeArrowheads="1"/>
          </p:cNvSpPr>
          <p:nvPr/>
        </p:nvSpPr>
        <p:spPr bwMode="auto">
          <a:xfrm>
            <a:off x="6804025" y="260350"/>
            <a:ext cx="2144713" cy="369888"/>
          </a:xfrm>
          <a:prstGeom prst="rect">
            <a:avLst/>
          </a:prstGeom>
          <a:noFill/>
          <a:ln w="28575">
            <a:solidFill>
              <a:schemeClr val="tx1"/>
            </a:solidFill>
            <a:miter lim="800000"/>
            <a:headEnd/>
            <a:tailEnd/>
          </a:ln>
        </p:spPr>
        <p:txBody>
          <a:bodyPr wrap="none">
            <a:spAutoFit/>
          </a:bodyPr>
          <a:lstStyle/>
          <a:p>
            <a:r>
              <a:rPr lang="es-ES" b="1">
                <a:latin typeface="Adobe Gothic Std B"/>
                <a:ea typeface="Adobe Gothic Std B"/>
                <a:cs typeface="Adobe Gothic Std B"/>
              </a:rPr>
              <a:t>17 diciembre 1970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CuadroTexto"/>
          <p:cNvSpPr txBox="1">
            <a:spLocks noChangeArrowheads="1"/>
          </p:cNvSpPr>
          <p:nvPr/>
        </p:nvSpPr>
        <p:spPr bwMode="auto">
          <a:xfrm>
            <a:off x="1547813" y="1052513"/>
            <a:ext cx="3260725" cy="769937"/>
          </a:xfrm>
          <a:prstGeom prst="rect">
            <a:avLst/>
          </a:prstGeom>
          <a:noFill/>
          <a:ln w="9525">
            <a:noFill/>
            <a:miter lim="800000"/>
            <a:headEnd/>
            <a:tailEnd/>
          </a:ln>
        </p:spPr>
        <p:txBody>
          <a:bodyPr wrap="none">
            <a:spAutoFit/>
          </a:bodyPr>
          <a:lstStyle/>
          <a:p>
            <a:r>
              <a:rPr lang="en-US" sz="4400" b="1">
                <a:latin typeface="Chaparral Pro Light"/>
                <a:ea typeface="Adobe Gothic Std B"/>
                <a:cs typeface="Adobe Gothic Std B"/>
              </a:rPr>
              <a:t>Antecedentes </a:t>
            </a:r>
            <a:endParaRPr lang="es-ES" sz="4400" b="1">
              <a:latin typeface="Chaparral Pro Light"/>
              <a:ea typeface="Adobe Gothic Std B"/>
              <a:cs typeface="Adobe Gothic Std B"/>
            </a:endParaRPr>
          </a:p>
        </p:txBody>
      </p:sp>
      <p:sp>
        <p:nvSpPr>
          <p:cNvPr id="3" name="2 CuadroTexto"/>
          <p:cNvSpPr txBox="1"/>
          <p:nvPr/>
        </p:nvSpPr>
        <p:spPr>
          <a:xfrm>
            <a:off x="2267744" y="2852936"/>
            <a:ext cx="5976664" cy="1015663"/>
          </a:xfrm>
          <a:prstGeom prst="rect">
            <a:avLst/>
          </a:prstGeom>
          <a:noFill/>
          <a:effectLst>
            <a:glow rad="139700">
              <a:schemeClr val="accent6">
                <a:satMod val="175000"/>
                <a:alpha val="40000"/>
              </a:schemeClr>
            </a:glow>
            <a:reflection blurRad="6350" stA="50000" endA="295" endPos="92000" dist="101600" dir="5400000" sy="-100000" algn="bl" rotWithShape="0"/>
          </a:effectLst>
          <a:scene3d>
            <a:camera prst="perspectiveContrastingRightFacing"/>
            <a:lightRig rig="threePt" dir="t"/>
          </a:scene3d>
        </p:spPr>
        <p:txBody>
          <a:bodyPr>
            <a:spAutoFit/>
          </a:bodyPr>
          <a:lstStyle/>
          <a:p>
            <a:pPr fontAlgn="auto">
              <a:spcBef>
                <a:spcPts val="0"/>
              </a:spcBef>
              <a:spcAft>
                <a:spcPts val="0"/>
              </a:spcAft>
              <a:defRPr/>
            </a:pPr>
            <a:r>
              <a:rPr lang="en-US" sz="6000" b="1" dirty="0" err="1">
                <a:latin typeface="Chaparral Pro Light" pitchFamily="18" charset="0"/>
                <a:cs typeface="+mn-cs"/>
              </a:rPr>
              <a:t>Derecho</a:t>
            </a:r>
            <a:r>
              <a:rPr lang="en-US" sz="6000" b="1" dirty="0">
                <a:latin typeface="Chaparral Pro Light" pitchFamily="18" charset="0"/>
                <a:cs typeface="+mn-cs"/>
              </a:rPr>
              <a:t> del Mar</a:t>
            </a:r>
            <a:endParaRPr lang="es-ES" sz="6000" b="1" dirty="0">
              <a:latin typeface="Chaparral Pro Light" pitchFamily="18" charset="0"/>
              <a:cs typeface="+mn-cs"/>
            </a:endParaRPr>
          </a:p>
        </p:txBody>
      </p:sp>
      <p:sp>
        <p:nvSpPr>
          <p:cNvPr id="4" name="3 Forma libre"/>
          <p:cNvSpPr/>
          <p:nvPr/>
        </p:nvSpPr>
        <p:spPr>
          <a:xfrm>
            <a:off x="341313" y="280988"/>
            <a:ext cx="635000" cy="4718050"/>
          </a:xfrm>
          <a:custGeom>
            <a:avLst/>
            <a:gdLst>
              <a:gd name="connsiteX0" fmla="*/ 233516 w 634180"/>
              <a:gd name="connsiteY0" fmla="*/ 0 h 4719484"/>
              <a:gd name="connsiteX1" fmla="*/ 159774 w 634180"/>
              <a:gd name="connsiteY1" fmla="*/ 766916 h 4719484"/>
              <a:gd name="connsiteX2" fmla="*/ 587477 w 634180"/>
              <a:gd name="connsiteY2" fmla="*/ 442452 h 4719484"/>
              <a:gd name="connsiteX3" fmla="*/ 439994 w 634180"/>
              <a:gd name="connsiteY3" fmla="*/ 368710 h 4719484"/>
              <a:gd name="connsiteX4" fmla="*/ 86032 w 634180"/>
              <a:gd name="connsiteY4" fmla="*/ 2182762 h 4719484"/>
              <a:gd name="connsiteX5" fmla="*/ 381000 w 634180"/>
              <a:gd name="connsiteY5" fmla="*/ 1327355 h 4719484"/>
              <a:gd name="connsiteX6" fmla="*/ 130277 w 634180"/>
              <a:gd name="connsiteY6" fmla="*/ 1297858 h 4719484"/>
              <a:gd name="connsiteX7" fmla="*/ 71284 w 634180"/>
              <a:gd name="connsiteY7" fmla="*/ 2610465 h 4719484"/>
              <a:gd name="connsiteX8" fmla="*/ 395748 w 634180"/>
              <a:gd name="connsiteY8" fmla="*/ 2861187 h 4719484"/>
              <a:gd name="connsiteX9" fmla="*/ 454742 w 634180"/>
              <a:gd name="connsiteY9" fmla="*/ 2182762 h 4719484"/>
              <a:gd name="connsiteX10" fmla="*/ 12290 w 634180"/>
              <a:gd name="connsiteY10" fmla="*/ 4055807 h 4719484"/>
              <a:gd name="connsiteX11" fmla="*/ 381000 w 634180"/>
              <a:gd name="connsiteY11" fmla="*/ 3126658 h 4719484"/>
              <a:gd name="connsiteX12" fmla="*/ 86032 w 634180"/>
              <a:gd name="connsiteY12" fmla="*/ 3052916 h 4719484"/>
              <a:gd name="connsiteX13" fmla="*/ 86032 w 634180"/>
              <a:gd name="connsiteY13" fmla="*/ 4719484 h 4719484"/>
              <a:gd name="connsiteX14" fmla="*/ 86032 w 634180"/>
              <a:gd name="connsiteY14" fmla="*/ 4719484 h 471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4180" h="4719484">
                <a:moveTo>
                  <a:pt x="233516" y="0"/>
                </a:moveTo>
                <a:cubicBezTo>
                  <a:pt x="167148" y="346587"/>
                  <a:pt x="100781" y="693174"/>
                  <a:pt x="159774" y="766916"/>
                </a:cubicBezTo>
                <a:cubicBezTo>
                  <a:pt x="218768" y="840658"/>
                  <a:pt x="540774" y="508820"/>
                  <a:pt x="587477" y="442452"/>
                </a:cubicBezTo>
                <a:cubicBezTo>
                  <a:pt x="634180" y="376084"/>
                  <a:pt x="523568" y="78658"/>
                  <a:pt x="439994" y="368710"/>
                </a:cubicBezTo>
                <a:cubicBezTo>
                  <a:pt x="356420" y="658762"/>
                  <a:pt x="95864" y="2022988"/>
                  <a:pt x="86032" y="2182762"/>
                </a:cubicBezTo>
                <a:cubicBezTo>
                  <a:pt x="76200" y="2342536"/>
                  <a:pt x="373626" y="1474839"/>
                  <a:pt x="381000" y="1327355"/>
                </a:cubicBezTo>
                <a:cubicBezTo>
                  <a:pt x="388374" y="1179871"/>
                  <a:pt x="181896" y="1084006"/>
                  <a:pt x="130277" y="1297858"/>
                </a:cubicBezTo>
                <a:cubicBezTo>
                  <a:pt x="78658" y="1511710"/>
                  <a:pt x="27039" y="2349910"/>
                  <a:pt x="71284" y="2610465"/>
                </a:cubicBezTo>
                <a:cubicBezTo>
                  <a:pt x="115529" y="2871020"/>
                  <a:pt x="331838" y="2932471"/>
                  <a:pt x="395748" y="2861187"/>
                </a:cubicBezTo>
                <a:cubicBezTo>
                  <a:pt x="459658" y="2789903"/>
                  <a:pt x="518652" y="1983659"/>
                  <a:pt x="454742" y="2182762"/>
                </a:cubicBezTo>
                <a:cubicBezTo>
                  <a:pt x="390832" y="2381865"/>
                  <a:pt x="24580" y="3898491"/>
                  <a:pt x="12290" y="4055807"/>
                </a:cubicBezTo>
                <a:cubicBezTo>
                  <a:pt x="0" y="4213123"/>
                  <a:pt x="368710" y="3293807"/>
                  <a:pt x="381000" y="3126658"/>
                </a:cubicBezTo>
                <a:cubicBezTo>
                  <a:pt x="393290" y="2959510"/>
                  <a:pt x="135193" y="2787445"/>
                  <a:pt x="86032" y="3052916"/>
                </a:cubicBezTo>
                <a:cubicBezTo>
                  <a:pt x="36871" y="3318387"/>
                  <a:pt x="86032" y="4719484"/>
                  <a:pt x="86032" y="4719484"/>
                </a:cubicBezTo>
                <a:lnTo>
                  <a:pt x="86032" y="4719484"/>
                </a:lnTo>
              </a:path>
            </a:pathLst>
          </a:custGeom>
          <a:solidFill>
            <a:srgbClr val="00B0F0"/>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Rectángulo"/>
          <p:cNvSpPr>
            <a:spLocks noChangeArrowheads="1"/>
          </p:cNvSpPr>
          <p:nvPr/>
        </p:nvSpPr>
        <p:spPr bwMode="auto">
          <a:xfrm>
            <a:off x="1258888" y="2133600"/>
            <a:ext cx="6985000" cy="3108325"/>
          </a:xfrm>
          <a:prstGeom prst="rect">
            <a:avLst/>
          </a:prstGeom>
          <a:solidFill>
            <a:schemeClr val="bg1"/>
          </a:solidFill>
          <a:ln w="38100">
            <a:solidFill>
              <a:schemeClr val="tx1"/>
            </a:solidFill>
            <a:miter lim="800000"/>
            <a:headEnd/>
            <a:tailEnd/>
          </a:ln>
        </p:spPr>
        <p:txBody>
          <a:bodyPr>
            <a:spAutoFit/>
          </a:bodyPr>
          <a:lstStyle/>
          <a:p>
            <a:r>
              <a:rPr lang="es-ES" sz="2800">
                <a:latin typeface="Corbel" pitchFamily="34" charset="0"/>
              </a:rPr>
              <a:t>3. Decide que el mandato de la Conferencia sea aprobar una convención en que se traten todas las cuestiones relacionadas con el derecho del mar, tomando en consideración los temas enumerados en el párrafo 2 de la resolución 2750 C (XXV) de la Asamblea General.</a:t>
            </a:r>
          </a:p>
        </p:txBody>
      </p:sp>
      <p:sp>
        <p:nvSpPr>
          <p:cNvPr id="33794" name="2 Rectángulo"/>
          <p:cNvSpPr>
            <a:spLocks noChangeArrowheads="1"/>
          </p:cNvSpPr>
          <p:nvPr/>
        </p:nvSpPr>
        <p:spPr bwMode="auto">
          <a:xfrm>
            <a:off x="468313" y="1341438"/>
            <a:ext cx="1979612" cy="460375"/>
          </a:xfrm>
          <a:prstGeom prst="rect">
            <a:avLst/>
          </a:prstGeom>
          <a:noFill/>
          <a:ln w="38100">
            <a:solidFill>
              <a:schemeClr val="tx1"/>
            </a:solidFill>
            <a:miter lim="800000"/>
            <a:headEnd/>
            <a:tailEnd/>
          </a:ln>
        </p:spPr>
        <p:txBody>
          <a:bodyPr wrap="none">
            <a:spAutoFit/>
          </a:bodyPr>
          <a:lstStyle/>
          <a:p>
            <a:r>
              <a:rPr lang="es-ES" sz="2400" b="1">
                <a:latin typeface="Corbel" pitchFamily="34" charset="0"/>
              </a:rPr>
              <a:t>3067 (XXVlII).</a:t>
            </a:r>
          </a:p>
        </p:txBody>
      </p:sp>
      <p:sp>
        <p:nvSpPr>
          <p:cNvPr id="33795" name="3 Rectángulo"/>
          <p:cNvSpPr>
            <a:spLocks noChangeArrowheads="1"/>
          </p:cNvSpPr>
          <p:nvPr/>
        </p:nvSpPr>
        <p:spPr bwMode="auto">
          <a:xfrm>
            <a:off x="395288" y="549275"/>
            <a:ext cx="5400675" cy="495300"/>
          </a:xfrm>
          <a:prstGeom prst="rect">
            <a:avLst/>
          </a:prstGeom>
          <a:noFill/>
          <a:ln w="38100">
            <a:solidFill>
              <a:schemeClr val="tx1"/>
            </a:solidFill>
            <a:miter lim="800000"/>
            <a:headEnd/>
            <a:tailEnd/>
          </a:ln>
        </p:spPr>
        <p:txBody>
          <a:bodyPr wrap="none">
            <a:spAutoFit/>
          </a:bodyPr>
          <a:lstStyle/>
          <a:p>
            <a:r>
              <a:rPr lang="es-ES" sz="2400" b="1">
                <a:latin typeface="Corbel" pitchFamily="34" charset="0"/>
              </a:rPr>
              <a:t>RESOLUCIÓN    ASAMBLEA  GENERAL </a:t>
            </a:r>
          </a:p>
        </p:txBody>
      </p:sp>
      <p:sp>
        <p:nvSpPr>
          <p:cNvPr id="33796" name="4 Rectángulo"/>
          <p:cNvSpPr>
            <a:spLocks noChangeArrowheads="1"/>
          </p:cNvSpPr>
          <p:nvPr/>
        </p:nvSpPr>
        <p:spPr bwMode="auto">
          <a:xfrm>
            <a:off x="5867400" y="1196975"/>
            <a:ext cx="2684463" cy="461963"/>
          </a:xfrm>
          <a:prstGeom prst="rect">
            <a:avLst/>
          </a:prstGeom>
          <a:noFill/>
          <a:ln w="38100">
            <a:solidFill>
              <a:schemeClr val="tx1"/>
            </a:solidFill>
            <a:miter lim="800000"/>
            <a:headEnd/>
            <a:tailEnd/>
          </a:ln>
        </p:spPr>
        <p:txBody>
          <a:bodyPr wrap="none">
            <a:spAutoFit/>
          </a:bodyPr>
          <a:lstStyle/>
          <a:p>
            <a:r>
              <a:rPr lang="es-ES" sz="2400" b="1">
                <a:latin typeface="Corbel" pitchFamily="34" charset="0"/>
              </a:rPr>
              <a:t>16 noviembre 1973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1772816"/>
            <a:ext cx="7992888" cy="1323439"/>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n-US" sz="4000" b="1" dirty="0" err="1">
                <a:latin typeface="Adobe Gothic Std B" pitchFamily="34" charset="-128"/>
                <a:ea typeface="Adobe Gothic Std B" pitchFamily="34" charset="-128"/>
                <a:cs typeface="+mn-cs"/>
              </a:rPr>
              <a:t>Conven</a:t>
            </a:r>
            <a:r>
              <a:rPr lang="en-US" sz="4000" b="1" dirty="0" err="1">
                <a:latin typeface="Adobe Gothic Std B" pitchFamily="34" charset="-128"/>
                <a:ea typeface="Adobe Gothic Std B" pitchFamily="34" charset="-128"/>
                <a:cs typeface="Arial" pitchFamily="34" charset="0"/>
              </a:rPr>
              <a:t>ci</a:t>
            </a:r>
            <a:r>
              <a:rPr lang="es-ES" sz="4000" b="1" dirty="0" err="1">
                <a:latin typeface="Adobe Gothic Std B" pitchFamily="34" charset="-128"/>
                <a:ea typeface="Adobe Gothic Std B" pitchFamily="34" charset="-128"/>
                <a:cs typeface="Arial" pitchFamily="34" charset="0"/>
              </a:rPr>
              <a:t>ón</a:t>
            </a:r>
            <a:r>
              <a:rPr lang="en-US" sz="4000" b="1" dirty="0">
                <a:latin typeface="Adobe Gothic Std B" pitchFamily="34" charset="-128"/>
                <a:ea typeface="Adobe Gothic Std B" pitchFamily="34" charset="-128"/>
                <a:cs typeface="+mn-cs"/>
              </a:rPr>
              <a:t> de </a:t>
            </a:r>
            <a:r>
              <a:rPr lang="en-US" sz="4000" b="1" dirty="0" err="1">
                <a:latin typeface="Adobe Gothic Std B" pitchFamily="34" charset="-128"/>
                <a:ea typeface="Adobe Gothic Std B" pitchFamily="34" charset="-128"/>
                <a:cs typeface="+mn-cs"/>
              </a:rPr>
              <a:t>las</a:t>
            </a:r>
            <a:r>
              <a:rPr lang="en-US" sz="4000" b="1" dirty="0">
                <a:latin typeface="Adobe Gothic Std B" pitchFamily="34" charset="-128"/>
                <a:ea typeface="Adobe Gothic Std B" pitchFamily="34" charset="-128"/>
                <a:cs typeface="+mn-cs"/>
              </a:rPr>
              <a:t> </a:t>
            </a:r>
            <a:r>
              <a:rPr lang="en-US" sz="4000" b="1" dirty="0" err="1">
                <a:latin typeface="Adobe Gothic Std B" pitchFamily="34" charset="-128"/>
                <a:ea typeface="Adobe Gothic Std B" pitchFamily="34" charset="-128"/>
                <a:cs typeface="+mn-cs"/>
              </a:rPr>
              <a:t>Naciones</a:t>
            </a:r>
            <a:r>
              <a:rPr lang="en-US" sz="4000" b="1" dirty="0">
                <a:latin typeface="Adobe Gothic Std B" pitchFamily="34" charset="-128"/>
                <a:ea typeface="Adobe Gothic Std B" pitchFamily="34" charset="-128"/>
                <a:cs typeface="+mn-cs"/>
              </a:rPr>
              <a:t> </a:t>
            </a:r>
            <a:r>
              <a:rPr lang="en-US" sz="4000" b="1" dirty="0" err="1">
                <a:latin typeface="Adobe Gothic Std B" pitchFamily="34" charset="-128"/>
                <a:ea typeface="Adobe Gothic Std B" pitchFamily="34" charset="-128"/>
                <a:cs typeface="+mn-cs"/>
              </a:rPr>
              <a:t>Unidas</a:t>
            </a:r>
            <a:r>
              <a:rPr lang="en-US" sz="4000" b="1" dirty="0">
                <a:latin typeface="Adobe Gothic Std B" pitchFamily="34" charset="-128"/>
                <a:ea typeface="Adobe Gothic Std B" pitchFamily="34" charset="-128"/>
                <a:cs typeface="+mn-cs"/>
              </a:rPr>
              <a:t> </a:t>
            </a:r>
            <a:r>
              <a:rPr lang="en-US" sz="4000" b="1" dirty="0" err="1">
                <a:latin typeface="Adobe Gothic Std B" pitchFamily="34" charset="-128"/>
                <a:ea typeface="Adobe Gothic Std B" pitchFamily="34" charset="-128"/>
                <a:cs typeface="+mn-cs"/>
              </a:rPr>
              <a:t>sobre</a:t>
            </a:r>
            <a:r>
              <a:rPr lang="en-US" sz="4000" b="1" dirty="0">
                <a:latin typeface="Adobe Gothic Std B" pitchFamily="34" charset="-128"/>
                <a:ea typeface="Adobe Gothic Std B" pitchFamily="34" charset="-128"/>
                <a:cs typeface="+mn-cs"/>
              </a:rPr>
              <a:t> el </a:t>
            </a:r>
            <a:r>
              <a:rPr lang="en-US" sz="4000" b="1" dirty="0" err="1">
                <a:latin typeface="Adobe Gothic Std B" pitchFamily="34" charset="-128"/>
                <a:ea typeface="Adobe Gothic Std B" pitchFamily="34" charset="-128"/>
                <a:cs typeface="+mn-cs"/>
              </a:rPr>
              <a:t>Derecho</a:t>
            </a:r>
            <a:r>
              <a:rPr lang="en-US" sz="4000" b="1" dirty="0">
                <a:latin typeface="Adobe Gothic Std B" pitchFamily="34" charset="-128"/>
                <a:ea typeface="Adobe Gothic Std B" pitchFamily="34" charset="-128"/>
                <a:cs typeface="+mn-cs"/>
              </a:rPr>
              <a:t> del Mar.</a:t>
            </a:r>
            <a:endParaRPr lang="es-ES" sz="4000" b="1" dirty="0">
              <a:latin typeface="Adobe Gothic Std B" pitchFamily="34" charset="-128"/>
              <a:ea typeface="Adobe Gothic Std B" pitchFamily="34" charset="-128"/>
              <a:cs typeface="+mn-cs"/>
            </a:endParaRPr>
          </a:p>
        </p:txBody>
      </p:sp>
      <p:sp>
        <p:nvSpPr>
          <p:cNvPr id="5" name="4 CuadroTexto"/>
          <p:cNvSpPr txBox="1"/>
          <p:nvPr/>
        </p:nvSpPr>
        <p:spPr>
          <a:xfrm>
            <a:off x="3743400" y="4077072"/>
            <a:ext cx="5400600" cy="1077218"/>
          </a:xfrm>
          <a:prstGeom prst="rect">
            <a:avLst/>
          </a:prstGeom>
          <a:solidFill>
            <a:schemeClr val="bg1"/>
          </a:solidFill>
          <a:effectLst>
            <a:reflection blurRad="6350" stA="50000" endA="300" endPos="90000" dist="50800" dir="5400000" sy="-100000" algn="bl" rotWithShape="0"/>
          </a:effectLst>
          <a:scene3d>
            <a:camera prst="perspectiveContrastingRightFacing"/>
            <a:lightRig rig="threePt" dir="t"/>
          </a:scene3d>
        </p:spPr>
        <p:txBody>
          <a:bodyPr>
            <a:spAutoFit/>
          </a:bodyPr>
          <a:lstStyle/>
          <a:p>
            <a:pPr fontAlgn="auto">
              <a:spcBef>
                <a:spcPts val="0"/>
              </a:spcBef>
              <a:spcAft>
                <a:spcPts val="0"/>
              </a:spcAft>
              <a:defRPr/>
            </a:pPr>
            <a:r>
              <a:rPr lang="en-US" sz="3200" dirty="0">
                <a:solidFill>
                  <a:srgbClr val="00B0F0"/>
                </a:solidFill>
                <a:latin typeface="Adobe Gothic Std B" pitchFamily="34" charset="-128"/>
                <a:ea typeface="Adobe Gothic Std B" pitchFamily="34" charset="-128"/>
                <a:cs typeface="+mn-cs"/>
              </a:rPr>
              <a:t>Montego Bay-Jamaica  </a:t>
            </a:r>
          </a:p>
          <a:p>
            <a:pPr fontAlgn="auto">
              <a:spcBef>
                <a:spcPts val="0"/>
              </a:spcBef>
              <a:spcAft>
                <a:spcPts val="0"/>
              </a:spcAft>
              <a:defRPr/>
            </a:pPr>
            <a:r>
              <a:rPr lang="en-US" sz="3200" dirty="0">
                <a:solidFill>
                  <a:srgbClr val="00B0F0"/>
                </a:solidFill>
                <a:latin typeface="Adobe Gothic Std B" pitchFamily="34" charset="-128"/>
                <a:ea typeface="Adobe Gothic Std B" pitchFamily="34" charset="-128"/>
                <a:cs typeface="+mn-cs"/>
              </a:rPr>
              <a:t>                       1982</a:t>
            </a:r>
            <a:endParaRPr lang="es-ES" sz="3200" dirty="0">
              <a:solidFill>
                <a:srgbClr val="00B0F0"/>
              </a:solidFill>
              <a:latin typeface="Adobe Gothic Std B" pitchFamily="34" charset="-128"/>
              <a:ea typeface="Adobe Gothic Std B" pitchFamily="34" charset="-128"/>
              <a:cs typeface="+mn-cs"/>
            </a:endParaRPr>
          </a:p>
        </p:txBody>
      </p:sp>
      <p:sp>
        <p:nvSpPr>
          <p:cNvPr id="6" name="5 Forma libre"/>
          <p:cNvSpPr/>
          <p:nvPr/>
        </p:nvSpPr>
        <p:spPr>
          <a:xfrm>
            <a:off x="539750" y="1843088"/>
            <a:ext cx="7834313" cy="4106862"/>
          </a:xfrm>
          <a:custGeom>
            <a:avLst/>
            <a:gdLst>
              <a:gd name="connsiteX0" fmla="*/ 0 w 7576457"/>
              <a:gd name="connsiteY0" fmla="*/ 3962400 h 3962400"/>
              <a:gd name="connsiteX1" fmla="*/ 420914 w 7576457"/>
              <a:gd name="connsiteY1" fmla="*/ 3483429 h 3962400"/>
              <a:gd name="connsiteX2" fmla="*/ 928914 w 7576457"/>
              <a:gd name="connsiteY2" fmla="*/ 3773715 h 3962400"/>
              <a:gd name="connsiteX3" fmla="*/ 464457 w 7576457"/>
              <a:gd name="connsiteY3" fmla="*/ 3846286 h 3962400"/>
              <a:gd name="connsiteX4" fmla="*/ 1407885 w 7576457"/>
              <a:gd name="connsiteY4" fmla="*/ 3106057 h 3962400"/>
              <a:gd name="connsiteX5" fmla="*/ 1727200 w 7576457"/>
              <a:gd name="connsiteY5" fmla="*/ 3323772 h 3962400"/>
              <a:gd name="connsiteX6" fmla="*/ 595085 w 7576457"/>
              <a:gd name="connsiteY6" fmla="*/ 3164115 h 3962400"/>
              <a:gd name="connsiteX7" fmla="*/ 4499428 w 7576457"/>
              <a:gd name="connsiteY7" fmla="*/ 1930400 h 3962400"/>
              <a:gd name="connsiteX8" fmla="*/ 3962400 w 7576457"/>
              <a:gd name="connsiteY8" fmla="*/ 1785257 h 3962400"/>
              <a:gd name="connsiteX9" fmla="*/ 5500914 w 7576457"/>
              <a:gd name="connsiteY9" fmla="*/ 1596572 h 3962400"/>
              <a:gd name="connsiteX10" fmla="*/ 4151085 w 7576457"/>
              <a:gd name="connsiteY10" fmla="*/ 1465943 h 3962400"/>
              <a:gd name="connsiteX11" fmla="*/ 6516914 w 7576457"/>
              <a:gd name="connsiteY11" fmla="*/ 870857 h 3962400"/>
              <a:gd name="connsiteX12" fmla="*/ 5834743 w 7576457"/>
              <a:gd name="connsiteY12" fmla="*/ 972457 h 3962400"/>
              <a:gd name="connsiteX13" fmla="*/ 7126514 w 7576457"/>
              <a:gd name="connsiteY13" fmla="*/ 464457 h 3962400"/>
              <a:gd name="connsiteX14" fmla="*/ 7431314 w 7576457"/>
              <a:gd name="connsiteY14" fmla="*/ 595086 h 3962400"/>
              <a:gd name="connsiteX15" fmla="*/ 7576457 w 7576457"/>
              <a:gd name="connsiteY15" fmla="*/ 0 h 3962400"/>
              <a:gd name="connsiteX16" fmla="*/ 7576457 w 7576457"/>
              <a:gd name="connsiteY16"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76457" h="3962400">
                <a:moveTo>
                  <a:pt x="0" y="3962400"/>
                </a:moveTo>
                <a:cubicBezTo>
                  <a:pt x="133047" y="3738638"/>
                  <a:pt x="266095" y="3514876"/>
                  <a:pt x="420914" y="3483429"/>
                </a:cubicBezTo>
                <a:cubicBezTo>
                  <a:pt x="575733" y="3451982"/>
                  <a:pt x="921657" y="3713239"/>
                  <a:pt x="928914" y="3773715"/>
                </a:cubicBezTo>
                <a:cubicBezTo>
                  <a:pt x="936171" y="3834191"/>
                  <a:pt x="384629" y="3957562"/>
                  <a:pt x="464457" y="3846286"/>
                </a:cubicBezTo>
                <a:cubicBezTo>
                  <a:pt x="544285" y="3735010"/>
                  <a:pt x="1197428" y="3193143"/>
                  <a:pt x="1407885" y="3106057"/>
                </a:cubicBezTo>
                <a:cubicBezTo>
                  <a:pt x="1618342" y="3018971"/>
                  <a:pt x="1862667" y="3314096"/>
                  <a:pt x="1727200" y="3323772"/>
                </a:cubicBezTo>
                <a:cubicBezTo>
                  <a:pt x="1591733" y="3333448"/>
                  <a:pt x="133047" y="3396344"/>
                  <a:pt x="595085" y="3164115"/>
                </a:cubicBezTo>
                <a:cubicBezTo>
                  <a:pt x="1057123" y="2931886"/>
                  <a:pt x="3938209" y="2160210"/>
                  <a:pt x="4499428" y="1930400"/>
                </a:cubicBezTo>
                <a:cubicBezTo>
                  <a:pt x="5060647" y="1700590"/>
                  <a:pt x="3795486" y="1840895"/>
                  <a:pt x="3962400" y="1785257"/>
                </a:cubicBezTo>
                <a:cubicBezTo>
                  <a:pt x="4129314" y="1729619"/>
                  <a:pt x="5469467" y="1649791"/>
                  <a:pt x="5500914" y="1596572"/>
                </a:cubicBezTo>
                <a:cubicBezTo>
                  <a:pt x="5532361" y="1543353"/>
                  <a:pt x="3981752" y="1586896"/>
                  <a:pt x="4151085" y="1465943"/>
                </a:cubicBezTo>
                <a:cubicBezTo>
                  <a:pt x="4320418" y="1344991"/>
                  <a:pt x="6236304" y="953105"/>
                  <a:pt x="6516914" y="870857"/>
                </a:cubicBezTo>
                <a:cubicBezTo>
                  <a:pt x="6797524" y="788609"/>
                  <a:pt x="5733143" y="1040190"/>
                  <a:pt x="5834743" y="972457"/>
                </a:cubicBezTo>
                <a:cubicBezTo>
                  <a:pt x="5936343" y="904724"/>
                  <a:pt x="6860419" y="527352"/>
                  <a:pt x="7126514" y="464457"/>
                </a:cubicBezTo>
                <a:cubicBezTo>
                  <a:pt x="7392609" y="401562"/>
                  <a:pt x="7356324" y="672495"/>
                  <a:pt x="7431314" y="595086"/>
                </a:cubicBezTo>
                <a:cubicBezTo>
                  <a:pt x="7506304" y="517677"/>
                  <a:pt x="7576457" y="0"/>
                  <a:pt x="7576457" y="0"/>
                </a:cubicBezTo>
                <a:lnTo>
                  <a:pt x="7576457" y="0"/>
                </a:lnTo>
              </a:path>
            </a:pathLst>
          </a:custGeom>
          <a:solidFill>
            <a:schemeClr val="tx2">
              <a:lumMod val="75000"/>
            </a:schemeClr>
          </a:solidFill>
          <a:ln>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7" name="6 Recortar rectángulo de esquina sencilla"/>
          <p:cNvSpPr/>
          <p:nvPr/>
        </p:nvSpPr>
        <p:spPr>
          <a:xfrm>
            <a:off x="250825" y="404813"/>
            <a:ext cx="8642350" cy="6264275"/>
          </a:xfrm>
          <a:prstGeom prst="snip1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3 Rectángulo"/>
          <p:cNvSpPr>
            <a:spLocks noChangeArrowheads="1"/>
          </p:cNvSpPr>
          <p:nvPr/>
        </p:nvSpPr>
        <p:spPr bwMode="auto">
          <a:xfrm>
            <a:off x="1331913" y="333375"/>
            <a:ext cx="5019675" cy="368300"/>
          </a:xfrm>
          <a:prstGeom prst="rect">
            <a:avLst/>
          </a:prstGeom>
          <a:noFill/>
          <a:ln w="9525">
            <a:noFill/>
            <a:miter lim="800000"/>
            <a:headEnd/>
            <a:tailEnd/>
          </a:ln>
        </p:spPr>
        <p:txBody>
          <a:bodyPr wrap="none">
            <a:spAutoFit/>
          </a:bodyPr>
          <a:lstStyle/>
          <a:p>
            <a:pPr>
              <a:buFont typeface="Wingdings" pitchFamily="2" charset="2"/>
              <a:buChar char="Ø"/>
            </a:pPr>
            <a:r>
              <a:rPr lang="en-US">
                <a:latin typeface="Arial Black" pitchFamily="34" charset="0"/>
              </a:rPr>
              <a:t>   Labores  preparatorias           1969.</a:t>
            </a:r>
            <a:endParaRPr lang="es-ES">
              <a:latin typeface="Corbel" pitchFamily="34" charset="0"/>
            </a:endParaRPr>
          </a:p>
        </p:txBody>
      </p:sp>
      <p:sp>
        <p:nvSpPr>
          <p:cNvPr id="35842" name="4 Rectángulo"/>
          <p:cNvSpPr>
            <a:spLocks noChangeArrowheads="1"/>
          </p:cNvSpPr>
          <p:nvPr/>
        </p:nvSpPr>
        <p:spPr bwMode="auto">
          <a:xfrm>
            <a:off x="611188" y="1557338"/>
            <a:ext cx="7416800" cy="2584450"/>
          </a:xfrm>
          <a:prstGeom prst="rect">
            <a:avLst/>
          </a:prstGeom>
          <a:noFill/>
          <a:ln w="9525">
            <a:noFill/>
            <a:miter lim="800000"/>
            <a:headEnd/>
            <a:tailEnd/>
          </a:ln>
        </p:spPr>
        <p:txBody>
          <a:bodyPr>
            <a:spAutoFit/>
          </a:bodyPr>
          <a:lstStyle/>
          <a:p>
            <a:pPr>
              <a:buFont typeface="Wingdings" pitchFamily="2" charset="2"/>
              <a:buChar char="Ø"/>
            </a:pPr>
            <a:r>
              <a:rPr lang="es-ES">
                <a:latin typeface="Arial Black" pitchFamily="34" charset="0"/>
              </a:rPr>
              <a:t>      Periodo 1973 – 1982.  =  11 sesiones.              </a:t>
            </a:r>
          </a:p>
          <a:p>
            <a:r>
              <a:rPr lang="es-ES">
                <a:latin typeface="Arial Black" pitchFamily="34" charset="0"/>
              </a:rPr>
              <a:t>            </a:t>
            </a:r>
          </a:p>
          <a:p>
            <a:r>
              <a:rPr lang="es-ES">
                <a:latin typeface="Arial Black" pitchFamily="34" charset="0"/>
              </a:rPr>
              <a:t>                     </a:t>
            </a:r>
          </a:p>
          <a:p>
            <a:r>
              <a:rPr lang="es-ES">
                <a:latin typeface="Arial Black" pitchFamily="34" charset="0"/>
              </a:rPr>
              <a:t>                                  </a:t>
            </a:r>
          </a:p>
          <a:p>
            <a:r>
              <a:rPr lang="es-ES">
                <a:latin typeface="Arial Black" pitchFamily="34" charset="0"/>
              </a:rPr>
              <a:t>                 Nueva York   7 sesiones (6 Cont.)</a:t>
            </a:r>
          </a:p>
          <a:p>
            <a:r>
              <a:rPr lang="en-US">
                <a:latin typeface="Arial Black" pitchFamily="34" charset="0"/>
              </a:rPr>
              <a:t>                                 </a:t>
            </a:r>
          </a:p>
          <a:p>
            <a:r>
              <a:rPr lang="en-US">
                <a:latin typeface="Arial Black" pitchFamily="34" charset="0"/>
              </a:rPr>
              <a:t>                 Caracas        1 sesion.</a:t>
            </a:r>
          </a:p>
          <a:p>
            <a:r>
              <a:rPr lang="en-US">
                <a:latin typeface="Arial Black" pitchFamily="34" charset="0"/>
              </a:rPr>
              <a:t>                                  </a:t>
            </a:r>
          </a:p>
          <a:p>
            <a:r>
              <a:rPr lang="en-US">
                <a:latin typeface="Arial Black" pitchFamily="34" charset="0"/>
              </a:rPr>
              <a:t>                 Ginebra         3 sesiones (2 Cont.)</a:t>
            </a:r>
            <a:endParaRPr lang="es-ES">
              <a:latin typeface="Arial Black" pitchFamily="34" charset="0"/>
            </a:endParaRPr>
          </a:p>
        </p:txBody>
      </p:sp>
      <p:sp>
        <p:nvSpPr>
          <p:cNvPr id="6" name="5 Abrir llave"/>
          <p:cNvSpPr/>
          <p:nvPr/>
        </p:nvSpPr>
        <p:spPr>
          <a:xfrm rot="16200000">
            <a:off x="3240088" y="-855662"/>
            <a:ext cx="863600" cy="6121400"/>
          </a:xfrm>
          <a:prstGeom prst="leftBrace">
            <a:avLst>
              <a:gd name="adj1" fmla="val 8333"/>
              <a:gd name="adj2" fmla="val 49747"/>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35844" name="6 Rectángulo"/>
          <p:cNvSpPr>
            <a:spLocks noChangeArrowheads="1"/>
          </p:cNvSpPr>
          <p:nvPr/>
        </p:nvSpPr>
        <p:spPr bwMode="auto">
          <a:xfrm>
            <a:off x="0" y="4724400"/>
            <a:ext cx="9144000" cy="1785938"/>
          </a:xfrm>
          <a:prstGeom prst="rect">
            <a:avLst/>
          </a:prstGeom>
          <a:solidFill>
            <a:schemeClr val="bg1"/>
          </a:solidFill>
          <a:ln w="57150">
            <a:solidFill>
              <a:schemeClr val="tx1"/>
            </a:solidFill>
            <a:miter lim="800000"/>
            <a:headEnd/>
            <a:tailEnd/>
          </a:ln>
        </p:spPr>
        <p:txBody>
          <a:bodyPr>
            <a:spAutoFit/>
          </a:bodyPr>
          <a:lstStyle/>
          <a:p>
            <a:pPr>
              <a:buFont typeface="Arial" charset="0"/>
              <a:buChar char="•"/>
            </a:pPr>
            <a:r>
              <a:rPr lang="es-ES" sz="2000" u="sng">
                <a:latin typeface="Arial Black" pitchFamily="34" charset="0"/>
              </a:rPr>
              <a:t>Organización de la Conferencia</a:t>
            </a:r>
            <a:r>
              <a:rPr lang="es-ES">
                <a:latin typeface="Arial Black" pitchFamily="34" charset="0"/>
              </a:rPr>
              <a:t>:</a:t>
            </a:r>
          </a:p>
          <a:p>
            <a:r>
              <a:rPr lang="es-ES">
                <a:latin typeface="Arial Black" pitchFamily="34" charset="0"/>
              </a:rPr>
              <a:t> </a:t>
            </a:r>
          </a:p>
          <a:p>
            <a:pPr>
              <a:buFont typeface="Wingdings" pitchFamily="2" charset="2"/>
              <a:buChar char="v"/>
            </a:pPr>
            <a:r>
              <a:rPr lang="es-ES">
                <a:latin typeface="Arial Black" pitchFamily="34" charset="0"/>
              </a:rPr>
              <a:t>  Presidente,</a:t>
            </a:r>
          </a:p>
          <a:p>
            <a:pPr>
              <a:buFont typeface="Wingdings" pitchFamily="2" charset="2"/>
              <a:buChar char="v"/>
            </a:pPr>
            <a:r>
              <a:rPr lang="es-ES">
                <a:latin typeface="Arial Black" pitchFamily="34" charset="0"/>
              </a:rPr>
              <a:t> 30 Vicepresidentes (representantes países de las  distinta regiones), </a:t>
            </a:r>
          </a:p>
          <a:p>
            <a:pPr>
              <a:buFont typeface="Wingdings" pitchFamily="2" charset="2"/>
              <a:buChar char="v"/>
            </a:pPr>
            <a:r>
              <a:rPr lang="es-ES">
                <a:latin typeface="Arial Black" pitchFamily="34" charset="0"/>
              </a:rPr>
              <a:t>  un Relator General.</a:t>
            </a:r>
          </a:p>
          <a:p>
            <a:endParaRPr lang="es-ES">
              <a:latin typeface="Arial Black" pitchFamily="34" charset="0"/>
            </a:endParaRPr>
          </a:p>
        </p:txBody>
      </p:sp>
      <p:cxnSp>
        <p:nvCxnSpPr>
          <p:cNvPr id="10" name="9 Conector recto de flecha"/>
          <p:cNvCxnSpPr/>
          <p:nvPr/>
        </p:nvCxnSpPr>
        <p:spPr>
          <a:xfrm>
            <a:off x="4716463" y="549275"/>
            <a:ext cx="719137"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12 Rectángulo"/>
          <p:cNvSpPr>
            <a:spLocks noChangeArrowheads="1"/>
          </p:cNvSpPr>
          <p:nvPr/>
        </p:nvSpPr>
        <p:spPr bwMode="auto">
          <a:xfrm>
            <a:off x="0" y="260350"/>
            <a:ext cx="9144000" cy="6061075"/>
          </a:xfrm>
          <a:prstGeom prst="rect">
            <a:avLst/>
          </a:prstGeom>
          <a:solidFill>
            <a:schemeClr val="bg1"/>
          </a:solidFill>
          <a:ln w="57150">
            <a:solidFill>
              <a:schemeClr val="tx1"/>
            </a:solidFill>
            <a:miter lim="800000"/>
            <a:headEnd/>
            <a:tailEnd/>
          </a:ln>
        </p:spPr>
        <p:txBody>
          <a:bodyPr>
            <a:spAutoFit/>
          </a:bodyPr>
          <a:lstStyle/>
          <a:p>
            <a:r>
              <a:rPr lang="es-ES" sz="2000">
                <a:latin typeface="Corbel" pitchFamily="34" charset="0"/>
              </a:rPr>
              <a:t> </a:t>
            </a:r>
            <a:r>
              <a:rPr lang="es-ES" sz="2400">
                <a:latin typeface="Arial Black" pitchFamily="34" charset="0"/>
              </a:rPr>
              <a:t>Órganos:</a:t>
            </a:r>
          </a:p>
          <a:p>
            <a:endParaRPr lang="es-ES" sz="2000">
              <a:latin typeface="Arial Black" pitchFamily="34" charset="0"/>
            </a:endParaRPr>
          </a:p>
          <a:p>
            <a:pPr>
              <a:buFont typeface="Wingdings" pitchFamily="2" charset="2"/>
              <a:buChar char="q"/>
            </a:pPr>
            <a:r>
              <a:rPr lang="es-ES" sz="2400" b="1" u="sng">
                <a:latin typeface="Arial Narrow" pitchFamily="34" charset="0"/>
              </a:rPr>
              <a:t>la Mesa:  </a:t>
            </a:r>
            <a:r>
              <a:rPr lang="es-ES" sz="2000">
                <a:latin typeface="Arial Narrow" pitchFamily="34" charset="0"/>
              </a:rPr>
              <a:t>función  dirigir los trabajos de la Conferencia,  </a:t>
            </a:r>
          </a:p>
          <a:p>
            <a:r>
              <a:rPr lang="es-ES" sz="2000">
                <a:latin typeface="Arial Narrow" pitchFamily="34" charset="0"/>
              </a:rPr>
              <a:t>                        constituida por el Presidente, los Vicepresidentes,  </a:t>
            </a:r>
          </a:p>
          <a:p>
            <a:r>
              <a:rPr lang="es-ES" sz="2000">
                <a:latin typeface="Arial Narrow" pitchFamily="34" charset="0"/>
              </a:rPr>
              <a:t>                         los miembros de la Mesa de las Comisiones Principales, el Relator General y el  </a:t>
            </a:r>
          </a:p>
          <a:p>
            <a:r>
              <a:rPr lang="es-ES" sz="2000">
                <a:latin typeface="Arial Narrow" pitchFamily="34" charset="0"/>
              </a:rPr>
              <a:t>                         Presidente del Comité de Redacción, este último sin derecho a voto.</a:t>
            </a:r>
          </a:p>
          <a:p>
            <a:r>
              <a:rPr lang="es-ES" sz="2000">
                <a:latin typeface="Arial Narrow" pitchFamily="34" charset="0"/>
              </a:rPr>
              <a:t> </a:t>
            </a:r>
          </a:p>
          <a:p>
            <a:r>
              <a:rPr lang="es-ES" sz="2000" b="1">
                <a:latin typeface="Arial Narrow" pitchFamily="34" charset="0"/>
              </a:rPr>
              <a:t>Tres Comisiones Principales</a:t>
            </a:r>
            <a:r>
              <a:rPr lang="es-ES" sz="2000">
                <a:latin typeface="Arial Narrow" pitchFamily="34" charset="0"/>
              </a:rPr>
              <a:t>: </a:t>
            </a:r>
          </a:p>
          <a:p>
            <a:r>
              <a:rPr lang="es-ES" sz="2000">
                <a:latin typeface="Arial Narrow" pitchFamily="34" charset="0"/>
              </a:rPr>
              <a:t>1) sobre fondos marinos;</a:t>
            </a:r>
          </a:p>
          <a:p>
            <a:r>
              <a:rPr lang="es-ES" sz="2000">
                <a:latin typeface="Arial Narrow" pitchFamily="34" charset="0"/>
              </a:rPr>
              <a:t>2) sobre zonas de jurisdicción nacional y alta mar; </a:t>
            </a:r>
          </a:p>
          <a:p>
            <a:r>
              <a:rPr lang="es-ES" sz="2000">
                <a:latin typeface="Arial Narrow" pitchFamily="34" charset="0"/>
              </a:rPr>
              <a:t>3) sobre contaminación, investigación científica y transferencia de tecnología.</a:t>
            </a:r>
          </a:p>
          <a:p>
            <a:endParaRPr lang="en-US" sz="2000">
              <a:latin typeface="Arial Narrow" pitchFamily="34" charset="0"/>
            </a:endParaRPr>
          </a:p>
          <a:p>
            <a:r>
              <a:rPr lang="en-US" sz="2000">
                <a:latin typeface="Arial Narrow" pitchFamily="34" charset="0"/>
              </a:rPr>
              <a:t>                                                      ==============</a:t>
            </a:r>
            <a:endParaRPr lang="es-ES" sz="2000">
              <a:latin typeface="Arial Narrow" pitchFamily="34" charset="0"/>
            </a:endParaRPr>
          </a:p>
          <a:p>
            <a:pPr>
              <a:buFont typeface="Wingdings" pitchFamily="2" charset="2"/>
              <a:buChar char="q"/>
            </a:pPr>
            <a:r>
              <a:rPr lang="es-ES" sz="2000">
                <a:latin typeface="Arial Narrow" pitchFamily="34" charset="0"/>
              </a:rPr>
              <a:t>  El Comité de Redacción.</a:t>
            </a:r>
          </a:p>
          <a:p>
            <a:pPr>
              <a:buFont typeface="Wingdings" pitchFamily="2" charset="2"/>
              <a:buChar char="q"/>
            </a:pPr>
            <a:r>
              <a:rPr lang="es-ES" sz="2000">
                <a:latin typeface="Arial Narrow" pitchFamily="34" charset="0"/>
              </a:rPr>
              <a:t>  El Comité de Verificación de Poderes.</a:t>
            </a:r>
          </a:p>
          <a:p>
            <a:pPr>
              <a:buFont typeface="Wingdings" pitchFamily="2" charset="2"/>
              <a:buChar char="q"/>
            </a:pPr>
            <a:r>
              <a:rPr lang="es-ES" sz="2000">
                <a:latin typeface="Arial Narrow" pitchFamily="34" charset="0"/>
              </a:rPr>
              <a:t> En el séptimo período de sesiones se establecieron  siete Grupos de Negociación sobre temas específicos pendientes de acuerdo. </a:t>
            </a:r>
          </a:p>
          <a:p>
            <a:pPr>
              <a:buFont typeface="Wingdings" pitchFamily="2" charset="2"/>
              <a:buChar char="q"/>
            </a:pPr>
            <a:r>
              <a:rPr lang="es-ES" sz="2000">
                <a:latin typeface="Arial Narrow" pitchFamily="34" charset="0"/>
              </a:rPr>
              <a:t> Grupos informales .</a:t>
            </a:r>
          </a:p>
          <a:p>
            <a:pPr>
              <a:buFont typeface="Wingdings" pitchFamily="2" charset="2"/>
              <a:buChar char="q"/>
            </a:pPr>
            <a:endParaRPr lang="es-ES" sz="20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1800" y="333375"/>
            <a:ext cx="8712200" cy="6265863"/>
          </a:xfrm>
          <a:prstGeom prst="rect">
            <a:avLst/>
          </a:prstGeom>
          <a:solidFill>
            <a:schemeClr val="bg1"/>
          </a:solidFill>
          <a:ln w="57150">
            <a:solidFill>
              <a:schemeClr val="tx2">
                <a:lumMod val="50000"/>
              </a:schemeClr>
            </a:solidFill>
          </a:ln>
        </p:spPr>
        <p:txBody>
          <a:bodyPr>
            <a:spAutoFit/>
          </a:bodyPr>
          <a:lstStyle/>
          <a:p>
            <a:pPr>
              <a:defRPr/>
            </a:pPr>
            <a:r>
              <a:rPr lang="es-ES" sz="2400">
                <a:latin typeface="Arial Black" pitchFamily="34" charset="0"/>
              </a:rPr>
              <a:t>Participantes:</a:t>
            </a:r>
          </a:p>
          <a:p>
            <a:pPr>
              <a:defRPr/>
            </a:pPr>
            <a:endParaRPr lang="es-ES" sz="2400">
              <a:latin typeface="Arial Black" pitchFamily="34" charset="0"/>
            </a:endParaRPr>
          </a:p>
          <a:p>
            <a:pPr>
              <a:buFont typeface="Wingdings" pitchFamily="2" charset="2"/>
              <a:buChar char="Ø"/>
              <a:defRPr/>
            </a:pPr>
            <a:r>
              <a:rPr lang="es-ES">
                <a:latin typeface="Corbel" pitchFamily="34" charset="0"/>
              </a:rPr>
              <a:t> </a:t>
            </a:r>
            <a:r>
              <a:rPr lang="es-ES" sz="2400">
                <a:latin typeface="Arial Narrow" pitchFamily="34" charset="0"/>
              </a:rPr>
              <a:t>Llegaron a participar 165 Estados, (6 naciones en proceso de independencia y territorios bajo fideicomiso, (no en todos los períodos de sesiones)</a:t>
            </a:r>
          </a:p>
          <a:p>
            <a:pPr>
              <a:defRPr/>
            </a:pPr>
            <a:endParaRPr lang="es-ES" sz="2400">
              <a:latin typeface="Arial Narrow" pitchFamily="34" charset="0"/>
            </a:endParaRPr>
          </a:p>
          <a:p>
            <a:pPr>
              <a:buFont typeface="Wingdings" pitchFamily="2" charset="2"/>
              <a:buChar char="Ø"/>
              <a:defRPr/>
            </a:pPr>
            <a:r>
              <a:rPr lang="es-ES" sz="2400">
                <a:latin typeface="Arial Narrow" pitchFamily="34" charset="0"/>
              </a:rPr>
              <a:t>   8 movimientos de liberación.</a:t>
            </a:r>
          </a:p>
          <a:p>
            <a:pPr>
              <a:buFont typeface="Wingdings" pitchFamily="2" charset="2"/>
              <a:buChar char="Ø"/>
              <a:defRPr/>
            </a:pPr>
            <a:r>
              <a:rPr lang="es-ES" sz="2400">
                <a:latin typeface="Arial Narrow" pitchFamily="34" charset="0"/>
              </a:rPr>
              <a:t> 12 organizaciones especializadas de Naciones Unidas y otras.  </a:t>
            </a:r>
          </a:p>
          <a:p>
            <a:pPr>
              <a:buFont typeface="Wingdings" pitchFamily="2" charset="2"/>
              <a:buChar char="Ø"/>
              <a:defRPr/>
            </a:pPr>
            <a:r>
              <a:rPr lang="es-ES" sz="2400">
                <a:latin typeface="Arial Narrow" pitchFamily="34" charset="0"/>
              </a:rPr>
              <a:t> 19 organizaciones intergubernamentales. </a:t>
            </a:r>
          </a:p>
          <a:p>
            <a:pPr>
              <a:buFont typeface="Wingdings" pitchFamily="2" charset="2"/>
              <a:buChar char="Ø"/>
              <a:defRPr/>
            </a:pPr>
            <a:r>
              <a:rPr lang="es-ES" sz="2400">
                <a:latin typeface="Arial Narrow" pitchFamily="34" charset="0"/>
              </a:rPr>
              <a:t> 57 organizaciones no gubernamentales.</a:t>
            </a:r>
          </a:p>
          <a:p>
            <a:pPr>
              <a:buFont typeface="Wingdings" pitchFamily="2" charset="2"/>
              <a:buChar char="Ø"/>
              <a:defRPr/>
            </a:pPr>
            <a:r>
              <a:rPr lang="es-ES" sz="2400">
                <a:latin typeface="Arial Narrow" pitchFamily="34" charset="0"/>
              </a:rPr>
              <a:t>  delegados  de profesionales y técnicos  en la materia , juristas,  </a:t>
            </a:r>
          </a:p>
          <a:p>
            <a:pPr>
              <a:defRPr/>
            </a:pPr>
            <a:r>
              <a:rPr lang="es-ES" sz="2400">
                <a:latin typeface="Arial Narrow" pitchFamily="34" charset="0"/>
              </a:rPr>
              <a:t>      diplomáticos, oficiales de la Fuerza Naval, parlamentarios, delegados     de  universidades, economistas,  científicos, empresarios  del rubro pesca;  </a:t>
            </a:r>
          </a:p>
          <a:p>
            <a:pPr>
              <a:defRPr/>
            </a:pPr>
            <a:r>
              <a:rPr lang="es-ES" sz="2400">
                <a:latin typeface="Arial Narrow" pitchFamily="34" charset="0"/>
              </a:rPr>
              <a:t>      funcionarios de las NNUU, (intérpretes, traductores, y  personal  </a:t>
            </a:r>
          </a:p>
          <a:p>
            <a:pPr>
              <a:defRPr/>
            </a:pPr>
            <a:r>
              <a:rPr lang="es-ES" sz="2400">
                <a:latin typeface="Arial Narrow" pitchFamily="34" charset="0"/>
              </a:rPr>
              <a:t>      administrativo). </a:t>
            </a:r>
          </a:p>
          <a:p>
            <a:pPr>
              <a:defRPr/>
            </a:pPr>
            <a:r>
              <a:rPr lang="es-ES" sz="2400">
                <a:latin typeface="Arial Narrow" pitchFamily="34" charset="0"/>
              </a:rPr>
              <a:t> </a:t>
            </a:r>
          </a:p>
          <a:p>
            <a:pPr>
              <a:defRPr/>
            </a:pPr>
            <a:endParaRPr lang="es-ES">
              <a:latin typeface="Corbe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Rectángulo"/>
          <p:cNvSpPr>
            <a:spLocks noChangeArrowheads="1"/>
          </p:cNvSpPr>
          <p:nvPr/>
        </p:nvSpPr>
        <p:spPr bwMode="auto">
          <a:xfrm>
            <a:off x="539750" y="836613"/>
            <a:ext cx="7777163" cy="2862262"/>
          </a:xfrm>
          <a:prstGeom prst="rect">
            <a:avLst/>
          </a:prstGeom>
          <a:solidFill>
            <a:schemeClr val="bg1"/>
          </a:solidFill>
          <a:ln w="9525">
            <a:noFill/>
            <a:miter lim="800000"/>
            <a:headEnd/>
            <a:tailEnd/>
          </a:ln>
        </p:spPr>
        <p:txBody>
          <a:bodyPr>
            <a:spAutoFit/>
          </a:bodyPr>
          <a:lstStyle/>
          <a:p>
            <a:r>
              <a:rPr lang="es-ES" sz="2000">
                <a:latin typeface="Arial Narrow" pitchFamily="34" charset="0"/>
              </a:rPr>
              <a:t>7.Decide,…  pedir al Secretario General … invite a participar en ella a los Estados Miembros de las Naciones Unidas o miembros de organismos especializados o del Organismo Internacional de Energía Atómica y a los Estados partes en el Estatuto de la Corte Internacional de Justicia, así como a los siguientes Estados: República de Guinea – Bissau y República Democrática de Viet-Nam; </a:t>
            </a:r>
          </a:p>
          <a:p>
            <a:r>
              <a:rPr lang="es-ES" sz="2000">
                <a:latin typeface="Arial Narrow" pitchFamily="34" charset="0"/>
              </a:rPr>
              <a:t>8. Pide al Secretario General: </a:t>
            </a:r>
          </a:p>
          <a:p>
            <a:r>
              <a:rPr lang="es-ES" sz="2000">
                <a:latin typeface="Arial Narrow" pitchFamily="34" charset="0"/>
              </a:rPr>
              <a:t>a) Que invite a las organizaciones intergubernamentales y no gubernamentales.</a:t>
            </a:r>
          </a:p>
          <a:p>
            <a:r>
              <a:rPr lang="es-ES" sz="2000">
                <a:latin typeface="Arial Narrow" pitchFamily="34" charset="0"/>
              </a:rPr>
              <a:t>b) Que invite al Consejo de las Naciones Unidas para Namibia a que participe en la Conferencia;</a:t>
            </a:r>
          </a:p>
        </p:txBody>
      </p:sp>
      <p:sp>
        <p:nvSpPr>
          <p:cNvPr id="37890" name="2 Rectángulo"/>
          <p:cNvSpPr>
            <a:spLocks noChangeArrowheads="1"/>
          </p:cNvSpPr>
          <p:nvPr/>
        </p:nvSpPr>
        <p:spPr bwMode="auto">
          <a:xfrm>
            <a:off x="539750" y="0"/>
            <a:ext cx="4203700" cy="461963"/>
          </a:xfrm>
          <a:prstGeom prst="rect">
            <a:avLst/>
          </a:prstGeom>
          <a:noFill/>
          <a:ln w="9525">
            <a:noFill/>
            <a:miter lim="800000"/>
            <a:headEnd/>
            <a:tailEnd/>
          </a:ln>
        </p:spPr>
        <p:txBody>
          <a:bodyPr wrap="none">
            <a:spAutoFit/>
          </a:bodyPr>
          <a:lstStyle/>
          <a:p>
            <a:r>
              <a:rPr lang="es-ES" sz="2400" b="1">
                <a:latin typeface="Arial Narrow" pitchFamily="34" charset="0"/>
              </a:rPr>
              <a:t>RESOLUCIÓN 3067 (XXVIII) (7 -8).</a:t>
            </a:r>
          </a:p>
        </p:txBody>
      </p:sp>
      <p:sp>
        <p:nvSpPr>
          <p:cNvPr id="4" name="3 Rectángulo"/>
          <p:cNvSpPr>
            <a:spLocks noChangeArrowheads="1"/>
          </p:cNvSpPr>
          <p:nvPr/>
        </p:nvSpPr>
        <p:spPr bwMode="auto">
          <a:xfrm>
            <a:off x="395288" y="0"/>
            <a:ext cx="8208962" cy="5991225"/>
          </a:xfrm>
          <a:prstGeom prst="rect">
            <a:avLst/>
          </a:prstGeom>
          <a:solidFill>
            <a:schemeClr val="bg1"/>
          </a:solidFill>
          <a:ln w="57150">
            <a:solidFill>
              <a:schemeClr val="tx1"/>
            </a:solidFill>
            <a:miter lim="800000"/>
            <a:headEnd/>
            <a:tailEnd/>
          </a:ln>
        </p:spPr>
        <p:txBody>
          <a:bodyPr>
            <a:spAutoFit/>
          </a:bodyPr>
          <a:lstStyle/>
          <a:p>
            <a:endParaRPr lang="es-ES" sz="2400" b="1">
              <a:latin typeface="Arial Narrow" pitchFamily="34" charset="0"/>
            </a:endParaRPr>
          </a:p>
          <a:p>
            <a:r>
              <a:rPr lang="es-ES" sz="2400" b="1">
                <a:latin typeface="Arial Narrow" pitchFamily="34" charset="0"/>
              </a:rPr>
              <a:t>ACTA FINAL</a:t>
            </a:r>
            <a:r>
              <a:rPr lang="es-ES" sz="2400">
                <a:latin typeface="Corbel" pitchFamily="34" charset="0"/>
              </a:rPr>
              <a:t>:</a:t>
            </a:r>
          </a:p>
          <a:p>
            <a:endParaRPr lang="es-ES" sz="2400">
              <a:latin typeface="Arial Narrow" pitchFamily="34" charset="0"/>
            </a:endParaRPr>
          </a:p>
          <a:p>
            <a:r>
              <a:rPr lang="es-ES" sz="2400">
                <a:latin typeface="Arial Narrow" pitchFamily="34" charset="0"/>
              </a:rPr>
              <a:t>10. Por recomendación de la Conferencia,</a:t>
            </a:r>
            <a:r>
              <a:rPr lang="es-ES" sz="2400">
                <a:latin typeface="Corbel" pitchFamily="34" charset="0"/>
              </a:rPr>
              <a:t> A.G. -Res. 3334 (XXIX)</a:t>
            </a:r>
            <a:r>
              <a:rPr lang="es-ES" sz="2400">
                <a:latin typeface="Arial Narrow" pitchFamily="34" charset="0"/>
              </a:rPr>
              <a:t>  (1974), pidió al Secretario General que invitara a Papúa  Nueva Guinea,  Antillas Holandesas, los Estados Asociados de las Indias Occidentales, las Islas Cook, Niue, Surinam y el Territorio en fideicomiso de las Islas del Pacífico a asistir a futuros períodos de sesiones de la Conferencia en calidad de observadores  o, si alguno de ellos obtenía la independencia, en calidad de Estado participante.</a:t>
            </a:r>
          </a:p>
          <a:p>
            <a:endParaRPr lang="es-ES" sz="2400">
              <a:latin typeface="Arial Narrow" pitchFamily="34" charset="0"/>
            </a:endParaRPr>
          </a:p>
          <a:p>
            <a:r>
              <a:rPr lang="es-ES" sz="2400">
                <a:latin typeface="Arial Narrow" pitchFamily="34" charset="0"/>
              </a:rPr>
              <a:t>11. El 11 de julio de 1974 la Conferencia decidió enviar invitaciones a</a:t>
            </a:r>
            <a:r>
              <a:rPr lang="es-ES" sz="2400" b="1">
                <a:latin typeface="Arial Narrow" pitchFamily="34" charset="0"/>
              </a:rPr>
              <a:t> </a:t>
            </a:r>
            <a:r>
              <a:rPr lang="es-ES" sz="2400" b="1" u="sng">
                <a:latin typeface="Arial Narrow" pitchFamily="34" charset="0"/>
              </a:rPr>
              <a:t>los movimientos nacionales de liberación </a:t>
            </a:r>
            <a:r>
              <a:rPr lang="es-ES" sz="2400">
                <a:latin typeface="Arial Narrow" pitchFamily="34" charset="0"/>
              </a:rPr>
              <a:t>reconocidos por la Organización de la Unidad Africana y la Liga de Estados Árabes en sus respectivas regiones para que participaran en sus trabajos en calidad de observadores</a:t>
            </a:r>
            <a:r>
              <a:rPr lang="es-ES" sz="2000" baseline="30000">
                <a:latin typeface="Arial Narrow" pitchFamily="34" charset="0"/>
              </a:rPr>
              <a:t>.</a:t>
            </a:r>
            <a:endParaRPr lang="es-ES" sz="20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2 Rectángulo"/>
          <p:cNvSpPr>
            <a:spLocks noChangeArrowheads="1"/>
          </p:cNvSpPr>
          <p:nvPr/>
        </p:nvSpPr>
        <p:spPr bwMode="auto">
          <a:xfrm>
            <a:off x="323850" y="765175"/>
            <a:ext cx="8569325" cy="368300"/>
          </a:xfrm>
          <a:prstGeom prst="rect">
            <a:avLst/>
          </a:prstGeom>
          <a:noFill/>
          <a:ln w="9525">
            <a:noFill/>
            <a:miter lim="800000"/>
            <a:headEnd/>
            <a:tailEnd/>
          </a:ln>
        </p:spPr>
        <p:txBody>
          <a:bodyPr>
            <a:spAutoFit/>
          </a:bodyPr>
          <a:lstStyle/>
          <a:p>
            <a:pPr>
              <a:buFont typeface="Wingdings" pitchFamily="2" charset="2"/>
              <a:buChar char="ü"/>
            </a:pPr>
            <a:r>
              <a:rPr lang="es-ES">
                <a:latin typeface="Corbel" pitchFamily="34" charset="0"/>
              </a:rPr>
              <a:t>Sobre normas usuales de la NNUU, incluidas en el Reglamento de la Conferencia.</a:t>
            </a:r>
          </a:p>
        </p:txBody>
      </p:sp>
      <p:sp>
        <p:nvSpPr>
          <p:cNvPr id="38914" name="Rectangle 1"/>
          <p:cNvSpPr>
            <a:spLocks noChangeArrowheads="1"/>
          </p:cNvSpPr>
          <p:nvPr/>
        </p:nvSpPr>
        <p:spPr bwMode="auto">
          <a:xfrm>
            <a:off x="468313" y="1454150"/>
            <a:ext cx="8891587" cy="984250"/>
          </a:xfrm>
          <a:prstGeom prst="rect">
            <a:avLst/>
          </a:prstGeom>
          <a:noFill/>
          <a:ln w="9525">
            <a:noFill/>
            <a:miter lim="800000"/>
            <a:headEnd/>
            <a:tailEnd/>
          </a:ln>
        </p:spPr>
        <p:txBody>
          <a:bodyPr anchor="ctr">
            <a:spAutoFit/>
          </a:bodyPr>
          <a:lstStyle/>
          <a:p>
            <a:r>
              <a:rPr lang="es-ES" b="1">
                <a:latin typeface="Arial Black" pitchFamily="34" charset="0"/>
                <a:ea typeface="Calibri" pitchFamily="34" charset="0"/>
                <a:cs typeface="Times New Roman" pitchFamily="18" charset="0"/>
              </a:rPr>
              <a:t>Toma de decisiones</a:t>
            </a:r>
            <a:r>
              <a:rPr lang="es-ES">
                <a:latin typeface="Calibri" pitchFamily="34" charset="0"/>
                <a:ea typeface="Calibri" pitchFamily="34" charset="0"/>
                <a:cs typeface="Times New Roman" pitchFamily="18" charset="0"/>
              </a:rPr>
              <a:t>:</a:t>
            </a:r>
          </a:p>
          <a:p>
            <a:pPr>
              <a:buFont typeface="Arial" charset="0"/>
              <a:buChar char="•"/>
            </a:pPr>
            <a:r>
              <a:rPr lang="es-ES">
                <a:latin typeface="Calibri" pitchFamily="34" charset="0"/>
                <a:ea typeface="Calibri" pitchFamily="34" charset="0"/>
                <a:cs typeface="Times New Roman" pitchFamily="18" charset="0"/>
              </a:rPr>
              <a:t> </a:t>
            </a:r>
            <a:r>
              <a:rPr lang="es-ES" sz="2000">
                <a:latin typeface="Arial Narrow" pitchFamily="34" charset="0"/>
                <a:ea typeface="Calibri" pitchFamily="34" charset="0"/>
                <a:cs typeface="Times New Roman" pitchFamily="18" charset="0"/>
              </a:rPr>
              <a:t>cuestiones de procedimiento: mayoría de  presentes y votantes, </a:t>
            </a:r>
          </a:p>
          <a:p>
            <a:pPr>
              <a:buFont typeface="Arial" charset="0"/>
              <a:buChar char="•"/>
            </a:pPr>
            <a:r>
              <a:rPr lang="es-ES" sz="2000">
                <a:latin typeface="Arial Narrow" pitchFamily="34" charset="0"/>
                <a:ea typeface="Calibri" pitchFamily="34" charset="0"/>
                <a:cs typeface="Times New Roman" pitchFamily="18" charset="0"/>
              </a:rPr>
              <a:t> las cuestiones de fondo:  mayoría de dos tercios (presentes y votantes). </a:t>
            </a:r>
          </a:p>
        </p:txBody>
      </p:sp>
      <p:sp>
        <p:nvSpPr>
          <p:cNvPr id="38915" name="Rectangle 2"/>
          <p:cNvSpPr>
            <a:spLocks noChangeArrowheads="1"/>
          </p:cNvSpPr>
          <p:nvPr/>
        </p:nvSpPr>
        <p:spPr bwMode="auto">
          <a:xfrm>
            <a:off x="250825" y="2857500"/>
            <a:ext cx="9136063" cy="1006475"/>
          </a:xfrm>
          <a:prstGeom prst="rect">
            <a:avLst/>
          </a:prstGeom>
          <a:noFill/>
          <a:ln w="9525">
            <a:noFill/>
            <a:miter lim="800000"/>
            <a:headEnd/>
            <a:tailEnd/>
          </a:ln>
        </p:spPr>
        <p:txBody>
          <a:bodyPr anchor="ctr">
            <a:spAutoFit/>
          </a:bodyPr>
          <a:lstStyle/>
          <a:p>
            <a:pPr>
              <a:buFont typeface="Wingdings" pitchFamily="2" charset="2"/>
              <a:buChar char="ü"/>
            </a:pPr>
            <a:r>
              <a:rPr lang="es-ES" sz="2000">
                <a:latin typeface="Arial Narrow" pitchFamily="34" charset="0"/>
                <a:ea typeface="Calibri" pitchFamily="34" charset="0"/>
                <a:cs typeface="Times New Roman" pitchFamily="18" charset="0"/>
              </a:rPr>
              <a:t>A.G. (1973) recomendó  adoptar método del </a:t>
            </a:r>
            <a:r>
              <a:rPr lang="es-ES" sz="2000" b="1">
                <a:latin typeface="Arial Narrow" pitchFamily="34" charset="0"/>
                <a:ea typeface="Calibri" pitchFamily="34" charset="0"/>
                <a:cs typeface="Times New Roman" pitchFamily="18" charset="0"/>
              </a:rPr>
              <a:t>CONSENSO </a:t>
            </a:r>
            <a:r>
              <a:rPr lang="es-ES" sz="2000">
                <a:latin typeface="Arial Narrow" pitchFamily="34" charset="0"/>
                <a:ea typeface="Calibri" pitchFamily="34" charset="0"/>
                <a:cs typeface="Times New Roman" pitchFamily="18" charset="0"/>
              </a:rPr>
              <a:t> </a:t>
            </a:r>
          </a:p>
          <a:p>
            <a:r>
              <a:rPr lang="es-ES" sz="2000">
                <a:latin typeface="Arial Narrow" pitchFamily="34" charset="0"/>
                <a:ea typeface="Calibri" pitchFamily="34" charset="0"/>
                <a:cs typeface="Times New Roman" pitchFamily="18" charset="0"/>
              </a:rPr>
              <a:t>   (para llegar a acuerdos sobre cuestiones sustantivas, de lo contrario se recurr</a:t>
            </a:r>
            <a:r>
              <a:rPr lang="es-ES" sz="2000">
                <a:latin typeface="Arial Narrow" pitchFamily="34" charset="0"/>
                <a:ea typeface="Calibri" pitchFamily="34" charset="0"/>
                <a:cs typeface="Courier New" pitchFamily="49" charset="0"/>
              </a:rPr>
              <a:t>ía</a:t>
            </a:r>
            <a:r>
              <a:rPr lang="es-ES" sz="2000">
                <a:latin typeface="Arial Narrow" pitchFamily="34" charset="0"/>
                <a:ea typeface="Calibri" pitchFamily="34" charset="0"/>
                <a:cs typeface="Times New Roman" pitchFamily="18" charset="0"/>
              </a:rPr>
              <a:t> a la   </a:t>
            </a:r>
          </a:p>
          <a:p>
            <a:r>
              <a:rPr lang="es-ES" sz="2000">
                <a:latin typeface="Arial Narrow" pitchFamily="34" charset="0"/>
                <a:ea typeface="Calibri" pitchFamily="34" charset="0"/>
                <a:cs typeface="Times New Roman" pitchFamily="18" charset="0"/>
              </a:rPr>
              <a:t>   vota</a:t>
            </a:r>
            <a:r>
              <a:rPr lang="es-ES" sz="2000">
                <a:latin typeface="Arial Narrow" pitchFamily="34" charset="0"/>
              </a:rPr>
              <a:t>ción)</a:t>
            </a:r>
            <a:r>
              <a:rPr lang="es-ES" b="1">
                <a:latin typeface="Arial Narrow" pitchFamily="34" charset="0"/>
              </a:rPr>
              <a:t>.</a:t>
            </a:r>
            <a:r>
              <a:rPr lang="es-ES" sz="1400"/>
              <a:t>. </a:t>
            </a:r>
          </a:p>
        </p:txBody>
      </p:sp>
      <p:sp>
        <p:nvSpPr>
          <p:cNvPr id="38916" name="7 CuadroTexto"/>
          <p:cNvSpPr txBox="1">
            <a:spLocks noChangeArrowheads="1"/>
          </p:cNvSpPr>
          <p:nvPr/>
        </p:nvSpPr>
        <p:spPr bwMode="auto">
          <a:xfrm>
            <a:off x="2700338" y="0"/>
            <a:ext cx="2808287" cy="461963"/>
          </a:xfrm>
          <a:prstGeom prst="rect">
            <a:avLst/>
          </a:prstGeom>
          <a:noFill/>
          <a:ln w="38100">
            <a:solidFill>
              <a:schemeClr val="tx1"/>
            </a:solidFill>
            <a:miter lim="800000"/>
            <a:headEnd/>
            <a:tailEnd/>
          </a:ln>
        </p:spPr>
        <p:txBody>
          <a:bodyPr>
            <a:spAutoFit/>
          </a:bodyPr>
          <a:lstStyle/>
          <a:p>
            <a:r>
              <a:rPr lang="en-US" sz="2400" b="1">
                <a:latin typeface="Arial Black" pitchFamily="34" charset="0"/>
              </a:rPr>
              <a:t>Negociac</a:t>
            </a:r>
            <a:r>
              <a:rPr lang="es-ES" sz="2400">
                <a:latin typeface="Arial Black" pitchFamily="34" charset="0"/>
              </a:rPr>
              <a:t>ión</a:t>
            </a:r>
            <a:endParaRPr lang="es-ES" sz="2400" b="1">
              <a:latin typeface="Arial Black" pitchFamily="34" charset="0"/>
            </a:endParaRPr>
          </a:p>
        </p:txBody>
      </p:sp>
      <p:sp>
        <p:nvSpPr>
          <p:cNvPr id="38917" name="Rectangle 5"/>
          <p:cNvSpPr>
            <a:spLocks noChangeArrowheads="1"/>
          </p:cNvSpPr>
          <p:nvPr/>
        </p:nvSpPr>
        <p:spPr bwMode="auto">
          <a:xfrm>
            <a:off x="323850" y="4067175"/>
            <a:ext cx="8135938" cy="2554288"/>
          </a:xfrm>
          <a:prstGeom prst="rect">
            <a:avLst/>
          </a:prstGeom>
          <a:solidFill>
            <a:schemeClr val="bg1"/>
          </a:solidFill>
          <a:ln w="9525">
            <a:noFill/>
            <a:miter lim="800000"/>
            <a:headEnd/>
            <a:tailEnd/>
          </a:ln>
        </p:spPr>
        <p:txBody>
          <a:bodyPr anchor="ctr">
            <a:spAutoFit/>
          </a:bodyPr>
          <a:lstStyle/>
          <a:p>
            <a:r>
              <a:rPr lang="es-ES">
                <a:latin typeface="Arial Black" pitchFamily="34" charset="0"/>
                <a:ea typeface="Calibri" pitchFamily="34" charset="0"/>
                <a:cs typeface="Times New Roman" pitchFamily="18" charset="0"/>
              </a:rPr>
              <a:t> Metodolog</a:t>
            </a:r>
            <a:r>
              <a:rPr lang="es-ES" b="1">
                <a:latin typeface="Britannic Bold"/>
                <a:ea typeface="Calibri" pitchFamily="34" charset="0"/>
                <a:cs typeface="Courier New" pitchFamily="49" charset="0"/>
              </a:rPr>
              <a:t>í</a:t>
            </a:r>
            <a:r>
              <a:rPr lang="es-ES">
                <a:latin typeface="Arial Black" pitchFamily="34" charset="0"/>
                <a:ea typeface="Calibri" pitchFamily="34" charset="0"/>
                <a:cs typeface="Times New Roman" pitchFamily="18" charset="0"/>
              </a:rPr>
              <a:t>a de Trabajo</a:t>
            </a:r>
            <a:r>
              <a:rPr lang="es-ES" sz="2000">
                <a:latin typeface="Calibri" pitchFamily="34" charset="0"/>
                <a:ea typeface="Calibri" pitchFamily="34" charset="0"/>
                <a:cs typeface="Times New Roman" pitchFamily="18" charset="0"/>
              </a:rPr>
              <a:t>:</a:t>
            </a:r>
          </a:p>
          <a:p>
            <a:r>
              <a:rPr lang="en-US" sz="2000">
                <a:latin typeface="Calibri" pitchFamily="34" charset="0"/>
                <a:ea typeface="Calibri" pitchFamily="34" charset="0"/>
                <a:cs typeface="Times New Roman" pitchFamily="18" charset="0"/>
              </a:rPr>
              <a:t>  (sobre la base del </a:t>
            </a:r>
            <a:r>
              <a:rPr lang="en-US" sz="2000" b="1">
                <a:latin typeface="Bradley Hand ITC" pitchFamily="66" charset="0"/>
                <a:ea typeface="Calibri" pitchFamily="34" charset="0"/>
                <a:cs typeface="Times New Roman" pitchFamily="18" charset="0"/>
              </a:rPr>
              <a:t>package – deal</a:t>
            </a:r>
            <a:r>
              <a:rPr lang="en-US" sz="2000">
                <a:latin typeface="Brush Script Std"/>
                <a:ea typeface="Calibri" pitchFamily="34" charset="0"/>
                <a:cs typeface="Times New Roman" pitchFamily="18" charset="0"/>
              </a:rPr>
              <a:t> </a:t>
            </a:r>
            <a:r>
              <a:rPr lang="en-US" sz="2000">
                <a:latin typeface="Calibri" pitchFamily="34" charset="0"/>
                <a:ea typeface="Calibri" pitchFamily="34" charset="0"/>
                <a:cs typeface="Times New Roman" pitchFamily="18" charset="0"/>
              </a:rPr>
              <a:t>y Consenso.)</a:t>
            </a:r>
            <a:endParaRPr lang="es-ES" sz="2000">
              <a:latin typeface="Calibri" pitchFamily="34" charset="0"/>
              <a:ea typeface="Calibri" pitchFamily="34" charset="0"/>
              <a:cs typeface="Times New Roman" pitchFamily="18" charset="0"/>
            </a:endParaRPr>
          </a:p>
          <a:p>
            <a:endParaRPr lang="es-ES" sz="2000">
              <a:latin typeface="Calibri" pitchFamily="34" charset="0"/>
              <a:ea typeface="Calibri" pitchFamily="34" charset="0"/>
              <a:cs typeface="Times New Roman" pitchFamily="18" charset="0"/>
            </a:endParaRPr>
          </a:p>
          <a:p>
            <a:pPr>
              <a:buFont typeface="Arial" charset="0"/>
              <a:buChar char="•"/>
            </a:pPr>
            <a:r>
              <a:rPr lang="es-ES" sz="2000">
                <a:latin typeface="Calibri" pitchFamily="34" charset="0"/>
                <a:ea typeface="Calibri" pitchFamily="34" charset="0"/>
                <a:cs typeface="Times New Roman" pitchFamily="18" charset="0"/>
              </a:rPr>
              <a:t>   </a:t>
            </a:r>
            <a:r>
              <a:rPr lang="es-ES" sz="2000">
                <a:latin typeface="Arial Narrow" pitchFamily="34" charset="0"/>
                <a:ea typeface="Calibri" pitchFamily="34" charset="0"/>
                <a:cs typeface="Times New Roman" pitchFamily="18" charset="0"/>
              </a:rPr>
              <a:t>Las propuestas generalmente se presentaban de manera oficiosa.</a:t>
            </a:r>
          </a:p>
          <a:p>
            <a:pPr>
              <a:buFont typeface="Arial" charset="0"/>
              <a:buChar char="•"/>
            </a:pPr>
            <a:r>
              <a:rPr lang="es-ES" sz="2000">
                <a:latin typeface="Arial Narrow" pitchFamily="34" charset="0"/>
                <a:ea typeface="Calibri" pitchFamily="34" charset="0"/>
                <a:cs typeface="Times New Roman" pitchFamily="18" charset="0"/>
              </a:rPr>
              <a:t>   No se llevaron actas en la mayor</a:t>
            </a:r>
            <a:r>
              <a:rPr lang="es-ES" sz="2000">
                <a:latin typeface="Calibri" pitchFamily="34" charset="0"/>
                <a:ea typeface="Calibri" pitchFamily="34" charset="0"/>
                <a:cs typeface="Courier New" pitchFamily="49" charset="0"/>
              </a:rPr>
              <a:t>í</a:t>
            </a:r>
            <a:r>
              <a:rPr lang="es-ES" sz="2000">
                <a:latin typeface="Arial Narrow" pitchFamily="34" charset="0"/>
                <a:ea typeface="Calibri" pitchFamily="34" charset="0"/>
                <a:cs typeface="Times New Roman" pitchFamily="18" charset="0"/>
              </a:rPr>
              <a:t>a de las sesiones, salvo en el Plenario o  </a:t>
            </a:r>
          </a:p>
          <a:p>
            <a:r>
              <a:rPr lang="es-ES" sz="2000">
                <a:latin typeface="Arial Narrow" pitchFamily="34" charset="0"/>
                <a:ea typeface="Calibri" pitchFamily="34" charset="0"/>
                <a:cs typeface="Times New Roman" pitchFamily="18" charset="0"/>
              </a:rPr>
              <a:t>    Comisiones Principales, cuando se registraba un acuerdo.</a:t>
            </a:r>
          </a:p>
          <a:p>
            <a:pPr>
              <a:buFont typeface="Arial" charset="0"/>
              <a:buChar char="•"/>
            </a:pPr>
            <a:r>
              <a:rPr lang="es-ES" sz="2000">
                <a:latin typeface="Arial Narrow" pitchFamily="34" charset="0"/>
                <a:ea typeface="Calibri" pitchFamily="34" charset="0"/>
                <a:cs typeface="Times New Roman" pitchFamily="18" charset="0"/>
              </a:rPr>
              <a:t>   Las delegaciones en desacuerdo se limitaban a manifestar sus reservas o </a:t>
            </a:r>
          </a:p>
          <a:p>
            <a:pPr eaLnBrk="0" hangingPunct="0"/>
            <a:r>
              <a:rPr lang="es-ES" sz="2000">
                <a:latin typeface="Arial Narrow" pitchFamily="34" charset="0"/>
                <a:ea typeface="Calibri" pitchFamily="34" charset="0"/>
                <a:cs typeface="Times New Roman" pitchFamily="18" charset="0"/>
              </a:rPr>
              <a:t>     discrepancias, no  insist</a:t>
            </a:r>
            <a:r>
              <a:rPr lang="es-ES" sz="2000">
                <a:latin typeface="Calibri" pitchFamily="34" charset="0"/>
                <a:ea typeface="Calibri" pitchFamily="34" charset="0"/>
                <a:cs typeface="Courier New" pitchFamily="49" charset="0"/>
              </a:rPr>
              <a:t>í</a:t>
            </a:r>
            <a:r>
              <a:rPr lang="es-ES" sz="2000">
                <a:latin typeface="Arial Narrow" pitchFamily="34" charset="0"/>
                <a:ea typeface="Calibri" pitchFamily="34" charset="0"/>
                <a:cs typeface="Times New Roman" pitchFamily="18" charset="0"/>
              </a:rPr>
              <a:t>an en proceder a la vota</a:t>
            </a:r>
            <a:r>
              <a:rPr lang="es-ES" sz="2000">
                <a:latin typeface="Arial Narrow" pitchFamily="34" charset="0"/>
              </a:rPr>
              <a:t>ción</a:t>
            </a:r>
            <a:r>
              <a:rPr lang="es-ES">
                <a:latin typeface="Arial Narrow" pitchFamily="34" charset="0"/>
              </a:rPr>
              <a:t>.</a:t>
            </a:r>
            <a:endParaRPr lang="es-ES" sz="2000">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0" descr="PASO"/>
          <p:cNvPicPr>
            <a:picLocks noChangeAspect="1" noChangeArrowheads="1"/>
          </p:cNvPicPr>
          <p:nvPr/>
        </p:nvPicPr>
        <p:blipFill>
          <a:blip r:embed="rId2"/>
          <a:srcRect/>
          <a:stretch>
            <a:fillRect/>
          </a:stretch>
        </p:blipFill>
        <p:spPr bwMode="auto">
          <a:xfrm>
            <a:off x="395288" y="404813"/>
            <a:ext cx="8280400"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3 CuadroTexto"/>
          <p:cNvSpPr txBox="1">
            <a:spLocks noChangeArrowheads="1"/>
          </p:cNvSpPr>
          <p:nvPr/>
        </p:nvSpPr>
        <p:spPr bwMode="auto">
          <a:xfrm>
            <a:off x="1116013" y="476250"/>
            <a:ext cx="5688012" cy="1400175"/>
          </a:xfrm>
          <a:prstGeom prst="rect">
            <a:avLst/>
          </a:prstGeom>
          <a:noFill/>
          <a:ln w="28575">
            <a:solidFill>
              <a:schemeClr val="tx1"/>
            </a:solidFill>
            <a:miter lim="800000"/>
            <a:headEnd/>
            <a:tailEnd/>
          </a:ln>
        </p:spPr>
        <p:txBody>
          <a:bodyPr>
            <a:spAutoFit/>
          </a:bodyPr>
          <a:lstStyle/>
          <a:p>
            <a:pPr>
              <a:buFont typeface="Wingdings" pitchFamily="2" charset="2"/>
              <a:buChar char="Ø"/>
            </a:pPr>
            <a:r>
              <a:rPr lang="en-US" sz="2400" b="1">
                <a:latin typeface="Arial Narrow" pitchFamily="34" charset="0"/>
              </a:rPr>
              <a:t>Se  aprob</a:t>
            </a:r>
            <a:r>
              <a:rPr lang="es-ES" sz="2400" b="1">
                <a:latin typeface="Arial Narrow" pitchFamily="34" charset="0"/>
              </a:rPr>
              <a:t>ó</a:t>
            </a:r>
            <a:r>
              <a:rPr lang="en-US" sz="2400" b="1">
                <a:latin typeface="Arial Narrow" pitchFamily="34" charset="0"/>
              </a:rPr>
              <a:t> </a:t>
            </a:r>
            <a:r>
              <a:rPr lang="es-ES" sz="2400" b="1">
                <a:latin typeface="Arial Narrow" pitchFamily="34" charset="0"/>
              </a:rPr>
              <a:t> Texto  por votación - 30/04/82</a:t>
            </a:r>
            <a:r>
              <a:rPr lang="en-US" sz="2400" b="1">
                <a:latin typeface="Arial Narrow" pitchFamily="34" charset="0"/>
              </a:rPr>
              <a:t>:</a:t>
            </a:r>
          </a:p>
          <a:p>
            <a:pPr>
              <a:buFont typeface="Arial" charset="0"/>
              <a:buChar char="•"/>
            </a:pPr>
            <a:r>
              <a:rPr lang="en-US" sz="2000" b="1">
                <a:latin typeface="Arial Narrow" pitchFamily="34" charset="0"/>
              </a:rPr>
              <a:t> 130 favor. </a:t>
            </a:r>
          </a:p>
          <a:p>
            <a:pPr>
              <a:buFont typeface="Arial" charset="0"/>
              <a:buChar char="•"/>
            </a:pPr>
            <a:r>
              <a:rPr lang="en-US" sz="2000" b="1">
                <a:latin typeface="Arial Narrow" pitchFamily="34" charset="0"/>
              </a:rPr>
              <a:t> 4 en contra : EE.UU, Israel, Turquía , Venezuela.</a:t>
            </a:r>
          </a:p>
          <a:p>
            <a:pPr>
              <a:buFont typeface="Arial" charset="0"/>
              <a:buChar char="•"/>
            </a:pPr>
            <a:r>
              <a:rPr lang="en-US" sz="2000" b="1">
                <a:latin typeface="Arial Narrow" pitchFamily="34" charset="0"/>
              </a:rPr>
              <a:t> 17 abstenciones .</a:t>
            </a:r>
            <a:endParaRPr lang="es-ES" sz="2000" b="1">
              <a:latin typeface="Arial Narrow" pitchFamily="34" charset="0"/>
            </a:endParaRPr>
          </a:p>
        </p:txBody>
      </p:sp>
      <p:sp>
        <p:nvSpPr>
          <p:cNvPr id="40962" name="4 CuadroTexto"/>
          <p:cNvSpPr txBox="1">
            <a:spLocks noChangeArrowheads="1"/>
          </p:cNvSpPr>
          <p:nvPr/>
        </p:nvSpPr>
        <p:spPr bwMode="auto">
          <a:xfrm>
            <a:off x="1116013" y="2420938"/>
            <a:ext cx="7599362" cy="646112"/>
          </a:xfrm>
          <a:prstGeom prst="rect">
            <a:avLst/>
          </a:prstGeom>
          <a:solidFill>
            <a:schemeClr val="bg1"/>
          </a:solidFill>
          <a:ln w="38100">
            <a:solidFill>
              <a:schemeClr val="tx1"/>
            </a:solidFill>
            <a:miter lim="800000"/>
            <a:headEnd/>
            <a:tailEnd/>
          </a:ln>
        </p:spPr>
        <p:txBody>
          <a:bodyPr wrap="none">
            <a:spAutoFit/>
          </a:bodyPr>
          <a:lstStyle/>
          <a:p>
            <a:r>
              <a:rPr lang="en-US" b="1">
                <a:latin typeface="Arial Narrow" pitchFamily="34" charset="0"/>
              </a:rPr>
              <a:t>No se  aprob</a:t>
            </a:r>
            <a:r>
              <a:rPr lang="es-ES" b="1">
                <a:latin typeface="Arial Narrow" pitchFamily="34" charset="0"/>
              </a:rPr>
              <a:t>ó</a:t>
            </a:r>
            <a:r>
              <a:rPr lang="en-US" b="1">
                <a:latin typeface="Arial Narrow" pitchFamily="34" charset="0"/>
              </a:rPr>
              <a:t> por consenso por conflicto entre potencias maritimas y el Grupo 77</a:t>
            </a:r>
          </a:p>
          <a:p>
            <a:r>
              <a:rPr lang="en-US" b="1">
                <a:latin typeface="Arial Narrow" pitchFamily="34" charset="0"/>
              </a:rPr>
              <a:t>sobre la parte XI.</a:t>
            </a:r>
            <a:endParaRPr lang="es-ES" b="1">
              <a:latin typeface="Arial Narrow" pitchFamily="34" charset="0"/>
            </a:endParaRPr>
          </a:p>
        </p:txBody>
      </p:sp>
      <p:sp>
        <p:nvSpPr>
          <p:cNvPr id="40963" name="6 Rectángulo"/>
          <p:cNvSpPr>
            <a:spLocks noChangeArrowheads="1"/>
          </p:cNvSpPr>
          <p:nvPr/>
        </p:nvSpPr>
        <p:spPr bwMode="auto">
          <a:xfrm>
            <a:off x="1187450" y="3716338"/>
            <a:ext cx="5256213" cy="1035050"/>
          </a:xfrm>
          <a:prstGeom prst="rect">
            <a:avLst/>
          </a:prstGeom>
          <a:noFill/>
          <a:ln w="28575">
            <a:solidFill>
              <a:schemeClr val="tx1"/>
            </a:solidFill>
            <a:miter lim="800000"/>
            <a:headEnd/>
            <a:tailEnd/>
          </a:ln>
        </p:spPr>
        <p:txBody>
          <a:bodyPr>
            <a:spAutoFit/>
          </a:bodyPr>
          <a:lstStyle/>
          <a:p>
            <a:pPr>
              <a:buFont typeface="Wingdings" pitchFamily="2" charset="2"/>
              <a:buChar char="Ø"/>
            </a:pPr>
            <a:r>
              <a:rPr lang="es-ES" sz="2000" b="1">
                <a:latin typeface="Arial Narrow" pitchFamily="34" charset="0"/>
              </a:rPr>
              <a:t>Convención se abrió para su firma el 10 de  </a:t>
            </a:r>
          </a:p>
          <a:p>
            <a:r>
              <a:rPr lang="es-ES" sz="2000" b="1">
                <a:latin typeface="Arial Narrow" pitchFamily="34" charset="0"/>
              </a:rPr>
              <a:t>    diciembre de 1982 .</a:t>
            </a:r>
          </a:p>
          <a:p>
            <a:endParaRPr lang="es-ES" sz="2000" b="1">
              <a:latin typeface="Arial Narrow" pitchFamily="34" charset="0"/>
            </a:endParaRPr>
          </a:p>
        </p:txBody>
      </p:sp>
      <p:sp>
        <p:nvSpPr>
          <p:cNvPr id="8" name="7 Sol"/>
          <p:cNvSpPr/>
          <p:nvPr/>
        </p:nvSpPr>
        <p:spPr>
          <a:xfrm>
            <a:off x="323850" y="2492375"/>
            <a:ext cx="431800" cy="360363"/>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0965" name="5 Rectángulo"/>
          <p:cNvSpPr>
            <a:spLocks noChangeArrowheads="1"/>
          </p:cNvSpPr>
          <p:nvPr/>
        </p:nvSpPr>
        <p:spPr bwMode="auto">
          <a:xfrm>
            <a:off x="1187450" y="5229225"/>
            <a:ext cx="5256213" cy="954088"/>
          </a:xfrm>
          <a:prstGeom prst="rect">
            <a:avLst/>
          </a:prstGeom>
          <a:solidFill>
            <a:schemeClr val="bg1"/>
          </a:solidFill>
          <a:ln w="28575">
            <a:solidFill>
              <a:schemeClr val="tx1"/>
            </a:solidFill>
            <a:miter lim="800000"/>
            <a:headEnd/>
            <a:tailEnd/>
          </a:ln>
        </p:spPr>
        <p:txBody>
          <a:bodyPr>
            <a:spAutoFit/>
          </a:bodyPr>
          <a:lstStyle/>
          <a:p>
            <a:pPr>
              <a:buFont typeface="Wingdings" pitchFamily="2" charset="2"/>
              <a:buChar char="Ø"/>
            </a:pPr>
            <a:r>
              <a:rPr lang="es-ES" b="1">
                <a:latin typeface="Arial Narrow" pitchFamily="34" charset="0"/>
              </a:rPr>
              <a:t>Entró en vigor el 16 de noviembre de 1994,</a:t>
            </a:r>
          </a:p>
          <a:p>
            <a:r>
              <a:rPr lang="es-ES" b="1">
                <a:latin typeface="Arial Narrow" pitchFamily="34" charset="0"/>
              </a:rPr>
              <a:t>    (12 meses después  de depositado el 60°  </a:t>
            </a:r>
          </a:p>
          <a:p>
            <a:r>
              <a:rPr lang="es-ES" b="1">
                <a:latin typeface="Arial Narrow" pitchFamily="34" charset="0"/>
              </a:rPr>
              <a:t>     documento de ratificación)</a:t>
            </a:r>
            <a:endParaRPr lang="es-ES">
              <a:latin typeface="Corbe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68313" y="-53975"/>
            <a:ext cx="8099425" cy="6683375"/>
          </a:xfrm>
          <a:prstGeom prst="rect">
            <a:avLst/>
          </a:prstGeom>
          <a:solidFill>
            <a:schemeClr val="bg1"/>
          </a:solidFill>
          <a:ln w="9525">
            <a:noFill/>
            <a:miter lim="800000"/>
            <a:headEnd/>
            <a:tailEnd/>
          </a:ln>
        </p:spPr>
        <p:txBody>
          <a:bodyPr anchor="ctr">
            <a:spAutoFit/>
          </a:bodyPr>
          <a:lstStyle/>
          <a:p>
            <a:r>
              <a:rPr lang="es-ES" b="1">
                <a:cs typeface="Times New Roman" pitchFamily="18" charset="0"/>
              </a:rPr>
              <a:t>Artículo 305-Firma</a:t>
            </a:r>
          </a:p>
          <a:p>
            <a:pPr eaLnBrk="0" hangingPunct="0"/>
            <a:r>
              <a:rPr lang="es-ES" b="1">
                <a:cs typeface="Times New Roman" pitchFamily="18" charset="0"/>
              </a:rPr>
              <a:t>1. Esta Convención estará abierta a la firma de:</a:t>
            </a:r>
          </a:p>
          <a:p>
            <a:pPr eaLnBrk="0" hangingPunct="0"/>
            <a:r>
              <a:rPr lang="es-ES" b="1">
                <a:cs typeface="Times New Roman" pitchFamily="18" charset="0"/>
              </a:rPr>
              <a:t>a) </a:t>
            </a:r>
            <a:r>
              <a:rPr lang="es-ES" b="1" u="sng">
                <a:cs typeface="Times New Roman" pitchFamily="18" charset="0"/>
              </a:rPr>
              <a:t>Todos los Estados</a:t>
            </a:r>
            <a:r>
              <a:rPr lang="es-ES" b="1">
                <a:cs typeface="Times New Roman" pitchFamily="18" charset="0"/>
              </a:rPr>
              <a:t>;</a:t>
            </a:r>
          </a:p>
          <a:p>
            <a:pPr eaLnBrk="0" hangingPunct="0"/>
            <a:r>
              <a:rPr lang="es-ES" b="1">
                <a:cs typeface="Times New Roman" pitchFamily="18" charset="0"/>
              </a:rPr>
              <a:t>b) Namibia, representada por el Consejo de las Naciones Unidas para Namibia;</a:t>
            </a:r>
          </a:p>
          <a:p>
            <a:pPr eaLnBrk="0" hangingPunct="0"/>
            <a:endParaRPr lang="es-ES" b="1">
              <a:cs typeface="Times New Roman" pitchFamily="18" charset="0"/>
            </a:endParaRPr>
          </a:p>
          <a:p>
            <a:pPr eaLnBrk="0" hangingPunct="0"/>
            <a:r>
              <a:rPr lang="es-ES" b="1">
                <a:cs typeface="Times New Roman" pitchFamily="18" charset="0"/>
              </a:rPr>
              <a:t>c) Todos los </a:t>
            </a:r>
            <a:r>
              <a:rPr lang="es-ES" b="1" u="sng">
                <a:cs typeface="Times New Roman" pitchFamily="18" charset="0"/>
              </a:rPr>
              <a:t>Estados asociados autónomos </a:t>
            </a:r>
            <a:r>
              <a:rPr lang="es-ES" b="1">
                <a:cs typeface="Times New Roman" pitchFamily="18" charset="0"/>
              </a:rPr>
              <a:t>: ..por acto de libre determinación supervisado y aprobado por las NNUU de conformidad con la resolución 1514 (XV) de la A. G. y tengan competencia sobre las materias regidas por esta Convención, incluida la de celebrar tratados en relación con ellas;</a:t>
            </a:r>
          </a:p>
          <a:p>
            <a:pPr eaLnBrk="0" hangingPunct="0"/>
            <a:endParaRPr lang="es-ES" b="1">
              <a:cs typeface="Times New Roman" pitchFamily="18" charset="0"/>
            </a:endParaRPr>
          </a:p>
          <a:p>
            <a:pPr eaLnBrk="0" hangingPunct="0"/>
            <a:r>
              <a:rPr lang="es-ES" b="1">
                <a:cs typeface="Times New Roman" pitchFamily="18" charset="0"/>
              </a:rPr>
              <a:t>d) Todos los </a:t>
            </a:r>
            <a:r>
              <a:rPr lang="es-ES" b="1" u="sng">
                <a:cs typeface="Times New Roman" pitchFamily="18" charset="0"/>
              </a:rPr>
              <a:t>Estados asociados autónomos: </a:t>
            </a:r>
            <a:r>
              <a:rPr lang="es-ES" b="1">
                <a:cs typeface="Times New Roman" pitchFamily="18" charset="0"/>
              </a:rPr>
              <a:t>según respectivos instrumentos de asociación,..;</a:t>
            </a:r>
          </a:p>
          <a:p>
            <a:pPr eaLnBrk="0" hangingPunct="0"/>
            <a:r>
              <a:rPr lang="es-ES" b="1">
                <a:cs typeface="Times New Roman" pitchFamily="18" charset="0"/>
              </a:rPr>
              <a:t>e) Todos los territorios que gocen de plena autonomía interna</a:t>
            </a:r>
          </a:p>
          <a:p>
            <a:pPr eaLnBrk="0" hangingPunct="0"/>
            <a:r>
              <a:rPr lang="es-ES" b="1">
                <a:cs typeface="Times New Roman" pitchFamily="18" charset="0"/>
              </a:rPr>
              <a:t>reconocida como tal por las NNUU, pero no hayan alcanzado la plena independencia de conformidad con la resolución 1514 (XV) de la A.G.;….</a:t>
            </a:r>
          </a:p>
          <a:p>
            <a:pPr eaLnBrk="0" hangingPunct="0"/>
            <a:endParaRPr lang="es-ES" b="1">
              <a:cs typeface="Times New Roman" pitchFamily="18" charset="0"/>
            </a:endParaRPr>
          </a:p>
          <a:p>
            <a:pPr eaLnBrk="0" hangingPunct="0"/>
            <a:r>
              <a:rPr lang="es-ES" b="1">
                <a:cs typeface="Times New Roman" pitchFamily="18" charset="0"/>
              </a:rPr>
              <a:t>f) </a:t>
            </a:r>
            <a:r>
              <a:rPr lang="es-ES" b="1" u="sng">
                <a:cs typeface="Times New Roman" pitchFamily="18" charset="0"/>
              </a:rPr>
              <a:t>Las organizaciones internacionales</a:t>
            </a:r>
            <a:r>
              <a:rPr lang="es-ES" b="1">
                <a:cs typeface="Times New Roman" pitchFamily="18" charset="0"/>
              </a:rPr>
              <a:t>, con arreglo al Anexo IX.</a:t>
            </a:r>
          </a:p>
          <a:p>
            <a:pPr eaLnBrk="0" hangingPunct="0"/>
            <a:r>
              <a:rPr lang="es-ES" b="1">
                <a:cs typeface="Times New Roman" pitchFamily="18" charset="0"/>
              </a:rPr>
              <a:t>2. Esta Convención estará abierta a la firma hasta el 9 de diciembre de 1984 en el Ministerio de Relaciones Exteriores de Jamaica y, asimismo, desde el 1° de julio de 1983 hasta el 9 de diciembre de 1984 en la Sede de las Naciones Unidas en Nueva York.</a:t>
            </a:r>
          </a:p>
          <a:p>
            <a:pPr eaLnBrk="0" hangingPunct="0"/>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http://upload.wikimedia.org/wikipedia/commons/thumb/4/43/Law_of_the_Sea_Convention.svg/500px-Law_of_the_Sea_Convention.svg.png"/>
          <p:cNvPicPr>
            <a:picLocks noChangeAspect="1" noChangeArrowheads="1"/>
          </p:cNvPicPr>
          <p:nvPr/>
        </p:nvPicPr>
        <p:blipFill>
          <a:blip r:embed="rId2"/>
          <a:srcRect/>
          <a:stretch>
            <a:fillRect/>
          </a:stretch>
        </p:blipFill>
        <p:spPr bwMode="auto">
          <a:xfrm>
            <a:off x="468313" y="2205038"/>
            <a:ext cx="8280400" cy="4248150"/>
          </a:xfrm>
          <a:prstGeom prst="rect">
            <a:avLst/>
          </a:prstGeom>
          <a:noFill/>
          <a:ln w="9525">
            <a:noFill/>
            <a:miter lim="800000"/>
            <a:headEnd/>
            <a:tailEnd/>
          </a:ln>
        </p:spPr>
      </p:pic>
      <p:sp>
        <p:nvSpPr>
          <p:cNvPr id="43010" name="2 Rectángulo"/>
          <p:cNvSpPr>
            <a:spLocks noChangeArrowheads="1"/>
          </p:cNvSpPr>
          <p:nvPr/>
        </p:nvSpPr>
        <p:spPr bwMode="auto">
          <a:xfrm>
            <a:off x="395288" y="981075"/>
            <a:ext cx="6337300" cy="915988"/>
          </a:xfrm>
          <a:prstGeom prst="rect">
            <a:avLst/>
          </a:prstGeom>
          <a:noFill/>
          <a:ln w="9525">
            <a:noFill/>
            <a:miter lim="800000"/>
            <a:headEnd/>
            <a:tailEnd/>
          </a:ln>
        </p:spPr>
        <p:txBody>
          <a:bodyPr>
            <a:spAutoFit/>
          </a:bodyPr>
          <a:lstStyle/>
          <a:p>
            <a:r>
              <a:rPr lang="es-ES">
                <a:latin typeface="Corbel" pitchFamily="34" charset="0"/>
              </a:rPr>
              <a:t>     </a:t>
            </a:r>
            <a:r>
              <a:rPr lang="es-ES" b="1">
                <a:latin typeface="Arial Black" pitchFamily="34" charset="0"/>
              </a:rPr>
              <a:t>    </a:t>
            </a:r>
            <a:r>
              <a:rPr lang="es-ES">
                <a:latin typeface="Arial Black" pitchFamily="34" charset="0"/>
              </a:rPr>
              <a:t>: ratificado.</a:t>
            </a:r>
            <a:r>
              <a:rPr lang="es-ES">
                <a:latin typeface="Corbel" pitchFamily="34" charset="0"/>
              </a:rPr>
              <a:t>    </a:t>
            </a:r>
          </a:p>
          <a:p>
            <a:r>
              <a:rPr lang="es-ES">
                <a:latin typeface="Corbel" pitchFamily="34" charset="0"/>
              </a:rPr>
              <a:t>          </a:t>
            </a:r>
            <a:r>
              <a:rPr lang="es-ES" b="1">
                <a:latin typeface="Corbel" pitchFamily="34" charset="0"/>
              </a:rPr>
              <a:t> :  </a:t>
            </a:r>
            <a:r>
              <a:rPr lang="es-ES" b="1">
                <a:latin typeface="Arial Black" pitchFamily="34" charset="0"/>
              </a:rPr>
              <a:t>firmado, pero  no ratificado. </a:t>
            </a:r>
            <a:r>
              <a:rPr lang="es-ES">
                <a:latin typeface="Corbel" pitchFamily="34" charset="0"/>
              </a:rPr>
              <a:t>   </a:t>
            </a:r>
          </a:p>
          <a:p>
            <a:r>
              <a:rPr lang="es-ES">
                <a:latin typeface="Corbel" pitchFamily="34" charset="0"/>
              </a:rPr>
              <a:t>           </a:t>
            </a:r>
            <a:r>
              <a:rPr lang="es-ES">
                <a:latin typeface="Arial Black" pitchFamily="34" charset="0"/>
              </a:rPr>
              <a:t>: No firmaron.</a:t>
            </a:r>
          </a:p>
        </p:txBody>
      </p:sp>
      <p:sp>
        <p:nvSpPr>
          <p:cNvPr id="4" name="3 Rectángulo"/>
          <p:cNvSpPr/>
          <p:nvPr/>
        </p:nvSpPr>
        <p:spPr>
          <a:xfrm>
            <a:off x="539750" y="1052513"/>
            <a:ext cx="287338" cy="2159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Rectángulo"/>
          <p:cNvSpPr/>
          <p:nvPr/>
        </p:nvSpPr>
        <p:spPr>
          <a:xfrm>
            <a:off x="539750" y="1412875"/>
            <a:ext cx="279400" cy="2159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Rectángulo"/>
          <p:cNvSpPr/>
          <p:nvPr/>
        </p:nvSpPr>
        <p:spPr>
          <a:xfrm>
            <a:off x="539750" y="1700213"/>
            <a:ext cx="279400" cy="215900"/>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3014" name="6 CuadroTexto"/>
          <p:cNvSpPr txBox="1">
            <a:spLocks noChangeArrowheads="1"/>
          </p:cNvSpPr>
          <p:nvPr/>
        </p:nvSpPr>
        <p:spPr bwMode="auto">
          <a:xfrm>
            <a:off x="2771775" y="188913"/>
            <a:ext cx="4159250" cy="461962"/>
          </a:xfrm>
          <a:prstGeom prst="rect">
            <a:avLst/>
          </a:prstGeom>
          <a:noFill/>
          <a:ln w="28575">
            <a:solidFill>
              <a:schemeClr val="tx1"/>
            </a:solidFill>
            <a:miter lim="800000"/>
            <a:headEnd/>
            <a:tailEnd/>
          </a:ln>
        </p:spPr>
        <p:txBody>
          <a:bodyPr wrap="none">
            <a:spAutoFit/>
          </a:bodyPr>
          <a:lstStyle/>
          <a:p>
            <a:r>
              <a:rPr lang="en-US" sz="2400">
                <a:latin typeface="Arial Black" pitchFamily="34" charset="0"/>
              </a:rPr>
              <a:t>Firmas y Ratificaciones</a:t>
            </a:r>
            <a:endParaRPr lang="es-ES" sz="2400">
              <a:latin typeface="Arial Black" pitchFamily="34" charset="0"/>
            </a:endParaRPr>
          </a:p>
        </p:txBody>
      </p:sp>
      <p:sp>
        <p:nvSpPr>
          <p:cNvPr id="43015" name="7 CuadroTexto"/>
          <p:cNvSpPr txBox="1">
            <a:spLocks noChangeArrowheads="1"/>
          </p:cNvSpPr>
          <p:nvPr/>
        </p:nvSpPr>
        <p:spPr bwMode="auto">
          <a:xfrm>
            <a:off x="7380288" y="6550025"/>
            <a:ext cx="1492250" cy="307975"/>
          </a:xfrm>
          <a:prstGeom prst="rect">
            <a:avLst/>
          </a:prstGeom>
          <a:noFill/>
          <a:ln w="9525">
            <a:noFill/>
            <a:miter lim="800000"/>
            <a:headEnd/>
            <a:tailEnd/>
          </a:ln>
        </p:spPr>
        <p:txBody>
          <a:bodyPr wrap="none">
            <a:spAutoFit/>
          </a:bodyPr>
          <a:lstStyle/>
          <a:p>
            <a:r>
              <a:rPr lang="en-US" sz="1400">
                <a:latin typeface="Corbel" pitchFamily="34" charset="0"/>
              </a:rPr>
              <a:t>Fuente:Wikipedia</a:t>
            </a:r>
            <a:endParaRPr lang="es-ES" sz="1400">
              <a:latin typeface="Corbel" pitchFamily="34" charset="0"/>
            </a:endParaRPr>
          </a:p>
        </p:txBody>
      </p:sp>
      <p:sp>
        <p:nvSpPr>
          <p:cNvPr id="9" name="8 Rectángulo"/>
          <p:cNvSpPr>
            <a:spLocks noChangeArrowheads="1"/>
          </p:cNvSpPr>
          <p:nvPr/>
        </p:nvSpPr>
        <p:spPr bwMode="auto">
          <a:xfrm>
            <a:off x="3492500" y="4797425"/>
            <a:ext cx="4572000" cy="1322388"/>
          </a:xfrm>
          <a:prstGeom prst="rect">
            <a:avLst/>
          </a:prstGeom>
          <a:solidFill>
            <a:schemeClr val="bg1"/>
          </a:solidFill>
          <a:ln w="9525">
            <a:noFill/>
            <a:miter lim="800000"/>
            <a:headEnd/>
            <a:tailEnd/>
          </a:ln>
        </p:spPr>
        <p:txBody>
          <a:bodyPr>
            <a:spAutoFit/>
          </a:bodyPr>
          <a:lstStyle/>
          <a:p>
            <a:r>
              <a:rPr lang="es-ES" sz="2000" b="1">
                <a:latin typeface="Arial Black" pitchFamily="34" charset="0"/>
              </a:rPr>
              <a:t>Acuerdo relativo a la aplicación de la Parte XI de la Convención de 10 de diciembre 1982:  144 Estados + UE.</a:t>
            </a:r>
            <a:endParaRPr lang="es-ES" sz="2000">
              <a:latin typeface="Arial Black" pitchFamily="34" charset="0"/>
            </a:endParaRPr>
          </a:p>
        </p:txBody>
      </p:sp>
      <p:sp>
        <p:nvSpPr>
          <p:cNvPr id="10" name="9 Rectángulo"/>
          <p:cNvSpPr>
            <a:spLocks noChangeArrowheads="1"/>
          </p:cNvSpPr>
          <p:nvPr/>
        </p:nvSpPr>
        <p:spPr bwMode="auto">
          <a:xfrm>
            <a:off x="1187450" y="2997200"/>
            <a:ext cx="4572000" cy="1200150"/>
          </a:xfrm>
          <a:prstGeom prst="rect">
            <a:avLst/>
          </a:prstGeom>
          <a:solidFill>
            <a:schemeClr val="bg1"/>
          </a:solidFill>
          <a:ln w="9525">
            <a:noFill/>
            <a:miter lim="800000"/>
            <a:headEnd/>
            <a:tailEnd/>
          </a:ln>
        </p:spPr>
        <p:txBody>
          <a:bodyPr>
            <a:spAutoFit/>
          </a:bodyPr>
          <a:lstStyle/>
          <a:p>
            <a:r>
              <a:rPr lang="es-ES" b="1">
                <a:latin typeface="Corbel" pitchFamily="34" charset="0"/>
              </a:rPr>
              <a:t> </a:t>
            </a:r>
            <a:r>
              <a:rPr lang="es-ES" b="1">
                <a:latin typeface="Arial Black" pitchFamily="34" charset="0"/>
              </a:rPr>
              <a:t>Convención de las Naciones Unidas sobre el Derecho del Mar de 10 de diciembre 1982: 165 Estados +UE </a:t>
            </a:r>
            <a:endParaRPr lang="es-ES">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CuadroTexto"/>
          <p:cNvSpPr txBox="1">
            <a:spLocks noChangeArrowheads="1"/>
          </p:cNvSpPr>
          <p:nvPr/>
        </p:nvSpPr>
        <p:spPr bwMode="auto">
          <a:xfrm>
            <a:off x="0" y="1844675"/>
            <a:ext cx="2463800" cy="396875"/>
          </a:xfrm>
          <a:prstGeom prst="rect">
            <a:avLst/>
          </a:prstGeom>
          <a:noFill/>
          <a:ln w="9525">
            <a:noFill/>
            <a:miter lim="800000"/>
            <a:headEnd/>
            <a:tailEnd/>
          </a:ln>
        </p:spPr>
        <p:txBody>
          <a:bodyPr wrap="none">
            <a:spAutoFit/>
          </a:bodyPr>
          <a:lstStyle/>
          <a:p>
            <a:r>
              <a:rPr lang="en-US" sz="2000" b="1">
                <a:latin typeface="Arial Narrow" pitchFamily="34" charset="0"/>
              </a:rPr>
              <a:t>Usos de los OCÉANOS</a:t>
            </a:r>
            <a:endParaRPr lang="es-ES" sz="2000" b="1">
              <a:latin typeface="Arial Narrow" pitchFamily="34" charset="0"/>
            </a:endParaRPr>
          </a:p>
        </p:txBody>
      </p:sp>
      <p:sp>
        <p:nvSpPr>
          <p:cNvPr id="16386" name="2 CuadroTexto"/>
          <p:cNvSpPr txBox="1">
            <a:spLocks noChangeArrowheads="1"/>
          </p:cNvSpPr>
          <p:nvPr/>
        </p:nvSpPr>
        <p:spPr bwMode="auto">
          <a:xfrm>
            <a:off x="2987675" y="549275"/>
            <a:ext cx="4956175" cy="701675"/>
          </a:xfrm>
          <a:prstGeom prst="rect">
            <a:avLst/>
          </a:prstGeom>
          <a:noFill/>
          <a:ln w="9525">
            <a:noFill/>
            <a:miter lim="800000"/>
            <a:headEnd/>
            <a:tailEnd/>
          </a:ln>
        </p:spPr>
        <p:txBody>
          <a:bodyPr wrap="none">
            <a:spAutoFit/>
          </a:bodyPr>
          <a:lstStyle/>
          <a:p>
            <a:r>
              <a:rPr lang="en-US" sz="2000">
                <a:latin typeface="Arial Narrow" pitchFamily="34" charset="0"/>
              </a:rPr>
              <a:t>Egipcios 300 A.c. –industria construc</a:t>
            </a:r>
            <a:r>
              <a:rPr lang="es-ES" sz="2000">
                <a:latin typeface="Arial Narrow" pitchFamily="34" charset="0"/>
              </a:rPr>
              <a:t>ción</a:t>
            </a:r>
            <a:r>
              <a:rPr lang="en-US" sz="2000">
                <a:latin typeface="Arial Narrow" pitchFamily="34" charset="0"/>
              </a:rPr>
              <a:t> de barcos</a:t>
            </a:r>
          </a:p>
          <a:p>
            <a:r>
              <a:rPr lang="en-US" sz="2000">
                <a:latin typeface="Arial Narrow" pitchFamily="34" charset="0"/>
              </a:rPr>
              <a:t>                              navegaban Nilo y Mediterr</a:t>
            </a:r>
            <a:r>
              <a:rPr lang="es-ES" sz="2000">
                <a:latin typeface="Arial Narrow" pitchFamily="34" charset="0"/>
              </a:rPr>
              <a:t>á</a:t>
            </a:r>
            <a:r>
              <a:rPr lang="en-US" sz="2000">
                <a:latin typeface="Arial Narrow" pitchFamily="34" charset="0"/>
              </a:rPr>
              <a:t>neo</a:t>
            </a:r>
            <a:r>
              <a:rPr lang="en-US">
                <a:latin typeface="Corbel" pitchFamily="34" charset="0"/>
              </a:rPr>
              <a:t>.</a:t>
            </a:r>
            <a:endParaRPr lang="es-ES">
              <a:latin typeface="Corbel" pitchFamily="34" charset="0"/>
            </a:endParaRPr>
          </a:p>
        </p:txBody>
      </p:sp>
      <p:sp>
        <p:nvSpPr>
          <p:cNvPr id="16387" name="3 CuadroTexto"/>
          <p:cNvSpPr txBox="1">
            <a:spLocks noChangeArrowheads="1"/>
          </p:cNvSpPr>
          <p:nvPr/>
        </p:nvSpPr>
        <p:spPr bwMode="auto">
          <a:xfrm>
            <a:off x="3059113" y="1412875"/>
            <a:ext cx="4608512" cy="701675"/>
          </a:xfrm>
          <a:prstGeom prst="rect">
            <a:avLst/>
          </a:prstGeom>
          <a:noFill/>
          <a:ln w="9525">
            <a:noFill/>
            <a:miter lim="800000"/>
            <a:headEnd/>
            <a:tailEnd/>
          </a:ln>
        </p:spPr>
        <p:txBody>
          <a:bodyPr>
            <a:spAutoFit/>
          </a:bodyPr>
          <a:lstStyle/>
          <a:p>
            <a:r>
              <a:rPr lang="en-US" sz="2000">
                <a:latin typeface="Arial Narrow" pitchFamily="34" charset="0"/>
              </a:rPr>
              <a:t>Fenicios:     Comercio y pesca.</a:t>
            </a:r>
          </a:p>
          <a:p>
            <a:r>
              <a:rPr lang="en-US" sz="2000">
                <a:latin typeface="Arial Narrow" pitchFamily="34" charset="0"/>
              </a:rPr>
              <a:t>                    1era. Marina de Guerra.</a:t>
            </a:r>
            <a:endParaRPr lang="es-ES" sz="2000">
              <a:latin typeface="Arial Narrow" pitchFamily="34" charset="0"/>
            </a:endParaRPr>
          </a:p>
        </p:txBody>
      </p:sp>
      <p:sp>
        <p:nvSpPr>
          <p:cNvPr id="16388" name="5 CuadroTexto"/>
          <p:cNvSpPr txBox="1">
            <a:spLocks noChangeArrowheads="1"/>
          </p:cNvSpPr>
          <p:nvPr/>
        </p:nvSpPr>
        <p:spPr bwMode="auto">
          <a:xfrm>
            <a:off x="3059113" y="2349500"/>
            <a:ext cx="3494087" cy="701675"/>
          </a:xfrm>
          <a:prstGeom prst="rect">
            <a:avLst/>
          </a:prstGeom>
          <a:noFill/>
          <a:ln w="9525">
            <a:noFill/>
            <a:miter lim="800000"/>
            <a:headEnd/>
            <a:tailEnd/>
          </a:ln>
        </p:spPr>
        <p:txBody>
          <a:bodyPr wrap="none">
            <a:spAutoFit/>
          </a:bodyPr>
          <a:lstStyle/>
          <a:p>
            <a:r>
              <a:rPr lang="en-US" sz="2000">
                <a:latin typeface="Arial Narrow" pitchFamily="34" charset="0"/>
              </a:rPr>
              <a:t>Roma: inicios “res communis”,luego</a:t>
            </a:r>
          </a:p>
          <a:p>
            <a:r>
              <a:rPr lang="en-US" sz="2000">
                <a:latin typeface="Arial Narrow" pitchFamily="34" charset="0"/>
              </a:rPr>
              <a:t>                              “mare  nostrum”.</a:t>
            </a:r>
            <a:endParaRPr lang="es-ES" sz="2000">
              <a:latin typeface="Arial Narrow" pitchFamily="34" charset="0"/>
            </a:endParaRPr>
          </a:p>
        </p:txBody>
      </p:sp>
      <p:sp>
        <p:nvSpPr>
          <p:cNvPr id="16389" name="6 CuadroTexto"/>
          <p:cNvSpPr txBox="1">
            <a:spLocks noChangeArrowheads="1"/>
          </p:cNvSpPr>
          <p:nvPr/>
        </p:nvSpPr>
        <p:spPr bwMode="auto">
          <a:xfrm>
            <a:off x="2987675" y="3357563"/>
            <a:ext cx="5514975" cy="701675"/>
          </a:xfrm>
          <a:prstGeom prst="rect">
            <a:avLst/>
          </a:prstGeom>
          <a:noFill/>
          <a:ln w="9525">
            <a:noFill/>
            <a:miter lim="800000"/>
            <a:headEnd/>
            <a:tailEnd/>
          </a:ln>
        </p:spPr>
        <p:txBody>
          <a:bodyPr wrap="none">
            <a:spAutoFit/>
          </a:bodyPr>
          <a:lstStyle/>
          <a:p>
            <a:r>
              <a:rPr lang="en-US" sz="2000">
                <a:latin typeface="Arial Narrow" pitchFamily="34" charset="0"/>
              </a:rPr>
              <a:t>Edad Media: desarrollo del concepto </a:t>
            </a:r>
          </a:p>
          <a:p>
            <a:r>
              <a:rPr lang="en-US" sz="2000" b="1">
                <a:latin typeface="Arial Narrow" pitchFamily="34" charset="0"/>
              </a:rPr>
              <a:t>                     ”mar pr</a:t>
            </a:r>
            <a:r>
              <a:rPr lang="es-ES" sz="2000" b="1">
                <a:latin typeface="Corbel" pitchFamily="34" charset="0"/>
              </a:rPr>
              <a:t>ó</a:t>
            </a:r>
            <a:r>
              <a:rPr lang="en-US" sz="2000" b="1">
                <a:latin typeface="Arial Narrow" pitchFamily="34" charset="0"/>
              </a:rPr>
              <a:t>ximo a un país pertenece a éste”</a:t>
            </a:r>
            <a:endParaRPr lang="es-ES" sz="2000" b="1">
              <a:latin typeface="Arial Narrow" pitchFamily="34" charset="0"/>
            </a:endParaRPr>
          </a:p>
        </p:txBody>
      </p:sp>
      <p:sp>
        <p:nvSpPr>
          <p:cNvPr id="16390" name="7 CuadroTexto"/>
          <p:cNvSpPr txBox="1">
            <a:spLocks noChangeArrowheads="1"/>
          </p:cNvSpPr>
          <p:nvPr/>
        </p:nvSpPr>
        <p:spPr bwMode="auto">
          <a:xfrm>
            <a:off x="3348038" y="5013325"/>
            <a:ext cx="1609725" cy="400050"/>
          </a:xfrm>
          <a:prstGeom prst="rect">
            <a:avLst/>
          </a:prstGeom>
          <a:solidFill>
            <a:schemeClr val="bg1"/>
          </a:solidFill>
          <a:ln w="9525">
            <a:noFill/>
            <a:miter lim="800000"/>
            <a:headEnd/>
            <a:tailEnd/>
          </a:ln>
        </p:spPr>
        <p:txBody>
          <a:bodyPr wrap="none">
            <a:spAutoFit/>
          </a:bodyPr>
          <a:lstStyle/>
          <a:p>
            <a:r>
              <a:rPr lang="en-US" sz="2000" b="1">
                <a:latin typeface="Arial Narrow" pitchFamily="34" charset="0"/>
              </a:rPr>
              <a:t>Bulas Papales</a:t>
            </a:r>
            <a:endParaRPr lang="es-ES" sz="2000" b="1">
              <a:latin typeface="Arial Narrow" pitchFamily="34" charset="0"/>
            </a:endParaRPr>
          </a:p>
        </p:txBody>
      </p:sp>
      <p:sp>
        <p:nvSpPr>
          <p:cNvPr id="16391" name="8 CuadroTexto"/>
          <p:cNvSpPr txBox="1">
            <a:spLocks noChangeArrowheads="1"/>
          </p:cNvSpPr>
          <p:nvPr/>
        </p:nvSpPr>
        <p:spPr bwMode="auto">
          <a:xfrm>
            <a:off x="323850" y="4797425"/>
            <a:ext cx="2614613" cy="830263"/>
          </a:xfrm>
          <a:prstGeom prst="rect">
            <a:avLst/>
          </a:prstGeom>
          <a:solidFill>
            <a:schemeClr val="bg1"/>
          </a:solidFill>
          <a:ln w="9525">
            <a:noFill/>
            <a:miter lim="800000"/>
            <a:headEnd/>
            <a:tailEnd/>
          </a:ln>
        </p:spPr>
        <p:txBody>
          <a:bodyPr wrap="none">
            <a:spAutoFit/>
          </a:bodyPr>
          <a:lstStyle/>
          <a:p>
            <a:r>
              <a:rPr lang="en-US" sz="2400" b="1">
                <a:latin typeface="Arial Narrow" pitchFamily="34" charset="0"/>
              </a:rPr>
              <a:t>Divis</a:t>
            </a:r>
            <a:r>
              <a:rPr lang="es-ES" sz="2400" b="1">
                <a:latin typeface="Arial Narrow" pitchFamily="34" charset="0"/>
              </a:rPr>
              <a:t>ión</a:t>
            </a:r>
            <a:r>
              <a:rPr lang="en-US" sz="2400" b="1">
                <a:latin typeface="Arial Narrow" pitchFamily="34" charset="0"/>
              </a:rPr>
              <a:t>  en</a:t>
            </a:r>
          </a:p>
          <a:p>
            <a:r>
              <a:rPr lang="en-US" sz="2400" b="1">
                <a:latin typeface="Arial Narrow" pitchFamily="34" charset="0"/>
              </a:rPr>
              <a:t> Zonas de Influencia</a:t>
            </a:r>
            <a:endParaRPr lang="es-ES" sz="2400" b="1">
              <a:latin typeface="Arial Narrow" pitchFamily="34" charset="0"/>
            </a:endParaRPr>
          </a:p>
        </p:txBody>
      </p:sp>
      <p:sp>
        <p:nvSpPr>
          <p:cNvPr id="16392" name="9 Rectángulo"/>
          <p:cNvSpPr>
            <a:spLocks noChangeArrowheads="1"/>
          </p:cNvSpPr>
          <p:nvPr/>
        </p:nvSpPr>
        <p:spPr bwMode="auto">
          <a:xfrm>
            <a:off x="5508625" y="5373688"/>
            <a:ext cx="1874838" cy="400050"/>
          </a:xfrm>
          <a:prstGeom prst="rect">
            <a:avLst/>
          </a:prstGeom>
          <a:solidFill>
            <a:schemeClr val="bg1"/>
          </a:solidFill>
          <a:ln w="9525">
            <a:noFill/>
            <a:miter lim="800000"/>
            <a:headEnd/>
            <a:tailEnd/>
          </a:ln>
        </p:spPr>
        <p:txBody>
          <a:bodyPr wrap="none">
            <a:spAutoFit/>
          </a:bodyPr>
          <a:lstStyle/>
          <a:p>
            <a:r>
              <a:rPr lang="en-US" sz="2000" b="1">
                <a:latin typeface="Arial Narrow" pitchFamily="34" charset="0"/>
              </a:rPr>
              <a:t>Reino de Castilla</a:t>
            </a:r>
            <a:endParaRPr lang="es-ES" sz="2000" b="1">
              <a:latin typeface="Arial Narrow" pitchFamily="34" charset="0"/>
            </a:endParaRPr>
          </a:p>
        </p:txBody>
      </p:sp>
      <p:sp>
        <p:nvSpPr>
          <p:cNvPr id="16393" name="10 Rectángulo"/>
          <p:cNvSpPr>
            <a:spLocks noChangeArrowheads="1"/>
          </p:cNvSpPr>
          <p:nvPr/>
        </p:nvSpPr>
        <p:spPr bwMode="auto">
          <a:xfrm>
            <a:off x="5435600" y="4724400"/>
            <a:ext cx="1679575" cy="401638"/>
          </a:xfrm>
          <a:prstGeom prst="rect">
            <a:avLst/>
          </a:prstGeom>
          <a:solidFill>
            <a:schemeClr val="bg1"/>
          </a:solidFill>
          <a:ln w="9525">
            <a:noFill/>
            <a:miter lim="800000"/>
            <a:headEnd/>
            <a:tailEnd/>
          </a:ln>
        </p:spPr>
        <p:txBody>
          <a:bodyPr wrap="none">
            <a:spAutoFit/>
          </a:bodyPr>
          <a:lstStyle/>
          <a:p>
            <a:r>
              <a:rPr lang="en-US" sz="2000" b="1">
                <a:latin typeface="Arial Narrow" pitchFamily="34" charset="0"/>
              </a:rPr>
              <a:t>Reino Portugal</a:t>
            </a:r>
            <a:endParaRPr lang="es-ES" sz="2000" b="1">
              <a:latin typeface="Arial Narrow" pitchFamily="34" charset="0"/>
            </a:endParaRPr>
          </a:p>
        </p:txBody>
      </p:sp>
      <p:sp>
        <p:nvSpPr>
          <p:cNvPr id="12" name="11 Abrir llave"/>
          <p:cNvSpPr/>
          <p:nvPr/>
        </p:nvSpPr>
        <p:spPr>
          <a:xfrm>
            <a:off x="5003800" y="4652963"/>
            <a:ext cx="504825" cy="1152525"/>
          </a:xfrm>
          <a:prstGeom prst="leftBrace">
            <a:avLst>
              <a:gd name="adj1" fmla="val 8333"/>
              <a:gd name="adj2" fmla="val 46619"/>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3" name="12 Abrir llave"/>
          <p:cNvSpPr/>
          <p:nvPr/>
        </p:nvSpPr>
        <p:spPr>
          <a:xfrm>
            <a:off x="2627313" y="476250"/>
            <a:ext cx="431800" cy="3600450"/>
          </a:xfrm>
          <a:prstGeom prst="leftBrace">
            <a:avLst>
              <a:gd name="adj1" fmla="val 8333"/>
              <a:gd name="adj2" fmla="val 4509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4" name="13 Flecha curvada hacia abajo"/>
          <p:cNvSpPr/>
          <p:nvPr/>
        </p:nvSpPr>
        <p:spPr>
          <a:xfrm rot="4533954">
            <a:off x="7512050" y="5578475"/>
            <a:ext cx="1625600" cy="787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Rectángulo"/>
          <p:cNvSpPr>
            <a:spLocks noChangeArrowheads="1"/>
          </p:cNvSpPr>
          <p:nvPr/>
        </p:nvSpPr>
        <p:spPr bwMode="auto">
          <a:xfrm>
            <a:off x="1547813" y="3068638"/>
            <a:ext cx="5957887" cy="1570037"/>
          </a:xfrm>
          <a:prstGeom prst="rect">
            <a:avLst/>
          </a:prstGeom>
          <a:noFill/>
          <a:ln w="9525">
            <a:noFill/>
            <a:miter lim="800000"/>
            <a:headEnd/>
            <a:tailEnd/>
          </a:ln>
        </p:spPr>
        <p:txBody>
          <a:bodyPr>
            <a:spAutoFit/>
          </a:bodyPr>
          <a:lstStyle/>
          <a:p>
            <a:pPr>
              <a:buFont typeface="Wingdings" pitchFamily="2" charset="2"/>
              <a:buChar char="v"/>
            </a:pPr>
            <a:r>
              <a:rPr lang="es-ES" sz="3200" b="1">
                <a:latin typeface="Corbel" pitchFamily="34" charset="0"/>
              </a:rPr>
              <a:t> </a:t>
            </a:r>
            <a:r>
              <a:rPr lang="es-ES" sz="3200" b="1" i="1">
                <a:latin typeface="Arial Narrow" pitchFamily="34" charset="0"/>
              </a:rPr>
              <a:t>Preámbulo</a:t>
            </a:r>
            <a:r>
              <a:rPr lang="es-ES" sz="3200" b="1">
                <a:latin typeface="Arial Narrow" pitchFamily="34" charset="0"/>
              </a:rPr>
              <a:t>,</a:t>
            </a:r>
          </a:p>
          <a:p>
            <a:pPr>
              <a:buFont typeface="Wingdings" pitchFamily="2" charset="2"/>
              <a:buChar char="v"/>
            </a:pPr>
            <a:r>
              <a:rPr lang="es-ES" sz="3200" b="1">
                <a:latin typeface="Arial Narrow" pitchFamily="34" charset="0"/>
              </a:rPr>
              <a:t> 17 </a:t>
            </a:r>
            <a:r>
              <a:rPr lang="es-ES" sz="3200" b="1" i="1">
                <a:latin typeface="Arial Narrow" pitchFamily="34" charset="0"/>
              </a:rPr>
              <a:t>Partes</a:t>
            </a:r>
            <a:r>
              <a:rPr lang="es-ES" sz="3200" b="1">
                <a:latin typeface="Arial Narrow" pitchFamily="34" charset="0"/>
              </a:rPr>
              <a:t> -</a:t>
            </a:r>
            <a:r>
              <a:rPr lang="es-ES" sz="3200" b="1" i="1">
                <a:latin typeface="Arial Narrow" pitchFamily="34" charset="0"/>
              </a:rPr>
              <a:t>320 articulos</a:t>
            </a:r>
            <a:r>
              <a:rPr lang="es-ES" sz="3200" b="1">
                <a:latin typeface="Arial Narrow" pitchFamily="34" charset="0"/>
              </a:rPr>
              <a:t>.</a:t>
            </a:r>
          </a:p>
          <a:p>
            <a:pPr>
              <a:buFont typeface="Wingdings" pitchFamily="2" charset="2"/>
              <a:buChar char="v"/>
            </a:pPr>
            <a:r>
              <a:rPr lang="es-ES" sz="3200" b="1">
                <a:latin typeface="Arial Narrow" pitchFamily="34" charset="0"/>
              </a:rPr>
              <a:t> 9 </a:t>
            </a:r>
            <a:r>
              <a:rPr lang="es-ES" sz="3200" b="1" i="1">
                <a:latin typeface="Arial Narrow" pitchFamily="34" charset="0"/>
              </a:rPr>
              <a:t>Anexos</a:t>
            </a:r>
            <a:r>
              <a:rPr lang="es-ES" sz="3200">
                <a:latin typeface="Corbel" pitchFamily="34" charset="0"/>
              </a:rPr>
              <a:t> </a:t>
            </a:r>
            <a:r>
              <a:rPr lang="es-ES" sz="3200" b="1" i="1">
                <a:latin typeface="Corbel" pitchFamily="34" charset="0"/>
              </a:rPr>
              <a:t>técnicos</a:t>
            </a:r>
            <a:r>
              <a:rPr lang="es-ES" sz="3200" b="1" i="1">
                <a:latin typeface="Arial Narrow" pitchFamily="34" charset="0"/>
              </a:rPr>
              <a:t>.</a:t>
            </a:r>
          </a:p>
        </p:txBody>
      </p:sp>
      <p:sp>
        <p:nvSpPr>
          <p:cNvPr id="44034" name="2 Rectángulo"/>
          <p:cNvSpPr>
            <a:spLocks noChangeArrowheads="1"/>
          </p:cNvSpPr>
          <p:nvPr/>
        </p:nvSpPr>
        <p:spPr bwMode="auto">
          <a:xfrm>
            <a:off x="1187450" y="333375"/>
            <a:ext cx="6072188" cy="584200"/>
          </a:xfrm>
          <a:prstGeom prst="rect">
            <a:avLst/>
          </a:prstGeom>
          <a:noFill/>
          <a:ln w="38100">
            <a:solidFill>
              <a:schemeClr val="tx1"/>
            </a:solidFill>
            <a:miter lim="800000"/>
            <a:headEnd/>
            <a:tailEnd/>
          </a:ln>
        </p:spPr>
        <p:txBody>
          <a:bodyPr wrap="none">
            <a:spAutoFit/>
          </a:bodyPr>
          <a:lstStyle/>
          <a:p>
            <a:r>
              <a:rPr lang="es-ES" sz="3200" b="1">
                <a:latin typeface="Arial Narrow" pitchFamily="34" charset="0"/>
              </a:rPr>
              <a:t>La Convención del Derecho del Mar  </a:t>
            </a:r>
          </a:p>
        </p:txBody>
      </p:sp>
      <p:sp>
        <p:nvSpPr>
          <p:cNvPr id="44035" name="4 Rectángulo"/>
          <p:cNvSpPr>
            <a:spLocks noChangeArrowheads="1"/>
          </p:cNvSpPr>
          <p:nvPr/>
        </p:nvSpPr>
        <p:spPr bwMode="auto">
          <a:xfrm>
            <a:off x="1835150" y="1484313"/>
            <a:ext cx="5040313" cy="585787"/>
          </a:xfrm>
          <a:prstGeom prst="rect">
            <a:avLst/>
          </a:prstGeom>
          <a:noFill/>
          <a:ln w="28575">
            <a:solidFill>
              <a:schemeClr val="tx1"/>
            </a:solidFill>
            <a:miter lim="800000"/>
            <a:headEnd/>
            <a:tailEnd/>
          </a:ln>
        </p:spPr>
        <p:txBody>
          <a:bodyPr>
            <a:spAutoFit/>
          </a:bodyPr>
          <a:lstStyle/>
          <a:p>
            <a:pPr lvl="1">
              <a:buFont typeface="Wingdings" pitchFamily="2" charset="2"/>
              <a:buChar char="Ø"/>
            </a:pPr>
            <a:r>
              <a:rPr lang="en-US" sz="3200" b="1">
                <a:latin typeface="Arial Narrow" pitchFamily="34" charset="0"/>
              </a:rPr>
              <a:t>Estructura del tratado</a:t>
            </a:r>
            <a:endParaRPr lang="es-ES" sz="3200" b="1">
              <a:latin typeface="Arial Narrow" pitchFamily="34" charset="0"/>
            </a:endParaRPr>
          </a:p>
        </p:txBody>
      </p:sp>
      <p:sp>
        <p:nvSpPr>
          <p:cNvPr id="7" name="6 Rectángulo"/>
          <p:cNvSpPr>
            <a:spLocks noChangeArrowheads="1"/>
          </p:cNvSpPr>
          <p:nvPr/>
        </p:nvSpPr>
        <p:spPr bwMode="auto">
          <a:xfrm>
            <a:off x="900113" y="2636838"/>
            <a:ext cx="7272337" cy="3425825"/>
          </a:xfrm>
          <a:prstGeom prst="rect">
            <a:avLst/>
          </a:prstGeom>
          <a:solidFill>
            <a:schemeClr val="bg1"/>
          </a:solidFill>
          <a:ln w="38100">
            <a:solidFill>
              <a:schemeClr val="tx1"/>
            </a:solidFill>
            <a:miter lim="800000"/>
            <a:headEnd/>
            <a:tailEnd/>
          </a:ln>
        </p:spPr>
        <p:txBody>
          <a:bodyPr>
            <a:spAutoFit/>
          </a:bodyPr>
          <a:lstStyle/>
          <a:p>
            <a:r>
              <a:rPr lang="es-ES" b="1">
                <a:latin typeface="Arial Narrow" pitchFamily="34" charset="0"/>
              </a:rPr>
              <a:t>ANEXO I.     ESPECIES ALTAMENTE MIGRATORIAS.</a:t>
            </a:r>
          </a:p>
          <a:p>
            <a:r>
              <a:rPr lang="es-ES" b="1">
                <a:latin typeface="Arial Narrow" pitchFamily="34" charset="0"/>
              </a:rPr>
              <a:t>ANEXO II.    COMISIÓN DE LÍMITES DE LA PLATAFORMA CONTINENTAL . </a:t>
            </a:r>
          </a:p>
          <a:p>
            <a:r>
              <a:rPr lang="es-ES" b="1">
                <a:latin typeface="Arial Narrow" pitchFamily="34" charset="0"/>
              </a:rPr>
              <a:t>ANEXO III.   DISPOSICIONES BÁSICAS RELATIVAS ALA PROSPECCIÓN, LA  </a:t>
            </a:r>
          </a:p>
          <a:p>
            <a:r>
              <a:rPr lang="es-ES" b="1">
                <a:latin typeface="Arial Narrow" pitchFamily="34" charset="0"/>
              </a:rPr>
              <a:t>                     EXPLORACIÓN YLA EXPLOTACIÓN .</a:t>
            </a:r>
          </a:p>
          <a:p>
            <a:r>
              <a:rPr lang="es-ES" b="1">
                <a:latin typeface="Arial Narrow" pitchFamily="34" charset="0"/>
              </a:rPr>
              <a:t> ANEXO IV.  ESTATUTO DE LA EMPRESA.</a:t>
            </a:r>
          </a:p>
          <a:p>
            <a:r>
              <a:rPr lang="es-ES" b="1">
                <a:latin typeface="Arial Narrow" pitchFamily="34" charset="0"/>
              </a:rPr>
              <a:t> ANEXO V.   CONCILIACIÓN.</a:t>
            </a:r>
          </a:p>
          <a:p>
            <a:r>
              <a:rPr lang="es-ES" b="1">
                <a:latin typeface="Arial Narrow" pitchFamily="34" charset="0"/>
              </a:rPr>
              <a:t> ANEXO VI. ESTATUTO DEL TRIBUNAL INTERNACIONAL DEL DERECHO DEL  </a:t>
            </a:r>
          </a:p>
          <a:p>
            <a:r>
              <a:rPr lang="es-ES" b="1">
                <a:latin typeface="Arial Narrow" pitchFamily="34" charset="0"/>
              </a:rPr>
              <a:t>                     MAR . </a:t>
            </a:r>
          </a:p>
          <a:p>
            <a:r>
              <a:rPr lang="es-ES" b="1">
                <a:latin typeface="Arial Narrow" pitchFamily="34" charset="0"/>
              </a:rPr>
              <a:t>ANEXO VII.  ARBITRAJE.</a:t>
            </a:r>
          </a:p>
          <a:p>
            <a:r>
              <a:rPr lang="es-ES" b="1">
                <a:latin typeface="Arial Narrow" pitchFamily="34" charset="0"/>
              </a:rPr>
              <a:t> ANEXO VIII. ARBITRAJE ESPECIAL .</a:t>
            </a:r>
          </a:p>
          <a:p>
            <a:r>
              <a:rPr lang="es-ES" b="1">
                <a:latin typeface="Arial Narrow" pitchFamily="34" charset="0"/>
              </a:rPr>
              <a:t> ANEXO IX.  PARTICIPACIÓN DE ORGANIZACIONES INTERNACIONALES.</a:t>
            </a:r>
          </a:p>
          <a:p>
            <a:endParaRPr lang="es-ES">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CuadroTexto"/>
          <p:cNvSpPr txBox="1">
            <a:spLocks noChangeArrowheads="1"/>
          </p:cNvSpPr>
          <p:nvPr/>
        </p:nvSpPr>
        <p:spPr bwMode="auto">
          <a:xfrm>
            <a:off x="1116013" y="908050"/>
            <a:ext cx="6769100" cy="5822950"/>
          </a:xfrm>
          <a:prstGeom prst="rect">
            <a:avLst/>
          </a:prstGeom>
          <a:solidFill>
            <a:schemeClr val="bg1"/>
          </a:solidFill>
          <a:ln w="9525">
            <a:noFill/>
            <a:miter lim="800000"/>
            <a:headEnd/>
            <a:tailEnd/>
          </a:ln>
        </p:spPr>
        <p:txBody>
          <a:bodyPr>
            <a:spAutoFit/>
          </a:bodyPr>
          <a:lstStyle/>
          <a:p>
            <a:pPr marL="342900" indent="-342900">
              <a:buFontTx/>
              <a:buAutoNum type="arabicParenR"/>
            </a:pPr>
            <a:r>
              <a:rPr lang="en-US" sz="2000" b="1">
                <a:latin typeface="Arial Narrow" pitchFamily="34" charset="0"/>
              </a:rPr>
              <a:t>Los </a:t>
            </a:r>
            <a:r>
              <a:rPr lang="es-CL" sz="2000">
                <a:latin typeface="Corbel" pitchFamily="34" charset="0"/>
              </a:rPr>
              <a:t> </a:t>
            </a:r>
            <a:r>
              <a:rPr lang="es-CL" b="1"/>
              <a:t>Límite</a:t>
            </a:r>
            <a:r>
              <a:rPr lang="en-US" sz="2000" b="1">
                <a:latin typeface="Arial Narrow" pitchFamily="34" charset="0"/>
              </a:rPr>
              <a:t> de las zonas marítimas.</a:t>
            </a:r>
          </a:p>
          <a:p>
            <a:pPr marL="342900" indent="-342900"/>
            <a:endParaRPr lang="en-US" sz="2000" b="1">
              <a:latin typeface="Arial Narrow" pitchFamily="34" charset="0"/>
            </a:endParaRPr>
          </a:p>
          <a:p>
            <a:pPr marL="342900" indent="-342900"/>
            <a:r>
              <a:rPr lang="en-US" sz="2000" b="1">
                <a:latin typeface="Arial Narrow" pitchFamily="34" charset="0"/>
              </a:rPr>
              <a:t>2)   Los derechos de navega</a:t>
            </a:r>
            <a:r>
              <a:rPr lang="es-ES" sz="2000" b="1">
                <a:latin typeface="Arial Narrow" pitchFamily="34" charset="0"/>
              </a:rPr>
              <a:t>ción</a:t>
            </a:r>
            <a:r>
              <a:rPr lang="en-US" sz="2000" b="1">
                <a:latin typeface="Arial Narrow" pitchFamily="34" charset="0"/>
              </a:rPr>
              <a:t> inclusive por los estrechos utilizados para la navega</a:t>
            </a:r>
            <a:r>
              <a:rPr lang="es-ES" sz="2000" b="1">
                <a:latin typeface="Arial Narrow" pitchFamily="34" charset="0"/>
              </a:rPr>
              <a:t>ción</a:t>
            </a:r>
            <a:r>
              <a:rPr lang="en-US" sz="2000" b="1">
                <a:latin typeface="Arial Narrow" pitchFamily="34" charset="0"/>
              </a:rPr>
              <a:t> internacional,</a:t>
            </a:r>
          </a:p>
          <a:p>
            <a:pPr marL="342900" indent="-342900">
              <a:buFontTx/>
              <a:buAutoNum type="arabicParenR"/>
            </a:pPr>
            <a:endParaRPr lang="en-US" sz="2000" b="1">
              <a:latin typeface="Arial Narrow" pitchFamily="34" charset="0"/>
            </a:endParaRPr>
          </a:p>
          <a:p>
            <a:pPr marL="342900" indent="-342900"/>
            <a:r>
              <a:rPr lang="en-US" sz="2000" b="1">
                <a:latin typeface="Arial Narrow" pitchFamily="34" charset="0"/>
              </a:rPr>
              <a:t>3)   La paz y la seguridad en los océanos y los mares,</a:t>
            </a:r>
          </a:p>
          <a:p>
            <a:pPr marL="342900" indent="-342900"/>
            <a:endParaRPr lang="en-US" sz="2000" b="1">
              <a:latin typeface="Arial Narrow" pitchFamily="34" charset="0"/>
            </a:endParaRPr>
          </a:p>
          <a:p>
            <a:pPr marL="342900" indent="-342900"/>
            <a:r>
              <a:rPr lang="en-US" sz="2000" b="1">
                <a:latin typeface="Arial Narrow" pitchFamily="34" charset="0"/>
              </a:rPr>
              <a:t>4)   La conserva</a:t>
            </a:r>
            <a:r>
              <a:rPr lang="es-ES" sz="2000" b="1">
                <a:latin typeface="Arial Narrow" pitchFamily="34" charset="0"/>
              </a:rPr>
              <a:t>ción</a:t>
            </a:r>
            <a:r>
              <a:rPr lang="en-US" sz="2000" b="1">
                <a:latin typeface="Arial Narrow" pitchFamily="34" charset="0"/>
              </a:rPr>
              <a:t> y gesti</a:t>
            </a:r>
            <a:r>
              <a:rPr lang="es-ES" sz="2000" b="1">
                <a:latin typeface="Corbel" pitchFamily="34" charset="0"/>
              </a:rPr>
              <a:t>ón</a:t>
            </a:r>
            <a:r>
              <a:rPr lang="en-US" sz="2000" b="1">
                <a:latin typeface="Arial Narrow" pitchFamily="34" charset="0"/>
              </a:rPr>
              <a:t> de los recursos marinos vivos,</a:t>
            </a:r>
          </a:p>
          <a:p>
            <a:pPr marL="342900" indent="-342900"/>
            <a:r>
              <a:rPr lang="en-US" sz="2000" b="1">
                <a:latin typeface="Arial Narrow" pitchFamily="34" charset="0"/>
              </a:rPr>
              <a:t> </a:t>
            </a:r>
          </a:p>
          <a:p>
            <a:pPr marL="342900" indent="-342900"/>
            <a:r>
              <a:rPr lang="en-US" sz="2000" b="1">
                <a:latin typeface="Arial Narrow" pitchFamily="34" charset="0"/>
              </a:rPr>
              <a:t>5)   La protec</a:t>
            </a:r>
            <a:r>
              <a:rPr lang="es-ES" sz="2000" b="1">
                <a:latin typeface="Arial Narrow" pitchFamily="34" charset="0"/>
              </a:rPr>
              <a:t>ción</a:t>
            </a:r>
            <a:r>
              <a:rPr lang="en-US" sz="2000" b="1">
                <a:latin typeface="Arial Narrow" pitchFamily="34" charset="0"/>
              </a:rPr>
              <a:t> y preserva</a:t>
            </a:r>
            <a:r>
              <a:rPr lang="es-ES" sz="2000" b="1">
                <a:latin typeface="Corbel" pitchFamily="34" charset="0"/>
              </a:rPr>
              <a:t>ción</a:t>
            </a:r>
            <a:r>
              <a:rPr lang="en-US" sz="2000" b="1">
                <a:latin typeface="Arial Narrow" pitchFamily="34" charset="0"/>
              </a:rPr>
              <a:t> del medio marino, la </a:t>
            </a:r>
            <a:r>
              <a:rPr lang="en-US" sz="2000" b="1"/>
              <a:t>investiga</a:t>
            </a:r>
            <a:r>
              <a:rPr lang="es-ES" sz="2000" b="1"/>
              <a:t>ción</a:t>
            </a:r>
            <a:r>
              <a:rPr lang="en-US" sz="2000" b="1"/>
              <a:t> </a:t>
            </a:r>
            <a:r>
              <a:rPr lang="en-US" sz="2000" b="1">
                <a:latin typeface="Arial Narrow" pitchFamily="34" charset="0"/>
              </a:rPr>
              <a:t>cientifica,</a:t>
            </a:r>
          </a:p>
          <a:p>
            <a:pPr marL="342900" indent="-342900"/>
            <a:endParaRPr lang="en-US" sz="2000" b="1">
              <a:latin typeface="Arial Narrow" pitchFamily="34" charset="0"/>
            </a:endParaRPr>
          </a:p>
          <a:p>
            <a:pPr marL="342900" indent="-342900">
              <a:buFontTx/>
              <a:buAutoNum type="arabicParenR" startAt="6"/>
            </a:pPr>
            <a:r>
              <a:rPr lang="en-US" sz="2000" b="1">
                <a:latin typeface="Arial Narrow" pitchFamily="34" charset="0"/>
              </a:rPr>
              <a:t>Las actividades en los fondos marinos mas all</a:t>
            </a:r>
            <a:r>
              <a:rPr lang="es-ES" sz="2000" b="1">
                <a:latin typeface="Arial Narrow" pitchFamily="34" charset="0"/>
              </a:rPr>
              <a:t>á </a:t>
            </a:r>
            <a:r>
              <a:rPr lang="en-US" sz="2000" b="1">
                <a:latin typeface="Arial Narrow" pitchFamily="34" charset="0"/>
              </a:rPr>
              <a:t>de los límites de las jurisdicciones nacionales,</a:t>
            </a:r>
          </a:p>
          <a:p>
            <a:pPr marL="342900" indent="-342900"/>
            <a:r>
              <a:rPr lang="en-US" sz="2000" b="1">
                <a:latin typeface="Arial Narrow" pitchFamily="34" charset="0"/>
              </a:rPr>
              <a:t> </a:t>
            </a:r>
          </a:p>
          <a:p>
            <a:pPr marL="342900" indent="-342900"/>
            <a:r>
              <a:rPr lang="en-US" sz="2000" b="1">
                <a:latin typeface="Arial Narrow" pitchFamily="34" charset="0"/>
              </a:rPr>
              <a:t>7)  Los procedimientos para la </a:t>
            </a:r>
            <a:r>
              <a:rPr lang="en-US" sz="2000" b="1"/>
              <a:t>solu</a:t>
            </a:r>
            <a:r>
              <a:rPr lang="es-ES" sz="2000" b="1"/>
              <a:t>ción</a:t>
            </a:r>
            <a:r>
              <a:rPr lang="en-US" sz="2000" b="1"/>
              <a:t> </a:t>
            </a:r>
            <a:r>
              <a:rPr lang="en-US" sz="2000" b="1">
                <a:latin typeface="Arial Narrow" pitchFamily="34" charset="0"/>
              </a:rPr>
              <a:t>de controversias entre los Estados</a:t>
            </a:r>
            <a:r>
              <a:rPr lang="en-US" b="1">
                <a:latin typeface="Arial Narrow" pitchFamily="34" charset="0"/>
              </a:rPr>
              <a:t>.</a:t>
            </a:r>
          </a:p>
          <a:p>
            <a:pPr marL="342900" indent="-342900"/>
            <a:endParaRPr lang="en-US" b="1">
              <a:latin typeface="Arial Narrow" pitchFamily="34" charset="0"/>
            </a:endParaRPr>
          </a:p>
          <a:p>
            <a:pPr marL="342900" indent="-342900"/>
            <a:endParaRPr lang="es-ES" b="1">
              <a:latin typeface="Arial Black" pitchFamily="34" charset="0"/>
            </a:endParaRPr>
          </a:p>
        </p:txBody>
      </p:sp>
      <p:sp>
        <p:nvSpPr>
          <p:cNvPr id="45058" name="2 CuadroTexto"/>
          <p:cNvSpPr txBox="1">
            <a:spLocks noChangeArrowheads="1"/>
          </p:cNvSpPr>
          <p:nvPr/>
        </p:nvSpPr>
        <p:spPr bwMode="auto">
          <a:xfrm>
            <a:off x="395288" y="260350"/>
            <a:ext cx="3168650" cy="523875"/>
          </a:xfrm>
          <a:prstGeom prst="rect">
            <a:avLst/>
          </a:prstGeom>
          <a:noFill/>
          <a:ln w="9525">
            <a:noFill/>
            <a:miter lim="800000"/>
            <a:headEnd/>
            <a:tailEnd/>
          </a:ln>
        </p:spPr>
        <p:txBody>
          <a:bodyPr>
            <a:spAutoFit/>
          </a:bodyPr>
          <a:lstStyle/>
          <a:p>
            <a:r>
              <a:rPr lang="en-US" sz="2800" b="1">
                <a:latin typeface="Cooper Std Black"/>
              </a:rPr>
              <a:t>TEMAS:</a:t>
            </a:r>
            <a:endParaRPr lang="es-ES" sz="2800" b="1">
              <a:latin typeface="Cooper Std Black"/>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CuadroTexto"/>
          <p:cNvSpPr txBox="1">
            <a:spLocks noChangeArrowheads="1"/>
          </p:cNvSpPr>
          <p:nvPr/>
        </p:nvSpPr>
        <p:spPr bwMode="auto">
          <a:xfrm>
            <a:off x="303213" y="1700213"/>
            <a:ext cx="8870950" cy="1044575"/>
          </a:xfrm>
          <a:prstGeom prst="rect">
            <a:avLst/>
          </a:prstGeom>
          <a:noFill/>
          <a:ln w="38100">
            <a:solidFill>
              <a:srgbClr val="00B0F0"/>
            </a:solidFill>
            <a:miter lim="800000"/>
            <a:headEnd/>
            <a:tailEnd/>
          </a:ln>
        </p:spPr>
        <p:txBody>
          <a:bodyPr wrap="none">
            <a:spAutoFit/>
          </a:bodyPr>
          <a:lstStyle/>
          <a:p>
            <a:r>
              <a:rPr lang="en-US" sz="2000" b="1">
                <a:latin typeface="Arial Narrow" pitchFamily="34" charset="0"/>
              </a:rPr>
              <a:t>ACUERDO RELATIVO A LA APLICACIÓN DE LA PARTE XI DE LA CONV. DE LAS NNUU</a:t>
            </a:r>
          </a:p>
          <a:p>
            <a:r>
              <a:rPr lang="en-US" sz="2000" b="1">
                <a:latin typeface="Arial Narrow" pitchFamily="34" charset="0"/>
              </a:rPr>
              <a:t>SOBRE EL DERECHO DEL MAR DEL 10/12/82” hecho en Nueva York el 28/07/94</a:t>
            </a:r>
          </a:p>
          <a:p>
            <a:r>
              <a:rPr lang="en-US" sz="2000" b="1">
                <a:latin typeface="Arial Narrow" pitchFamily="34" charset="0"/>
              </a:rPr>
              <a:t>Y en vigor  28/07/96. </a:t>
            </a:r>
            <a:endParaRPr lang="es-ES" sz="2000" b="1">
              <a:latin typeface="Arial Narrow" pitchFamily="34" charset="0"/>
            </a:endParaRPr>
          </a:p>
        </p:txBody>
      </p:sp>
      <p:sp>
        <p:nvSpPr>
          <p:cNvPr id="46082" name="2 CuadroTexto"/>
          <p:cNvSpPr txBox="1">
            <a:spLocks noChangeArrowheads="1"/>
          </p:cNvSpPr>
          <p:nvPr/>
        </p:nvSpPr>
        <p:spPr bwMode="auto">
          <a:xfrm>
            <a:off x="1187450" y="2997200"/>
            <a:ext cx="6480175" cy="3041650"/>
          </a:xfrm>
          <a:prstGeom prst="rect">
            <a:avLst/>
          </a:prstGeom>
          <a:noFill/>
          <a:ln w="28575">
            <a:solidFill>
              <a:schemeClr val="tx1"/>
            </a:solidFill>
            <a:miter lim="800000"/>
            <a:headEnd/>
            <a:tailEnd/>
          </a:ln>
        </p:spPr>
        <p:txBody>
          <a:bodyPr>
            <a:spAutoFit/>
          </a:bodyPr>
          <a:lstStyle/>
          <a:p>
            <a:r>
              <a:rPr lang="es-ES" sz="2400"/>
              <a:t>Artículo 2 </a:t>
            </a:r>
          </a:p>
          <a:p>
            <a:r>
              <a:rPr lang="es-ES" sz="2400"/>
              <a:t>Relación entre este </a:t>
            </a:r>
            <a:r>
              <a:rPr lang="es-ES" sz="2400" b="1" u="sng"/>
              <a:t>Acuerdo</a:t>
            </a:r>
            <a:r>
              <a:rPr lang="es-ES" sz="2400"/>
              <a:t> y la </a:t>
            </a:r>
            <a:r>
              <a:rPr lang="es-ES" sz="2400" b="1" u="sng"/>
              <a:t>Parte X</a:t>
            </a:r>
            <a:r>
              <a:rPr lang="es-ES" sz="2400" b="1"/>
              <a:t>I</a:t>
            </a:r>
            <a:r>
              <a:rPr lang="es-ES" sz="2400"/>
              <a:t> </a:t>
            </a:r>
          </a:p>
          <a:p>
            <a:r>
              <a:rPr lang="es-ES" sz="2400"/>
              <a:t>1. Las disposiciones de este Acuerdo y de la Parte XI deber</a:t>
            </a:r>
            <a:r>
              <a:rPr lang="es-ES" sz="2400" b="1">
                <a:latin typeface="Arial Narrow" pitchFamily="34" charset="0"/>
              </a:rPr>
              <a:t>á</a:t>
            </a:r>
            <a:r>
              <a:rPr lang="es-ES" sz="2400"/>
              <a:t>n ser Interpretadas y aplicadas en forma conjunta como un solo instrumento. En caso de haber discrepancia entre este Acuerdo y la Parte XI, prevalecer</a:t>
            </a:r>
            <a:r>
              <a:rPr lang="es-ES" sz="2400" b="1">
                <a:latin typeface="Arial Narrow" pitchFamily="34" charset="0"/>
              </a:rPr>
              <a:t>án </a:t>
            </a:r>
            <a:r>
              <a:rPr lang="es-ES" sz="2400"/>
              <a:t> las disposiciones de este Acuerdo. </a:t>
            </a:r>
          </a:p>
        </p:txBody>
      </p:sp>
      <p:sp>
        <p:nvSpPr>
          <p:cNvPr id="46083" name="3 Rectángulo"/>
          <p:cNvSpPr>
            <a:spLocks noChangeArrowheads="1"/>
          </p:cNvSpPr>
          <p:nvPr/>
        </p:nvSpPr>
        <p:spPr bwMode="auto">
          <a:xfrm>
            <a:off x="2700338" y="476250"/>
            <a:ext cx="2284412" cy="769938"/>
          </a:xfrm>
          <a:prstGeom prst="rect">
            <a:avLst/>
          </a:prstGeom>
          <a:noFill/>
          <a:ln w="9525">
            <a:noFill/>
            <a:miter lim="800000"/>
            <a:headEnd/>
            <a:tailEnd/>
          </a:ln>
        </p:spPr>
        <p:txBody>
          <a:bodyPr wrap="none">
            <a:spAutoFit/>
          </a:bodyPr>
          <a:lstStyle/>
          <a:p>
            <a:r>
              <a:rPr lang="en-US" sz="4400" b="1">
                <a:latin typeface="Arial Narrow" pitchFamily="34" charset="0"/>
              </a:rPr>
              <a:t>PARTE XI</a:t>
            </a:r>
            <a:endParaRPr lang="es-ES" sz="4400" b="1">
              <a:latin typeface="Arial Narrow" pitchFamily="34" charset="0"/>
            </a:endParaRPr>
          </a:p>
        </p:txBody>
      </p:sp>
      <p:sp>
        <p:nvSpPr>
          <p:cNvPr id="5" name="4 Tarjeta"/>
          <p:cNvSpPr/>
          <p:nvPr/>
        </p:nvSpPr>
        <p:spPr>
          <a:xfrm>
            <a:off x="2268538" y="404813"/>
            <a:ext cx="3382962" cy="936625"/>
          </a:xfrm>
          <a:prstGeom prst="flowChartPunchedCard">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Rectángulo"/>
          <p:cNvSpPr>
            <a:spLocks noChangeArrowheads="1"/>
          </p:cNvSpPr>
          <p:nvPr/>
        </p:nvSpPr>
        <p:spPr bwMode="auto">
          <a:xfrm>
            <a:off x="468313" y="620713"/>
            <a:ext cx="8388350" cy="5581650"/>
          </a:xfrm>
          <a:prstGeom prst="rect">
            <a:avLst/>
          </a:prstGeom>
          <a:solidFill>
            <a:schemeClr val="bg1"/>
          </a:solidFill>
          <a:ln w="9525">
            <a:noFill/>
            <a:miter lim="800000"/>
            <a:headEnd/>
            <a:tailEnd/>
          </a:ln>
        </p:spPr>
        <p:txBody>
          <a:bodyPr>
            <a:spAutoFit/>
          </a:bodyPr>
          <a:lstStyle/>
          <a:p>
            <a:endParaRPr lang="es-ES" sz="2400">
              <a:latin typeface="Corbel" pitchFamily="34" charset="0"/>
            </a:endParaRPr>
          </a:p>
          <a:p>
            <a:r>
              <a:rPr lang="es-ES" sz="2800" u="sng">
                <a:latin typeface="Arial Narrow" pitchFamily="34" charset="0"/>
              </a:rPr>
              <a:t> </a:t>
            </a:r>
            <a:r>
              <a:rPr lang="es-ES" sz="2800" b="1" u="sng">
                <a:latin typeface="Arial Narrow" pitchFamily="34" charset="0"/>
              </a:rPr>
              <a:t>Parte XI (secciones 4 y 5) y el Anexo VI </a:t>
            </a:r>
            <a:r>
              <a:rPr lang="es-ES" sz="2800">
                <a:latin typeface="Arial Narrow" pitchFamily="34" charset="0"/>
              </a:rPr>
              <a:t>crea un organismo  </a:t>
            </a:r>
          </a:p>
          <a:p>
            <a:r>
              <a:rPr lang="es-ES" sz="2800">
                <a:latin typeface="Arial Narrow" pitchFamily="34" charset="0"/>
              </a:rPr>
              <a:t> y 2 órganos :</a:t>
            </a:r>
          </a:p>
          <a:p>
            <a:endParaRPr lang="es-ES" sz="2800">
              <a:latin typeface="Arial Narrow" pitchFamily="34" charset="0"/>
            </a:endParaRPr>
          </a:p>
          <a:p>
            <a:pPr>
              <a:buFont typeface="Wingdings" pitchFamily="2" charset="2"/>
              <a:buChar char="Ø"/>
            </a:pPr>
            <a:r>
              <a:rPr lang="es-ES" sz="2800" b="1" u="sng">
                <a:latin typeface="Arial Narrow" pitchFamily="34" charset="0"/>
              </a:rPr>
              <a:t>Autoridad Internacional de los Fondos  Marinos</a:t>
            </a:r>
            <a:r>
              <a:rPr lang="es-ES" sz="2800">
                <a:latin typeface="Arial Narrow" pitchFamily="34" charset="0"/>
              </a:rPr>
              <a:t>: </a:t>
            </a:r>
          </a:p>
          <a:p>
            <a:pPr>
              <a:buFont typeface="Wingdings" pitchFamily="2" charset="2"/>
              <a:buChar char="§"/>
            </a:pPr>
            <a:r>
              <a:rPr lang="es-ES" sz="2800">
                <a:latin typeface="Arial Narrow" pitchFamily="34" charset="0"/>
              </a:rPr>
              <a:t>    Función:  organización  y control de las actividades de  </a:t>
            </a:r>
          </a:p>
          <a:p>
            <a:r>
              <a:rPr lang="es-ES" sz="2800">
                <a:latin typeface="Arial Narrow" pitchFamily="34" charset="0"/>
              </a:rPr>
              <a:t>                      prospección, exploración y explotación.</a:t>
            </a:r>
          </a:p>
          <a:p>
            <a:pPr>
              <a:buFont typeface="Wingdings" pitchFamily="2" charset="2"/>
              <a:buChar char="Ø"/>
            </a:pPr>
            <a:r>
              <a:rPr lang="en-US" sz="2800">
                <a:latin typeface="Arial Narrow" pitchFamily="34" charset="0"/>
              </a:rPr>
              <a:t> </a:t>
            </a:r>
            <a:r>
              <a:rPr lang="en-US" sz="2800" b="1" u="sng">
                <a:latin typeface="Arial Narrow" pitchFamily="34" charset="0"/>
              </a:rPr>
              <a:t>Comisi</a:t>
            </a:r>
            <a:r>
              <a:rPr lang="es-ES" sz="2800" b="1" u="sng">
                <a:latin typeface="Arial Narrow" pitchFamily="34" charset="0"/>
              </a:rPr>
              <a:t>ó</a:t>
            </a:r>
            <a:r>
              <a:rPr lang="en-US" sz="2800" b="1" u="sng">
                <a:latin typeface="Arial Narrow" pitchFamily="34" charset="0"/>
              </a:rPr>
              <a:t>n de límites de la Plataforma Continental</a:t>
            </a:r>
            <a:r>
              <a:rPr lang="en-US" sz="2800">
                <a:latin typeface="Arial Narrow" pitchFamily="34" charset="0"/>
              </a:rPr>
              <a:t>.   </a:t>
            </a:r>
            <a:endParaRPr lang="es-ES" sz="2800">
              <a:latin typeface="Arial Narrow" pitchFamily="34" charset="0"/>
            </a:endParaRPr>
          </a:p>
          <a:p>
            <a:endParaRPr lang="es-ES" sz="2800">
              <a:latin typeface="Arial Narrow" pitchFamily="34" charset="0"/>
            </a:endParaRPr>
          </a:p>
          <a:p>
            <a:pPr>
              <a:buFont typeface="Wingdings" pitchFamily="2" charset="2"/>
              <a:buChar char="Ø"/>
            </a:pPr>
            <a:r>
              <a:rPr lang="es-ES" sz="2800" b="1" u="sng">
                <a:latin typeface="Arial Narrow" pitchFamily="34" charset="0"/>
              </a:rPr>
              <a:t>Tribunal Internacional sobre el Derecho del Mar </a:t>
            </a:r>
            <a:r>
              <a:rPr lang="es-ES" sz="2800">
                <a:latin typeface="Arial Narrow" pitchFamily="34" charset="0"/>
              </a:rPr>
              <a:t>(órgano  </a:t>
            </a:r>
          </a:p>
          <a:p>
            <a:r>
              <a:rPr lang="es-ES" sz="2800">
                <a:latin typeface="Arial Narrow" pitchFamily="34" charset="0"/>
              </a:rPr>
              <a:t>    judicial).</a:t>
            </a:r>
          </a:p>
          <a:p>
            <a:pPr>
              <a:buFont typeface="Wingdings" pitchFamily="2" charset="2"/>
              <a:buChar char="§"/>
            </a:pPr>
            <a:r>
              <a:rPr lang="es-ES" sz="2800">
                <a:latin typeface="Arial Narrow" pitchFamily="34" charset="0"/>
              </a:rPr>
              <a:t> objetivo : entender en materia de controversias y opiniones   </a:t>
            </a:r>
          </a:p>
          <a:p>
            <a:r>
              <a:rPr lang="es-ES" sz="2800">
                <a:latin typeface="Arial Narrow" pitchFamily="34" charset="0"/>
              </a:rPr>
              <a:t>   consultivas</a:t>
            </a:r>
            <a:r>
              <a:rPr lang="es-ES" sz="2400">
                <a:latin typeface="Corbel" pitchFamily="34" charset="0"/>
              </a:rPr>
              <a:t>.</a:t>
            </a:r>
          </a:p>
        </p:txBody>
      </p:sp>
      <p:sp>
        <p:nvSpPr>
          <p:cNvPr id="4" name="3 Forma libre"/>
          <p:cNvSpPr/>
          <p:nvPr/>
        </p:nvSpPr>
        <p:spPr>
          <a:xfrm>
            <a:off x="7740650" y="5246688"/>
            <a:ext cx="1168400" cy="1611312"/>
          </a:xfrm>
          <a:custGeom>
            <a:avLst/>
            <a:gdLst>
              <a:gd name="connsiteX0" fmla="*/ 297543 w 1168400"/>
              <a:gd name="connsiteY0" fmla="*/ 566057 h 1611086"/>
              <a:gd name="connsiteX1" fmla="*/ 341086 w 1168400"/>
              <a:gd name="connsiteY1" fmla="*/ 522514 h 1611086"/>
              <a:gd name="connsiteX2" fmla="*/ 137886 w 1168400"/>
              <a:gd name="connsiteY2" fmla="*/ 1524000 h 1611086"/>
              <a:gd name="connsiteX3" fmla="*/ 1168400 w 1168400"/>
              <a:gd name="connsiteY3" fmla="*/ 0 h 1611086"/>
              <a:gd name="connsiteX4" fmla="*/ 1168400 w 1168400"/>
              <a:gd name="connsiteY4" fmla="*/ 0 h 1611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1611086">
                <a:moveTo>
                  <a:pt x="297543" y="566057"/>
                </a:moveTo>
                <a:cubicBezTo>
                  <a:pt x="332619" y="464457"/>
                  <a:pt x="367696" y="362857"/>
                  <a:pt x="341086" y="522514"/>
                </a:cubicBezTo>
                <a:cubicBezTo>
                  <a:pt x="314477" y="682171"/>
                  <a:pt x="0" y="1611086"/>
                  <a:pt x="137886" y="1524000"/>
                </a:cubicBezTo>
                <a:cubicBezTo>
                  <a:pt x="275772" y="1436914"/>
                  <a:pt x="1168400" y="0"/>
                  <a:pt x="1168400" y="0"/>
                </a:cubicBezTo>
                <a:lnTo>
                  <a:pt x="1168400" y="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Rectángulo"/>
          <p:cNvSpPr>
            <a:spLocks noChangeArrowheads="1"/>
          </p:cNvSpPr>
          <p:nvPr/>
        </p:nvSpPr>
        <p:spPr bwMode="auto">
          <a:xfrm>
            <a:off x="323850" y="0"/>
            <a:ext cx="8424863" cy="3108325"/>
          </a:xfrm>
          <a:prstGeom prst="rect">
            <a:avLst/>
          </a:prstGeom>
          <a:noFill/>
          <a:ln w="28575">
            <a:solidFill>
              <a:schemeClr val="tx1"/>
            </a:solidFill>
            <a:miter lim="800000"/>
            <a:headEnd/>
            <a:tailEnd/>
          </a:ln>
        </p:spPr>
        <p:txBody>
          <a:bodyPr>
            <a:spAutoFit/>
          </a:bodyPr>
          <a:lstStyle/>
          <a:p>
            <a:r>
              <a:rPr lang="es-ES" sz="2800">
                <a:latin typeface="Arial Narrow" pitchFamily="34" charset="0"/>
              </a:rPr>
              <a:t>RESOL. A.G. -A/RES/52/27-  26/01/1998</a:t>
            </a:r>
          </a:p>
          <a:p>
            <a:endParaRPr lang="es-ES" sz="2800">
              <a:latin typeface="Arial Narrow" pitchFamily="34" charset="0"/>
            </a:endParaRPr>
          </a:p>
          <a:p>
            <a:r>
              <a:rPr lang="es-ES" sz="2800">
                <a:latin typeface="Arial Narrow" pitchFamily="34" charset="0"/>
              </a:rPr>
              <a:t>52/27. “Acuerdo de relación entre las Naciones Unidas y la </a:t>
            </a:r>
            <a:r>
              <a:rPr lang="es-ES" sz="2800" b="1" u="sng">
                <a:latin typeface="Arial Narrow" pitchFamily="34" charset="0"/>
              </a:rPr>
              <a:t>Autoridad Internacional de los Fondos Marinos</a:t>
            </a:r>
            <a:r>
              <a:rPr lang="es-ES" sz="2800">
                <a:latin typeface="Arial Narrow" pitchFamily="34" charset="0"/>
              </a:rPr>
              <a:t>”</a:t>
            </a:r>
          </a:p>
          <a:p>
            <a:r>
              <a:rPr lang="en-US" sz="2800">
                <a:latin typeface="Corbel" pitchFamily="34" charset="0"/>
              </a:rPr>
              <a:t>Art. 2 </a:t>
            </a:r>
            <a:r>
              <a:rPr lang="en-US" sz="2800">
                <a:latin typeface="Arial Narrow" pitchFamily="34" charset="0"/>
              </a:rPr>
              <a:t>(2)  la ONU reconoce que la Autoridad funcionar</a:t>
            </a:r>
            <a:r>
              <a:rPr lang="es-ES" sz="2800">
                <a:latin typeface="Arial Narrow" pitchFamily="34" charset="0"/>
              </a:rPr>
              <a:t>á</a:t>
            </a:r>
            <a:r>
              <a:rPr lang="en-US" sz="2800">
                <a:latin typeface="Arial Narrow" pitchFamily="34" charset="0"/>
              </a:rPr>
              <a:t> como organiza</a:t>
            </a:r>
            <a:r>
              <a:rPr lang="es-ES" sz="2800">
                <a:latin typeface="Arial Narrow" pitchFamily="34" charset="0"/>
              </a:rPr>
              <a:t>ción</a:t>
            </a:r>
            <a:r>
              <a:rPr lang="en-US" sz="2800">
                <a:latin typeface="Arial Narrow" pitchFamily="34" charset="0"/>
              </a:rPr>
              <a:t>  internacional auton</a:t>
            </a:r>
            <a:r>
              <a:rPr lang="es-ES" sz="2800">
                <a:latin typeface="Arial Narrow" pitchFamily="34" charset="0"/>
              </a:rPr>
              <a:t>ó</a:t>
            </a:r>
            <a:r>
              <a:rPr lang="en-US" sz="2800">
                <a:latin typeface="Arial Narrow" pitchFamily="34" charset="0"/>
              </a:rPr>
              <a:t>ma.</a:t>
            </a:r>
            <a:endParaRPr lang="es-ES" sz="2800">
              <a:latin typeface="Arial Narrow" pitchFamily="34" charset="0"/>
            </a:endParaRPr>
          </a:p>
          <a:p>
            <a:endParaRPr lang="es-ES" sz="2800">
              <a:latin typeface="Arial Narrow" pitchFamily="34" charset="0"/>
            </a:endParaRPr>
          </a:p>
        </p:txBody>
      </p:sp>
      <p:sp>
        <p:nvSpPr>
          <p:cNvPr id="48130" name="2 Rectángulo"/>
          <p:cNvSpPr>
            <a:spLocks noChangeArrowheads="1"/>
          </p:cNvSpPr>
          <p:nvPr/>
        </p:nvSpPr>
        <p:spPr bwMode="auto">
          <a:xfrm>
            <a:off x="900113" y="3429000"/>
            <a:ext cx="7993062" cy="2678113"/>
          </a:xfrm>
          <a:prstGeom prst="rect">
            <a:avLst/>
          </a:prstGeom>
          <a:noFill/>
          <a:ln w="28575">
            <a:solidFill>
              <a:schemeClr val="tx1"/>
            </a:solidFill>
            <a:miter lim="800000"/>
            <a:headEnd/>
            <a:tailEnd/>
          </a:ln>
        </p:spPr>
        <p:txBody>
          <a:bodyPr>
            <a:spAutoFit/>
          </a:bodyPr>
          <a:lstStyle/>
          <a:p>
            <a:r>
              <a:rPr lang="en-US" sz="2800">
                <a:latin typeface="Arial Narrow" pitchFamily="34" charset="0"/>
              </a:rPr>
              <a:t>A.G  Resol.A/RES/52/25 -18/09/1998, </a:t>
            </a:r>
          </a:p>
          <a:p>
            <a:endParaRPr lang="en-US" sz="2800">
              <a:latin typeface="Arial Narrow" pitchFamily="34" charset="0"/>
            </a:endParaRPr>
          </a:p>
          <a:p>
            <a:r>
              <a:rPr lang="en-US" sz="2800">
                <a:latin typeface="Arial Narrow" pitchFamily="34" charset="0"/>
              </a:rPr>
              <a:t>“ Acuerdo de cooperac</a:t>
            </a:r>
            <a:r>
              <a:rPr lang="es-ES" sz="2800">
                <a:latin typeface="Arial Narrow" pitchFamily="34" charset="0"/>
              </a:rPr>
              <a:t>ión</a:t>
            </a:r>
            <a:r>
              <a:rPr lang="en-US" sz="2800">
                <a:latin typeface="Arial Narrow" pitchFamily="34" charset="0"/>
              </a:rPr>
              <a:t> y rela</a:t>
            </a:r>
            <a:r>
              <a:rPr lang="es-ES" sz="2800">
                <a:latin typeface="Arial Narrow" pitchFamily="34" charset="0"/>
              </a:rPr>
              <a:t>ción</a:t>
            </a:r>
            <a:r>
              <a:rPr lang="en-US" sz="2800">
                <a:latin typeface="Arial Narrow" pitchFamily="34" charset="0"/>
              </a:rPr>
              <a:t> entre las Naciones Unidas </a:t>
            </a:r>
            <a:r>
              <a:rPr lang="en-US" sz="2800" u="sng">
                <a:latin typeface="Arial Narrow" pitchFamily="34" charset="0"/>
              </a:rPr>
              <a:t>y el </a:t>
            </a:r>
            <a:r>
              <a:rPr lang="en-US" sz="2800" b="1" u="sng">
                <a:latin typeface="Arial Narrow" pitchFamily="34" charset="0"/>
              </a:rPr>
              <a:t>Tribunal Internacional del Derecho del Mar</a:t>
            </a:r>
            <a:r>
              <a:rPr lang="en-US" sz="2800" u="sng">
                <a:latin typeface="Arial Narrow" pitchFamily="34" charset="0"/>
              </a:rPr>
              <a:t>.</a:t>
            </a:r>
          </a:p>
          <a:p>
            <a:r>
              <a:rPr lang="en-US" sz="2800">
                <a:latin typeface="Arial Narrow" pitchFamily="34" charset="0"/>
              </a:rPr>
              <a:t>Art. 1 (1)  reconoce el tribunal como </a:t>
            </a:r>
            <a:r>
              <a:rPr lang="es-ES" sz="2800"/>
              <a:t>ór</a:t>
            </a:r>
            <a:r>
              <a:rPr lang="en-US" sz="2800">
                <a:latin typeface="Arial Narrow" pitchFamily="34" charset="0"/>
              </a:rPr>
              <a:t>gano judicial aut</a:t>
            </a:r>
            <a:r>
              <a:rPr lang="es-ES" sz="2800"/>
              <a:t>ó</a:t>
            </a:r>
            <a:r>
              <a:rPr lang="en-US" sz="2800">
                <a:latin typeface="Arial Narrow" pitchFamily="34" charset="0"/>
              </a:rPr>
              <a:t>nomo.</a:t>
            </a:r>
            <a:endParaRPr lang="es-ES" sz="2800">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1 Imagen" descr="zonas todas 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2771775" y="2492375"/>
            <a:ext cx="2520950" cy="288925"/>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en-US" sz="1200" b="1" dirty="0">
                <a:solidFill>
                  <a:schemeClr val="bg1"/>
                </a:solidFill>
                <a:latin typeface="Arial Narrow" pitchFamily="34" charset="0"/>
                <a:cs typeface="+mn-cs"/>
              </a:rPr>
              <a:t>    ZONA ECONOMICA EXCLUSIVA</a:t>
            </a:r>
            <a:endParaRPr lang="es-ES" sz="1200" b="1" dirty="0">
              <a:solidFill>
                <a:schemeClr val="bg1"/>
              </a:solidFill>
              <a:latin typeface="Arial Narrow" pitchFamily="34" charset="0"/>
              <a:cs typeface="+mn-cs"/>
            </a:endParaRPr>
          </a:p>
        </p:txBody>
      </p:sp>
      <p:cxnSp>
        <p:nvCxnSpPr>
          <p:cNvPr id="5" name="4 Conector recto"/>
          <p:cNvCxnSpPr/>
          <p:nvPr/>
        </p:nvCxnSpPr>
        <p:spPr>
          <a:xfrm>
            <a:off x="2916238" y="2349500"/>
            <a:ext cx="0" cy="15843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156" name="6 CuadroTexto"/>
          <p:cNvSpPr txBox="1">
            <a:spLocks noChangeArrowheads="1"/>
          </p:cNvSpPr>
          <p:nvPr/>
        </p:nvSpPr>
        <p:spPr bwMode="auto">
          <a:xfrm>
            <a:off x="468313" y="5300663"/>
            <a:ext cx="5553075" cy="461962"/>
          </a:xfrm>
          <a:prstGeom prst="rect">
            <a:avLst/>
          </a:prstGeom>
          <a:noFill/>
          <a:ln w="9525">
            <a:noFill/>
            <a:miter lim="800000"/>
            <a:headEnd/>
            <a:tailEnd/>
          </a:ln>
        </p:spPr>
        <p:txBody>
          <a:bodyPr wrap="none">
            <a:spAutoFit/>
          </a:bodyPr>
          <a:lstStyle/>
          <a:p>
            <a:r>
              <a:rPr lang="en-US" sz="2400" b="1">
                <a:solidFill>
                  <a:schemeClr val="bg1"/>
                </a:solidFill>
                <a:latin typeface="Arial Black" pitchFamily="34" charset="0"/>
              </a:rPr>
              <a:t>ESPEJO Y VOLUMEN DE AGUAS</a:t>
            </a:r>
            <a:endParaRPr lang="es-ES" sz="2400" b="1">
              <a:solidFill>
                <a:schemeClr val="bg1"/>
              </a:solidFill>
              <a:latin typeface="Arial Black" pitchFamily="34" charset="0"/>
            </a:endParaRPr>
          </a:p>
        </p:txBody>
      </p:sp>
      <p:sp>
        <p:nvSpPr>
          <p:cNvPr id="8" name="7 Forma libre"/>
          <p:cNvSpPr/>
          <p:nvPr/>
        </p:nvSpPr>
        <p:spPr>
          <a:xfrm>
            <a:off x="468313" y="3284538"/>
            <a:ext cx="647700" cy="360362"/>
          </a:xfrm>
          <a:custGeom>
            <a:avLst/>
            <a:gdLst>
              <a:gd name="connsiteX0" fmla="*/ 0 w 455687"/>
              <a:gd name="connsiteY0" fmla="*/ 130521 h 503629"/>
              <a:gd name="connsiteX1" fmla="*/ 0 w 455687"/>
              <a:gd name="connsiteY1" fmla="*/ 130521 h 503629"/>
              <a:gd name="connsiteX2" fmla="*/ 103239 w 455687"/>
              <a:gd name="connsiteY2" fmla="*/ 278005 h 503629"/>
              <a:gd name="connsiteX3" fmla="*/ 176981 w 455687"/>
              <a:gd name="connsiteY3" fmla="*/ 410741 h 503629"/>
              <a:gd name="connsiteX4" fmla="*/ 221226 w 455687"/>
              <a:gd name="connsiteY4" fmla="*/ 499231 h 503629"/>
              <a:gd name="connsiteX5" fmla="*/ 250723 w 455687"/>
              <a:gd name="connsiteY5" fmla="*/ 440237 h 503629"/>
              <a:gd name="connsiteX6" fmla="*/ 294968 w 455687"/>
              <a:gd name="connsiteY6" fmla="*/ 425489 h 503629"/>
              <a:gd name="connsiteX7" fmla="*/ 398207 w 455687"/>
              <a:gd name="connsiteY7" fmla="*/ 366496 h 503629"/>
              <a:gd name="connsiteX8" fmla="*/ 412955 w 455687"/>
              <a:gd name="connsiteY8" fmla="*/ 233760 h 503629"/>
              <a:gd name="connsiteX9" fmla="*/ 353962 w 455687"/>
              <a:gd name="connsiteY9" fmla="*/ 204263 h 503629"/>
              <a:gd name="connsiteX10" fmla="*/ 324465 w 455687"/>
              <a:gd name="connsiteY10" fmla="*/ 160018 h 503629"/>
              <a:gd name="connsiteX11" fmla="*/ 235975 w 455687"/>
              <a:gd name="connsiteY11" fmla="*/ 130521 h 503629"/>
              <a:gd name="connsiteX12" fmla="*/ 132736 w 455687"/>
              <a:gd name="connsiteY12" fmla="*/ 101025 h 503629"/>
              <a:gd name="connsiteX13" fmla="*/ 117988 w 455687"/>
              <a:gd name="connsiteY13" fmla="*/ 12534 h 503629"/>
              <a:gd name="connsiteX14" fmla="*/ 73742 w 455687"/>
              <a:gd name="connsiteY14" fmla="*/ 42031 h 503629"/>
              <a:gd name="connsiteX15" fmla="*/ 44246 w 455687"/>
              <a:gd name="connsiteY15" fmla="*/ 86276 h 503629"/>
              <a:gd name="connsiteX16" fmla="*/ 0 w 455687"/>
              <a:gd name="connsiteY16" fmla="*/ 130521 h 503629"/>
              <a:gd name="connsiteX17" fmla="*/ 0 w 455687"/>
              <a:gd name="connsiteY17" fmla="*/ 130521 h 5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5687" h="503629">
                <a:moveTo>
                  <a:pt x="0" y="130521"/>
                </a:moveTo>
                <a:lnTo>
                  <a:pt x="0" y="130521"/>
                </a:lnTo>
                <a:cubicBezTo>
                  <a:pt x="34413" y="179682"/>
                  <a:pt x="84262" y="221075"/>
                  <a:pt x="103239" y="278005"/>
                </a:cubicBezTo>
                <a:cubicBezTo>
                  <a:pt x="139332" y="386283"/>
                  <a:pt x="110750" y="344510"/>
                  <a:pt x="176981" y="410741"/>
                </a:cubicBezTo>
                <a:cubicBezTo>
                  <a:pt x="179332" y="417793"/>
                  <a:pt x="203634" y="503629"/>
                  <a:pt x="221226" y="499231"/>
                </a:cubicBezTo>
                <a:cubicBezTo>
                  <a:pt x="242555" y="493898"/>
                  <a:pt x="235177" y="455783"/>
                  <a:pt x="250723" y="440237"/>
                </a:cubicBezTo>
                <a:cubicBezTo>
                  <a:pt x="261716" y="429244"/>
                  <a:pt x="280679" y="431613"/>
                  <a:pt x="294968" y="425489"/>
                </a:cubicBezTo>
                <a:cubicBezTo>
                  <a:pt x="347359" y="403036"/>
                  <a:pt x="353773" y="396118"/>
                  <a:pt x="398207" y="366496"/>
                </a:cubicBezTo>
                <a:cubicBezTo>
                  <a:pt x="429432" y="319658"/>
                  <a:pt x="455687" y="302131"/>
                  <a:pt x="412955" y="233760"/>
                </a:cubicBezTo>
                <a:cubicBezTo>
                  <a:pt x="401303" y="215116"/>
                  <a:pt x="373626" y="214095"/>
                  <a:pt x="353962" y="204263"/>
                </a:cubicBezTo>
                <a:cubicBezTo>
                  <a:pt x="344130" y="189515"/>
                  <a:pt x="339496" y="169412"/>
                  <a:pt x="324465" y="160018"/>
                </a:cubicBezTo>
                <a:cubicBezTo>
                  <a:pt x="298099" y="143539"/>
                  <a:pt x="265472" y="140353"/>
                  <a:pt x="235975" y="130521"/>
                </a:cubicBezTo>
                <a:cubicBezTo>
                  <a:pt x="172506" y="109365"/>
                  <a:pt x="206804" y="119541"/>
                  <a:pt x="132736" y="101025"/>
                </a:cubicBezTo>
                <a:cubicBezTo>
                  <a:pt x="127820" y="71528"/>
                  <a:pt x="139133" y="33679"/>
                  <a:pt x="117988" y="12534"/>
                </a:cubicBezTo>
                <a:cubicBezTo>
                  <a:pt x="105454" y="0"/>
                  <a:pt x="86276" y="29497"/>
                  <a:pt x="73742" y="42031"/>
                </a:cubicBezTo>
                <a:cubicBezTo>
                  <a:pt x="61208" y="54565"/>
                  <a:pt x="55593" y="72659"/>
                  <a:pt x="44246" y="86276"/>
                </a:cubicBezTo>
                <a:cubicBezTo>
                  <a:pt x="30893" y="102299"/>
                  <a:pt x="14749" y="115772"/>
                  <a:pt x="0" y="130521"/>
                </a:cubicBezTo>
                <a:lnTo>
                  <a:pt x="0" y="130521"/>
                </a:lnTo>
                <a:close/>
              </a:path>
            </a:pathLst>
          </a:cu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4 Imagen" descr="confa 58 bis.jpg"/>
          <p:cNvPicPr>
            <a:picLocks noChangeAspect="1"/>
          </p:cNvPicPr>
          <p:nvPr/>
        </p:nvPicPr>
        <p:blipFill>
          <a:blip r:embed="rId2"/>
          <a:srcRect/>
          <a:stretch>
            <a:fillRect/>
          </a:stretch>
        </p:blipFill>
        <p:spPr bwMode="auto">
          <a:xfrm>
            <a:off x="395288" y="476250"/>
            <a:ext cx="8280400" cy="5903913"/>
          </a:xfrm>
          <a:prstGeom prst="rect">
            <a:avLst/>
          </a:prstGeom>
          <a:noFill/>
          <a:ln w="9525">
            <a:noFill/>
            <a:miter lim="800000"/>
            <a:headEnd/>
            <a:tailEnd/>
          </a:ln>
        </p:spPr>
      </p:pic>
      <p:cxnSp>
        <p:nvCxnSpPr>
          <p:cNvPr id="7" name="6 Conector recto de flecha"/>
          <p:cNvCxnSpPr/>
          <p:nvPr/>
        </p:nvCxnSpPr>
        <p:spPr>
          <a:xfrm>
            <a:off x="755650" y="2420938"/>
            <a:ext cx="1728788" cy="0"/>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a:spLocks noChangeArrowheads="1"/>
          </p:cNvSpPr>
          <p:nvPr/>
        </p:nvSpPr>
        <p:spPr bwMode="auto">
          <a:xfrm>
            <a:off x="1042988" y="2565400"/>
            <a:ext cx="665162" cy="646113"/>
          </a:xfrm>
          <a:prstGeom prst="rect">
            <a:avLst/>
          </a:prstGeom>
          <a:noFill/>
          <a:ln w="38100">
            <a:solidFill>
              <a:schemeClr val="bg1"/>
            </a:solidFill>
            <a:miter lim="800000"/>
            <a:headEnd/>
            <a:tailEnd/>
          </a:ln>
        </p:spPr>
        <p:txBody>
          <a:bodyPr wrap="none">
            <a:spAutoFit/>
          </a:bodyPr>
          <a:lstStyle/>
          <a:p>
            <a:r>
              <a:rPr lang="en-US" b="1">
                <a:solidFill>
                  <a:schemeClr val="bg1"/>
                </a:solidFill>
                <a:latin typeface="Bodoni MT Black" pitchFamily="18" charset="0"/>
                <a:ea typeface="Adobe Gothic Std B"/>
                <a:cs typeface="Adobe Gothic Std B"/>
              </a:rPr>
              <a:t>M.T</a:t>
            </a:r>
          </a:p>
          <a:p>
            <a:r>
              <a:rPr lang="en-US" b="1">
                <a:solidFill>
                  <a:schemeClr val="bg1"/>
                </a:solidFill>
                <a:latin typeface="Bodoni MT Black" pitchFamily="18" charset="0"/>
                <a:ea typeface="Adobe Gothic Std B"/>
                <a:cs typeface="Adobe Gothic Std B"/>
              </a:rPr>
              <a:t> Z.C</a:t>
            </a:r>
            <a:endParaRPr lang="es-ES" b="1">
              <a:solidFill>
                <a:schemeClr val="bg1"/>
              </a:solidFill>
              <a:latin typeface="Bodoni MT Black" pitchFamily="18" charset="0"/>
              <a:ea typeface="Adobe Gothic Std B"/>
              <a:cs typeface="Adobe Gothic Std B"/>
            </a:endParaRPr>
          </a:p>
        </p:txBody>
      </p:sp>
      <p:sp>
        <p:nvSpPr>
          <p:cNvPr id="17" name="16 CuadroTexto"/>
          <p:cNvSpPr txBox="1">
            <a:spLocks noChangeArrowheads="1"/>
          </p:cNvSpPr>
          <p:nvPr/>
        </p:nvSpPr>
        <p:spPr bwMode="auto">
          <a:xfrm>
            <a:off x="4932363" y="2133600"/>
            <a:ext cx="392112" cy="522288"/>
          </a:xfrm>
          <a:prstGeom prst="rect">
            <a:avLst/>
          </a:prstGeom>
          <a:noFill/>
          <a:ln w="9525">
            <a:noFill/>
            <a:miter lim="800000"/>
            <a:headEnd/>
            <a:tailEnd/>
          </a:ln>
        </p:spPr>
        <p:txBody>
          <a:bodyPr>
            <a:spAutoFit/>
          </a:bodyPr>
          <a:lstStyle/>
          <a:p>
            <a:r>
              <a:rPr lang="en-US" sz="2800" b="1">
                <a:solidFill>
                  <a:schemeClr val="bg1"/>
                </a:solidFill>
                <a:latin typeface="Bodoni MT Black" pitchFamily="18" charset="0"/>
              </a:rPr>
              <a:t>?</a:t>
            </a:r>
            <a:endParaRPr lang="es-ES" sz="2800" b="1">
              <a:solidFill>
                <a:schemeClr val="bg1"/>
              </a:solidFill>
              <a:latin typeface="Bodoni MT Black" pitchFamily="18" charset="0"/>
            </a:endParaRPr>
          </a:p>
        </p:txBody>
      </p:sp>
      <p:cxnSp>
        <p:nvCxnSpPr>
          <p:cNvPr id="19" name="18 Conector recto"/>
          <p:cNvCxnSpPr/>
          <p:nvPr/>
        </p:nvCxnSpPr>
        <p:spPr>
          <a:xfrm>
            <a:off x="827088" y="2420938"/>
            <a:ext cx="1368425"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50182" name="12 Rectángulo"/>
          <p:cNvSpPr>
            <a:spLocks noChangeArrowheads="1"/>
          </p:cNvSpPr>
          <p:nvPr/>
        </p:nvSpPr>
        <p:spPr bwMode="auto">
          <a:xfrm>
            <a:off x="323850" y="2852738"/>
            <a:ext cx="415925" cy="277812"/>
          </a:xfrm>
          <a:prstGeom prst="rect">
            <a:avLst/>
          </a:prstGeom>
          <a:noFill/>
          <a:ln w="9525">
            <a:noFill/>
            <a:miter lim="800000"/>
            <a:headEnd/>
            <a:tailEnd/>
          </a:ln>
        </p:spPr>
        <p:txBody>
          <a:bodyPr wrap="none">
            <a:spAutoFit/>
          </a:bodyPr>
          <a:lstStyle/>
          <a:p>
            <a:r>
              <a:rPr lang="en-US" sz="1200" b="1">
                <a:solidFill>
                  <a:schemeClr val="bg1"/>
                </a:solidFill>
                <a:latin typeface="Arial Black" pitchFamily="34" charset="0"/>
              </a:rPr>
              <a:t>A.I</a:t>
            </a:r>
            <a:endParaRPr lang="es-ES" sz="1200">
              <a:latin typeface="Corbel" pitchFamily="34" charset="0"/>
            </a:endParaRPr>
          </a:p>
        </p:txBody>
      </p:sp>
      <p:sp>
        <p:nvSpPr>
          <p:cNvPr id="50183" name="13 CuadroTexto"/>
          <p:cNvSpPr txBox="1">
            <a:spLocks noChangeArrowheads="1"/>
          </p:cNvSpPr>
          <p:nvPr/>
        </p:nvSpPr>
        <p:spPr bwMode="auto">
          <a:xfrm>
            <a:off x="755650" y="6092825"/>
            <a:ext cx="1390650" cy="277813"/>
          </a:xfrm>
          <a:prstGeom prst="rect">
            <a:avLst/>
          </a:prstGeom>
          <a:noFill/>
          <a:ln w="9525">
            <a:noFill/>
            <a:miter lim="800000"/>
            <a:headEnd/>
            <a:tailEnd/>
          </a:ln>
        </p:spPr>
        <p:txBody>
          <a:bodyPr wrap="none">
            <a:spAutoFit/>
          </a:bodyPr>
          <a:lstStyle/>
          <a:p>
            <a:r>
              <a:rPr lang="en-US" sz="1200" b="1">
                <a:latin typeface="Arial Narrow" pitchFamily="34" charset="0"/>
              </a:rPr>
              <a:t>www.datadipuy.com</a:t>
            </a:r>
            <a:endParaRPr lang="es-ES" sz="1200" b="1">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1 Imagen" descr="plataforma_continental 2_edited-1.jpg"/>
          <p:cNvPicPr>
            <a:picLocks noChangeAspect="1"/>
          </p:cNvPicPr>
          <p:nvPr/>
        </p:nvPicPr>
        <p:blipFill>
          <a:blip r:embed="rId2"/>
          <a:srcRect/>
          <a:stretch>
            <a:fillRect/>
          </a:stretch>
        </p:blipFill>
        <p:spPr bwMode="auto">
          <a:xfrm>
            <a:off x="179388" y="1196975"/>
            <a:ext cx="8758237" cy="4916488"/>
          </a:xfrm>
          <a:prstGeom prst="rect">
            <a:avLst/>
          </a:prstGeom>
          <a:noFill/>
          <a:ln w="9525">
            <a:noFill/>
            <a:miter lim="800000"/>
            <a:headEnd/>
            <a:tailEnd/>
          </a:ln>
        </p:spPr>
      </p:pic>
      <p:sp>
        <p:nvSpPr>
          <p:cNvPr id="51202" name="2 CuadroTexto"/>
          <p:cNvSpPr txBox="1">
            <a:spLocks noChangeArrowheads="1"/>
          </p:cNvSpPr>
          <p:nvPr/>
        </p:nvSpPr>
        <p:spPr bwMode="auto">
          <a:xfrm>
            <a:off x="468313" y="260350"/>
            <a:ext cx="3625850" cy="523875"/>
          </a:xfrm>
          <a:prstGeom prst="rect">
            <a:avLst/>
          </a:prstGeom>
          <a:noFill/>
          <a:ln w="9525">
            <a:noFill/>
            <a:miter lim="800000"/>
            <a:headEnd/>
            <a:tailEnd/>
          </a:ln>
        </p:spPr>
        <p:txBody>
          <a:bodyPr wrap="none">
            <a:spAutoFit/>
          </a:bodyPr>
          <a:lstStyle/>
          <a:p>
            <a:r>
              <a:rPr lang="en-US" sz="2800" b="1">
                <a:latin typeface="Arial Black" pitchFamily="34" charset="0"/>
              </a:rPr>
              <a:t>Lecho y Subsuelo</a:t>
            </a:r>
            <a:endParaRPr lang="es-ES" sz="2800" b="1">
              <a:latin typeface="Arial Blac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1 Imagen" descr="confa 58 3.jpg"/>
          <p:cNvPicPr>
            <a:picLocks noChangeAspect="1"/>
          </p:cNvPicPr>
          <p:nvPr/>
        </p:nvPicPr>
        <p:blipFill>
          <a:blip r:embed="rId2"/>
          <a:srcRect/>
          <a:stretch>
            <a:fillRect/>
          </a:stretch>
        </p:blipFill>
        <p:spPr bwMode="auto">
          <a:xfrm>
            <a:off x="468313" y="188913"/>
            <a:ext cx="8280400" cy="6480175"/>
          </a:xfrm>
          <a:prstGeom prst="rect">
            <a:avLst/>
          </a:prstGeom>
          <a:noFill/>
          <a:ln w="9525">
            <a:noFill/>
            <a:miter lim="800000"/>
            <a:headEnd/>
            <a:tailEnd/>
          </a:ln>
        </p:spPr>
      </p:pic>
      <p:sp>
        <p:nvSpPr>
          <p:cNvPr id="52226" name="2 CuadroTexto"/>
          <p:cNvSpPr txBox="1">
            <a:spLocks noChangeArrowheads="1"/>
          </p:cNvSpPr>
          <p:nvPr/>
        </p:nvSpPr>
        <p:spPr bwMode="auto">
          <a:xfrm>
            <a:off x="539750" y="6237288"/>
            <a:ext cx="1671638" cy="277812"/>
          </a:xfrm>
          <a:prstGeom prst="rect">
            <a:avLst/>
          </a:prstGeom>
          <a:noFill/>
          <a:ln w="9525">
            <a:noFill/>
            <a:miter lim="800000"/>
            <a:headEnd/>
            <a:tailEnd/>
          </a:ln>
        </p:spPr>
        <p:txBody>
          <a:bodyPr wrap="none">
            <a:spAutoFit/>
          </a:bodyPr>
          <a:lstStyle/>
          <a:p>
            <a:r>
              <a:rPr lang="en-US" sz="1200">
                <a:latin typeface="Adobe Gothic Std B"/>
                <a:ea typeface="Adobe Gothic Std B"/>
                <a:cs typeface="Adobe Gothic Std B"/>
              </a:rPr>
              <a:t>www.datadipuy.com</a:t>
            </a:r>
            <a:endParaRPr lang="es-ES" sz="1200">
              <a:latin typeface="Adobe Gothic Std B"/>
              <a:ea typeface="Adobe Gothic Std B"/>
              <a:cs typeface="Adobe Gothic Std B"/>
            </a:endParaRPr>
          </a:p>
        </p:txBody>
      </p:sp>
      <p:sp>
        <p:nvSpPr>
          <p:cNvPr id="4" name="3 CuadroTexto"/>
          <p:cNvSpPr txBox="1"/>
          <p:nvPr/>
        </p:nvSpPr>
        <p:spPr>
          <a:xfrm>
            <a:off x="3492500" y="4292600"/>
            <a:ext cx="563563" cy="369888"/>
          </a:xfrm>
          <a:prstGeom prst="rect">
            <a:avLst/>
          </a:prstGeom>
          <a:solidFill>
            <a:schemeClr val="accent3">
              <a:lumMod val="60000"/>
              <a:lumOff val="40000"/>
            </a:schemeClr>
          </a:solidFill>
        </p:spPr>
        <p:txBody>
          <a:bodyPr wrap="none">
            <a:spAutoFit/>
          </a:bodyPr>
          <a:lstStyle/>
          <a:p>
            <a:pPr fontAlgn="auto">
              <a:spcBef>
                <a:spcPts val="0"/>
              </a:spcBef>
              <a:spcAft>
                <a:spcPts val="0"/>
              </a:spcAft>
              <a:defRPr/>
            </a:pPr>
            <a:r>
              <a:rPr lang="en-US" b="1" dirty="0">
                <a:solidFill>
                  <a:schemeClr val="bg1"/>
                </a:solidFill>
                <a:latin typeface="Arial Black" pitchFamily="34" charset="0"/>
                <a:cs typeface="+mn-cs"/>
              </a:rPr>
              <a:t>P.C</a:t>
            </a:r>
            <a:endParaRPr lang="es-ES" b="1" dirty="0">
              <a:solidFill>
                <a:schemeClr val="bg1"/>
              </a:solidFill>
              <a:latin typeface="Arial Black" pitchFamily="34" charset="0"/>
              <a:cs typeface="+mn-cs"/>
            </a:endParaRPr>
          </a:p>
        </p:txBody>
      </p:sp>
      <p:sp>
        <p:nvSpPr>
          <p:cNvPr id="6" name="5 Menos"/>
          <p:cNvSpPr/>
          <p:nvPr/>
        </p:nvSpPr>
        <p:spPr>
          <a:xfrm rot="373675">
            <a:off x="1697038" y="3511550"/>
            <a:ext cx="214312" cy="122238"/>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Menos"/>
          <p:cNvSpPr/>
          <p:nvPr/>
        </p:nvSpPr>
        <p:spPr>
          <a:xfrm rot="1021090">
            <a:off x="5959475" y="5564188"/>
            <a:ext cx="354013" cy="187325"/>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Menos"/>
          <p:cNvSpPr/>
          <p:nvPr/>
        </p:nvSpPr>
        <p:spPr>
          <a:xfrm rot="731187">
            <a:off x="6316663" y="5721350"/>
            <a:ext cx="376237" cy="161925"/>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Menos"/>
          <p:cNvSpPr/>
          <p:nvPr/>
        </p:nvSpPr>
        <p:spPr>
          <a:xfrm rot="373675" flipV="1">
            <a:off x="1984375" y="3586163"/>
            <a:ext cx="254000" cy="107950"/>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2232" name="12 CuadroTexto"/>
          <p:cNvSpPr txBox="1">
            <a:spLocks noChangeArrowheads="1"/>
          </p:cNvSpPr>
          <p:nvPr/>
        </p:nvSpPr>
        <p:spPr bwMode="auto">
          <a:xfrm>
            <a:off x="323850" y="2924175"/>
            <a:ext cx="576263" cy="307975"/>
          </a:xfrm>
          <a:prstGeom prst="rect">
            <a:avLst/>
          </a:prstGeom>
          <a:noFill/>
          <a:ln w="9525">
            <a:noFill/>
            <a:miter lim="800000"/>
            <a:headEnd/>
            <a:tailEnd/>
          </a:ln>
        </p:spPr>
        <p:txBody>
          <a:bodyPr>
            <a:spAutoFit/>
          </a:bodyPr>
          <a:lstStyle/>
          <a:p>
            <a:r>
              <a:rPr lang="en-US" sz="1400" b="1">
                <a:solidFill>
                  <a:schemeClr val="bg1"/>
                </a:solidFill>
                <a:latin typeface="Arial Black" pitchFamily="34" charset="0"/>
              </a:rPr>
              <a:t> </a:t>
            </a:r>
            <a:r>
              <a:rPr lang="en-US" sz="1200" b="1">
                <a:solidFill>
                  <a:schemeClr val="bg1"/>
                </a:solidFill>
                <a:latin typeface="Arial Black" pitchFamily="34" charset="0"/>
              </a:rPr>
              <a:t>A.I</a:t>
            </a:r>
            <a:endParaRPr lang="es-ES" sz="1200" b="1">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4 Marcador de pie de página"/>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s-ES" smtClean="0">
                <a:cs typeface="Arial" charset="0"/>
              </a:rPr>
              <a:t>Lic.G.Aguilar</a:t>
            </a:r>
          </a:p>
        </p:txBody>
      </p:sp>
      <p:pic>
        <p:nvPicPr>
          <p:cNvPr id="53250" name="Picture 5" descr="Imagen PC URU"/>
          <p:cNvPicPr>
            <a:picLocks noChangeAspect="1" noChangeArrowheads="1"/>
          </p:cNvPicPr>
          <p:nvPr/>
        </p:nvPicPr>
        <p:blipFill>
          <a:blip r:embed="rId2"/>
          <a:srcRect/>
          <a:stretch>
            <a:fillRect/>
          </a:stretch>
        </p:blipFill>
        <p:spPr bwMode="auto">
          <a:xfrm>
            <a:off x="1403350" y="620713"/>
            <a:ext cx="6913563"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8" descr="TORDESILLAS-CERTERAE"/>
          <p:cNvPicPr>
            <a:picLocks noChangeAspect="1" noChangeArrowheads="1"/>
          </p:cNvPicPr>
          <p:nvPr/>
        </p:nvPicPr>
        <p:blipFill>
          <a:blip r:embed="rId2"/>
          <a:srcRect/>
          <a:stretch>
            <a:fillRect/>
          </a:stretch>
        </p:blipFill>
        <p:spPr bwMode="auto">
          <a:xfrm>
            <a:off x="900113" y="125413"/>
            <a:ext cx="7200900" cy="673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CuadroTexto"/>
          <p:cNvSpPr txBox="1">
            <a:spLocks noChangeArrowheads="1"/>
          </p:cNvSpPr>
          <p:nvPr/>
        </p:nvSpPr>
        <p:spPr bwMode="auto">
          <a:xfrm>
            <a:off x="323850" y="2060575"/>
            <a:ext cx="2160588" cy="1570038"/>
          </a:xfrm>
          <a:prstGeom prst="rect">
            <a:avLst/>
          </a:prstGeom>
          <a:noFill/>
          <a:ln w="38100">
            <a:solidFill>
              <a:schemeClr val="tx1"/>
            </a:solidFill>
            <a:miter lim="800000"/>
            <a:headEnd/>
            <a:tailEnd/>
          </a:ln>
        </p:spPr>
        <p:txBody>
          <a:bodyPr>
            <a:spAutoFit/>
          </a:bodyPr>
          <a:lstStyle/>
          <a:p>
            <a:r>
              <a:rPr lang="en-US" sz="2400" b="1">
                <a:latin typeface="Arial Black" pitchFamily="34" charset="0"/>
              </a:rPr>
              <a:t>Zonas no previstas por la Convemar</a:t>
            </a:r>
            <a:endParaRPr lang="es-ES" sz="2400" b="1">
              <a:latin typeface="Arial Black" pitchFamily="34" charset="0"/>
            </a:endParaRPr>
          </a:p>
        </p:txBody>
      </p:sp>
      <p:sp>
        <p:nvSpPr>
          <p:cNvPr id="54274" name="2 CuadroTexto"/>
          <p:cNvSpPr txBox="1">
            <a:spLocks noChangeArrowheads="1"/>
          </p:cNvSpPr>
          <p:nvPr/>
        </p:nvSpPr>
        <p:spPr bwMode="auto">
          <a:xfrm>
            <a:off x="3708400" y="908050"/>
            <a:ext cx="4035425" cy="954088"/>
          </a:xfrm>
          <a:prstGeom prst="rect">
            <a:avLst/>
          </a:prstGeom>
          <a:noFill/>
          <a:ln w="38100">
            <a:solidFill>
              <a:schemeClr val="tx1"/>
            </a:solidFill>
            <a:miter lim="800000"/>
            <a:headEnd/>
            <a:tailEnd/>
          </a:ln>
        </p:spPr>
        <p:txBody>
          <a:bodyPr wrap="none">
            <a:spAutoFit/>
          </a:bodyPr>
          <a:lstStyle/>
          <a:p>
            <a:r>
              <a:rPr lang="en-US" u="sng">
                <a:latin typeface="Arial Black" pitchFamily="34" charset="0"/>
              </a:rPr>
              <a:t>Ártico:</a:t>
            </a:r>
            <a:r>
              <a:rPr lang="en-US">
                <a:latin typeface="Arial Black" pitchFamily="34" charset="0"/>
              </a:rPr>
              <a:t> Zona marítima helada.</a:t>
            </a:r>
          </a:p>
          <a:p>
            <a:endParaRPr lang="en-US">
              <a:latin typeface="Arial Black" pitchFamily="34" charset="0"/>
            </a:endParaRPr>
          </a:p>
          <a:p>
            <a:pPr>
              <a:buFont typeface="Wingdings" pitchFamily="2" charset="2"/>
              <a:buChar char="Ø"/>
            </a:pPr>
            <a:r>
              <a:rPr lang="en-US">
                <a:latin typeface="Arial Black" pitchFamily="34" charset="0"/>
              </a:rPr>
              <a:t>          Régimen  Convemar/82</a:t>
            </a:r>
            <a:endParaRPr lang="es-ES">
              <a:latin typeface="Arial Black" pitchFamily="34" charset="0"/>
            </a:endParaRPr>
          </a:p>
        </p:txBody>
      </p:sp>
      <p:sp>
        <p:nvSpPr>
          <p:cNvPr id="54275" name="3 CuadroTexto"/>
          <p:cNvSpPr txBox="1">
            <a:spLocks noChangeArrowheads="1"/>
          </p:cNvSpPr>
          <p:nvPr/>
        </p:nvSpPr>
        <p:spPr bwMode="auto">
          <a:xfrm>
            <a:off x="3492500" y="3933825"/>
            <a:ext cx="5238750" cy="404813"/>
          </a:xfrm>
          <a:prstGeom prst="rect">
            <a:avLst/>
          </a:prstGeom>
          <a:noFill/>
          <a:ln w="38100">
            <a:solidFill>
              <a:schemeClr val="tx1"/>
            </a:solidFill>
            <a:miter lim="800000"/>
            <a:headEnd/>
            <a:tailEnd/>
          </a:ln>
        </p:spPr>
        <p:txBody>
          <a:bodyPr wrap="none">
            <a:spAutoFit/>
          </a:bodyPr>
          <a:lstStyle/>
          <a:p>
            <a:r>
              <a:rPr lang="en-US" u="sng">
                <a:latin typeface="Arial Black" pitchFamily="34" charset="0"/>
              </a:rPr>
              <a:t>Antártida</a:t>
            </a:r>
            <a:r>
              <a:rPr lang="en-US">
                <a:latin typeface="Arial Black" pitchFamily="34" charset="0"/>
              </a:rPr>
              <a:t>:  Régimen  Tratado Antártico. </a:t>
            </a:r>
            <a:endParaRPr lang="es-ES">
              <a:latin typeface="Arial Black" pitchFamily="34" charset="0"/>
            </a:endParaRPr>
          </a:p>
        </p:txBody>
      </p:sp>
      <p:sp>
        <p:nvSpPr>
          <p:cNvPr id="5" name="4 Abrir llave"/>
          <p:cNvSpPr/>
          <p:nvPr/>
        </p:nvSpPr>
        <p:spPr>
          <a:xfrm>
            <a:off x="2700338" y="1773238"/>
            <a:ext cx="287337" cy="2447925"/>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468313"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8195" name="Picture 4" descr="800px-NASA_seaice_2005_lg1"/>
          <p:cNvPicPr>
            <a:picLocks noGrp="1" noChangeAspect="1" noChangeArrowheads="1"/>
          </p:cNvPicPr>
          <p:nvPr>
            <p:ph idx="1"/>
          </p:nvPr>
        </p:nvPicPr>
        <p:blipFill>
          <a:blip r:embed="rId2" cstate="print"/>
          <a:srcRect/>
          <a:stretch>
            <a:fillRect/>
          </a:stretch>
        </p:blipFill>
        <p:spPr>
          <a:xfrm>
            <a:off x="0" y="404664"/>
            <a:ext cx="6325570" cy="4032448"/>
          </a:xfrm>
          <a:ln w="57150">
            <a:solidFill>
              <a:schemeClr val="tx1"/>
            </a:solidFill>
          </a:ln>
          <a:scene3d>
            <a:camera prst="perspectiveContrastingRightFacing"/>
            <a:lightRig rig="threePt" dir="t"/>
          </a:scene3d>
        </p:spPr>
      </p:pic>
      <p:pic>
        <p:nvPicPr>
          <p:cNvPr id="55299" name="Picture 4" descr="web_intl_arctic_precip_day1_720x486"/>
          <p:cNvPicPr>
            <a:picLocks noChangeAspect="1" noChangeArrowheads="1"/>
          </p:cNvPicPr>
          <p:nvPr/>
        </p:nvPicPr>
        <p:blipFill>
          <a:blip r:embed="rId3"/>
          <a:srcRect/>
          <a:stretch>
            <a:fillRect/>
          </a:stretch>
        </p:blipFill>
        <p:spPr bwMode="auto">
          <a:xfrm>
            <a:off x="4211638" y="3416300"/>
            <a:ext cx="4932362" cy="3441700"/>
          </a:xfrm>
          <a:prstGeom prst="rect">
            <a:avLst/>
          </a:prstGeom>
          <a:noFill/>
          <a:ln w="38100">
            <a:solidFill>
              <a:schemeClr val="tx1"/>
            </a:solidFill>
            <a:miter lim="800000"/>
            <a:headEnd/>
            <a:tailEnd/>
          </a:ln>
        </p:spPr>
      </p:pic>
      <p:sp>
        <p:nvSpPr>
          <p:cNvPr id="55300" name="6 CuadroTexto"/>
          <p:cNvSpPr txBox="1">
            <a:spLocks noChangeArrowheads="1"/>
          </p:cNvSpPr>
          <p:nvPr/>
        </p:nvSpPr>
        <p:spPr bwMode="auto">
          <a:xfrm>
            <a:off x="6011863" y="1268413"/>
            <a:ext cx="2359025" cy="701675"/>
          </a:xfrm>
          <a:prstGeom prst="rect">
            <a:avLst/>
          </a:prstGeom>
          <a:noFill/>
          <a:ln w="9525">
            <a:noFill/>
            <a:miter lim="800000"/>
            <a:headEnd/>
            <a:tailEnd/>
          </a:ln>
        </p:spPr>
        <p:txBody>
          <a:bodyPr wrap="none">
            <a:spAutoFit/>
          </a:bodyPr>
          <a:lstStyle/>
          <a:p>
            <a:r>
              <a:rPr lang="en-US" sz="4000" b="1">
                <a:latin typeface="Arial Black" pitchFamily="34" charset="0"/>
              </a:rPr>
              <a:t>ÁRTICO</a:t>
            </a:r>
            <a:endParaRPr lang="es-ES" sz="4000" b="1">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6"/>
          <p:cNvSpPr txBox="1">
            <a:spLocks noChangeArrowheads="1"/>
          </p:cNvSpPr>
          <p:nvPr/>
        </p:nvSpPr>
        <p:spPr bwMode="auto">
          <a:xfrm>
            <a:off x="7019925" y="6021388"/>
            <a:ext cx="668338" cy="228600"/>
          </a:xfrm>
          <a:prstGeom prst="rect">
            <a:avLst/>
          </a:prstGeom>
          <a:noFill/>
          <a:ln w="9525">
            <a:noFill/>
            <a:miter lim="800000"/>
            <a:headEnd/>
            <a:tailEnd/>
          </a:ln>
        </p:spPr>
        <p:txBody>
          <a:bodyPr>
            <a:spAutoFit/>
          </a:bodyPr>
          <a:lstStyle/>
          <a:p>
            <a:endParaRPr lang="es-UY">
              <a:latin typeface="Corbel" pitchFamily="34" charset="0"/>
            </a:endParaRPr>
          </a:p>
        </p:txBody>
      </p:sp>
      <p:sp>
        <p:nvSpPr>
          <p:cNvPr id="56322" name="7 Rectángulo"/>
          <p:cNvSpPr>
            <a:spLocks noChangeArrowheads="1"/>
          </p:cNvSpPr>
          <p:nvPr/>
        </p:nvSpPr>
        <p:spPr bwMode="auto">
          <a:xfrm>
            <a:off x="3276600" y="6165850"/>
            <a:ext cx="2855913" cy="368300"/>
          </a:xfrm>
          <a:prstGeom prst="rect">
            <a:avLst/>
          </a:prstGeom>
          <a:noFill/>
          <a:ln w="9525">
            <a:noFill/>
            <a:miter lim="800000"/>
            <a:headEnd/>
            <a:tailEnd/>
          </a:ln>
        </p:spPr>
        <p:txBody>
          <a:bodyPr wrap="none">
            <a:spAutoFit/>
          </a:bodyPr>
          <a:lstStyle/>
          <a:p>
            <a:r>
              <a:rPr lang="en-US" b="1">
                <a:solidFill>
                  <a:schemeClr val="bg1"/>
                </a:solidFill>
                <a:latin typeface="Arial Black" pitchFamily="34" charset="0"/>
              </a:rPr>
              <a:t>TEORIA DEL SECTOR</a:t>
            </a:r>
            <a:endParaRPr lang="es-ES" b="1">
              <a:solidFill>
                <a:schemeClr val="bg1"/>
              </a:solidFill>
              <a:latin typeface="Arial Black" pitchFamily="34" charset="0"/>
            </a:endParaRPr>
          </a:p>
        </p:txBody>
      </p:sp>
      <p:pic>
        <p:nvPicPr>
          <p:cNvPr id="56323" name="Picture 4" descr="art circle 1"/>
          <p:cNvPicPr>
            <a:picLocks noChangeAspect="1" noChangeArrowheads="1"/>
          </p:cNvPicPr>
          <p:nvPr/>
        </p:nvPicPr>
        <p:blipFill>
          <a:blip r:embed="rId2"/>
          <a:srcRect/>
          <a:stretch>
            <a:fillRect/>
          </a:stretch>
        </p:blipFill>
        <p:spPr bwMode="auto">
          <a:xfrm>
            <a:off x="1476375" y="404813"/>
            <a:ext cx="6408738" cy="7065962"/>
          </a:xfrm>
          <a:prstGeom prst="rect">
            <a:avLst/>
          </a:prstGeom>
          <a:noFill/>
          <a:ln w="9525">
            <a:noFill/>
            <a:miter lim="800000"/>
            <a:headEnd/>
            <a:tailEnd/>
          </a:ln>
        </p:spPr>
      </p:pic>
      <p:sp>
        <p:nvSpPr>
          <p:cNvPr id="10" name="9 Rectángulo"/>
          <p:cNvSpPr/>
          <p:nvPr/>
        </p:nvSpPr>
        <p:spPr>
          <a:xfrm>
            <a:off x="0" y="5876925"/>
            <a:ext cx="9396413" cy="981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latin typeface="Arial Black" pitchFamily="34" charset="0"/>
                <a:cs typeface="Arial" charset="0"/>
              </a:rPr>
              <a:t>TEORÍA DEL SECTOR (modo no aceptado por el DI)</a:t>
            </a:r>
            <a:endParaRPr lang="es-ES">
              <a:solidFill>
                <a:srgbClr val="FFFFFF"/>
              </a:solidFill>
              <a:latin typeface="Arial Black" pitchFamily="34" charset="0"/>
              <a:cs typeface="Arial" charset="0"/>
            </a:endParaRPr>
          </a:p>
        </p:txBody>
      </p:sp>
      <p:sp>
        <p:nvSpPr>
          <p:cNvPr id="11" name="10 Rectángulo"/>
          <p:cNvSpPr/>
          <p:nvPr/>
        </p:nvSpPr>
        <p:spPr>
          <a:xfrm>
            <a:off x="0" y="0"/>
            <a:ext cx="468313" cy="5949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6"/>
          <p:cNvSpPr txBox="1">
            <a:spLocks noChangeArrowheads="1"/>
          </p:cNvSpPr>
          <p:nvPr/>
        </p:nvSpPr>
        <p:spPr bwMode="auto">
          <a:xfrm>
            <a:off x="7019925" y="6021388"/>
            <a:ext cx="668338" cy="228600"/>
          </a:xfrm>
          <a:prstGeom prst="rect">
            <a:avLst/>
          </a:prstGeom>
          <a:noFill/>
          <a:ln w="9525">
            <a:noFill/>
            <a:miter lim="800000"/>
            <a:headEnd/>
            <a:tailEnd/>
          </a:ln>
        </p:spPr>
        <p:txBody>
          <a:bodyPr>
            <a:spAutoFit/>
          </a:bodyPr>
          <a:lstStyle/>
          <a:p>
            <a:endParaRPr lang="es-UY">
              <a:latin typeface="Corbel" pitchFamily="34" charset="0"/>
            </a:endParaRPr>
          </a:p>
        </p:txBody>
      </p:sp>
      <p:sp>
        <p:nvSpPr>
          <p:cNvPr id="8" name="7 Rectángulo"/>
          <p:cNvSpPr/>
          <p:nvPr/>
        </p:nvSpPr>
        <p:spPr>
          <a:xfrm>
            <a:off x="0" y="0"/>
            <a:ext cx="395288"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7347" name="8 CuadroTexto"/>
          <p:cNvSpPr txBox="1">
            <a:spLocks noChangeArrowheads="1"/>
          </p:cNvSpPr>
          <p:nvPr/>
        </p:nvSpPr>
        <p:spPr bwMode="auto">
          <a:xfrm>
            <a:off x="323850" y="6396038"/>
            <a:ext cx="3979863" cy="495300"/>
          </a:xfrm>
          <a:prstGeom prst="rect">
            <a:avLst/>
          </a:prstGeom>
          <a:noFill/>
          <a:ln w="38100">
            <a:solidFill>
              <a:srgbClr val="0070C0"/>
            </a:solidFill>
            <a:miter lim="800000"/>
            <a:headEnd/>
            <a:tailEnd/>
          </a:ln>
        </p:spPr>
        <p:txBody>
          <a:bodyPr wrap="none">
            <a:spAutoFit/>
          </a:bodyPr>
          <a:lstStyle/>
          <a:p>
            <a:r>
              <a:rPr lang="en-US" sz="2400" b="1">
                <a:solidFill>
                  <a:schemeClr val="bg1"/>
                </a:solidFill>
                <a:latin typeface="Arial Black" pitchFamily="34" charset="0"/>
              </a:rPr>
              <a:t>TRATADO ANTÁRTICO</a:t>
            </a:r>
            <a:endParaRPr lang="es-ES" sz="2400" b="1">
              <a:solidFill>
                <a:schemeClr val="bg1"/>
              </a:solidFill>
              <a:latin typeface="Arial Black" pitchFamily="34" charset="0"/>
            </a:endParaRPr>
          </a:p>
        </p:txBody>
      </p:sp>
      <p:pic>
        <p:nvPicPr>
          <p:cNvPr id="57348" name="Picture 4" descr="707px-Antarctica_satellite_globe"/>
          <p:cNvPicPr>
            <a:picLocks noGrp="1" noChangeAspect="1" noChangeArrowheads="1"/>
          </p:cNvPicPr>
          <p:nvPr>
            <p:ph idx="1"/>
          </p:nvPr>
        </p:nvPicPr>
        <p:blipFill>
          <a:blip r:embed="rId2"/>
          <a:srcRect/>
          <a:stretch>
            <a:fillRect/>
          </a:stretch>
        </p:blipFill>
        <p:spPr>
          <a:xfrm>
            <a:off x="403225" y="298450"/>
            <a:ext cx="8740775" cy="6046788"/>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2 CuadroTexto"/>
          <p:cNvSpPr txBox="1">
            <a:spLocks noChangeArrowheads="1"/>
          </p:cNvSpPr>
          <p:nvPr/>
        </p:nvSpPr>
        <p:spPr bwMode="auto">
          <a:xfrm>
            <a:off x="684213" y="836613"/>
            <a:ext cx="5095875" cy="461962"/>
          </a:xfrm>
          <a:prstGeom prst="rect">
            <a:avLst/>
          </a:prstGeom>
          <a:noFill/>
          <a:ln w="9525">
            <a:noFill/>
            <a:miter lim="800000"/>
            <a:headEnd/>
            <a:tailEnd/>
          </a:ln>
        </p:spPr>
        <p:txBody>
          <a:bodyPr wrap="none">
            <a:spAutoFit/>
          </a:bodyPr>
          <a:lstStyle/>
          <a:p>
            <a:r>
              <a:rPr lang="en-US" sz="2400">
                <a:latin typeface="Arial Black" pitchFamily="34" charset="0"/>
              </a:rPr>
              <a:t>DISPOSICIONES GENERALES</a:t>
            </a:r>
            <a:endParaRPr lang="es-ES" sz="2400">
              <a:latin typeface="Arial Black" pitchFamily="34" charset="0"/>
            </a:endParaRPr>
          </a:p>
        </p:txBody>
      </p:sp>
      <p:sp>
        <p:nvSpPr>
          <p:cNvPr id="58370" name="3 CuadroTexto"/>
          <p:cNvSpPr txBox="1">
            <a:spLocks noChangeArrowheads="1"/>
          </p:cNvSpPr>
          <p:nvPr/>
        </p:nvSpPr>
        <p:spPr bwMode="auto">
          <a:xfrm>
            <a:off x="1042988" y="1916113"/>
            <a:ext cx="7489825" cy="2838450"/>
          </a:xfrm>
          <a:prstGeom prst="rect">
            <a:avLst/>
          </a:prstGeom>
          <a:noFill/>
          <a:ln w="9525">
            <a:noFill/>
            <a:miter lim="800000"/>
            <a:headEnd/>
            <a:tailEnd/>
          </a:ln>
        </p:spPr>
        <p:txBody>
          <a:bodyPr>
            <a:spAutoFit/>
          </a:bodyPr>
          <a:lstStyle/>
          <a:p>
            <a:pPr>
              <a:buFont typeface="Wingdings" pitchFamily="2" charset="2"/>
              <a:buChar char="ü"/>
            </a:pPr>
            <a:r>
              <a:rPr lang="en-US" b="1">
                <a:latin typeface="Arial Black" pitchFamily="34" charset="0"/>
              </a:rPr>
              <a:t>Buena fe y abuso  de Derecho.</a:t>
            </a:r>
          </a:p>
          <a:p>
            <a:endParaRPr lang="en-US" b="1">
              <a:latin typeface="Arial Black" pitchFamily="34" charset="0"/>
            </a:endParaRPr>
          </a:p>
          <a:p>
            <a:pPr>
              <a:buFont typeface="Wingdings" pitchFamily="2" charset="2"/>
              <a:buChar char="ü"/>
            </a:pPr>
            <a:r>
              <a:rPr lang="en-US" b="1">
                <a:latin typeface="Arial Black" pitchFamily="34" charset="0"/>
              </a:rPr>
              <a:t>Utilización del mar con fines pacíficos.</a:t>
            </a:r>
          </a:p>
          <a:p>
            <a:pPr>
              <a:buFont typeface="Wingdings" pitchFamily="2" charset="2"/>
              <a:buChar char="ü"/>
            </a:pPr>
            <a:endParaRPr lang="en-US" b="1">
              <a:latin typeface="Arial Black" pitchFamily="34" charset="0"/>
            </a:endParaRPr>
          </a:p>
          <a:p>
            <a:pPr>
              <a:buFont typeface="Wingdings" pitchFamily="2" charset="2"/>
              <a:buChar char="ü"/>
            </a:pPr>
            <a:r>
              <a:rPr lang="en-US" b="1">
                <a:latin typeface="Arial Black" pitchFamily="34" charset="0"/>
              </a:rPr>
              <a:t>Revelación de información.</a:t>
            </a:r>
          </a:p>
          <a:p>
            <a:pPr>
              <a:buFont typeface="Wingdings" pitchFamily="2" charset="2"/>
              <a:buChar char="ü"/>
            </a:pPr>
            <a:endParaRPr lang="en-US" b="1">
              <a:latin typeface="Arial Black" pitchFamily="34" charset="0"/>
            </a:endParaRPr>
          </a:p>
          <a:p>
            <a:pPr>
              <a:buFont typeface="Wingdings" pitchFamily="2" charset="2"/>
              <a:buChar char="ü"/>
            </a:pPr>
            <a:r>
              <a:rPr lang="en-US" b="1">
                <a:latin typeface="Arial Black" pitchFamily="34" charset="0"/>
              </a:rPr>
              <a:t>Objetos  arqueológicos e históricos hallados en el mar.</a:t>
            </a:r>
          </a:p>
          <a:p>
            <a:pPr>
              <a:buFont typeface="Wingdings" pitchFamily="2" charset="2"/>
              <a:buChar char="ü"/>
            </a:pPr>
            <a:endParaRPr lang="en-US" b="1">
              <a:latin typeface="Arial Black" pitchFamily="34" charset="0"/>
            </a:endParaRPr>
          </a:p>
          <a:p>
            <a:pPr>
              <a:buFont typeface="Wingdings" pitchFamily="2" charset="2"/>
              <a:buChar char="ü"/>
            </a:pPr>
            <a:r>
              <a:rPr lang="en-US" b="1">
                <a:latin typeface="Arial Black" pitchFamily="34" charset="0"/>
              </a:rPr>
              <a:t>Responsabilidad por da</a:t>
            </a:r>
            <a:r>
              <a:rPr lang="es-UY" b="1">
                <a:latin typeface="Arial Black" pitchFamily="34" charset="0"/>
              </a:rPr>
              <a:t>ñ</a:t>
            </a:r>
            <a:r>
              <a:rPr lang="en-US" b="1">
                <a:latin typeface="Arial Black" pitchFamily="34" charset="0"/>
              </a:rPr>
              <a:t>os.</a:t>
            </a:r>
          </a:p>
          <a:p>
            <a:endParaRPr lang="en-US" b="1">
              <a:latin typeface="Arial Black" pitchFamily="34" charset="0"/>
            </a:endParaRPr>
          </a:p>
        </p:txBody>
      </p:sp>
      <p:sp>
        <p:nvSpPr>
          <p:cNvPr id="5" name="4 Explosión 1"/>
          <p:cNvSpPr/>
          <p:nvPr/>
        </p:nvSpPr>
        <p:spPr>
          <a:xfrm>
            <a:off x="8316913" y="3500438"/>
            <a:ext cx="503237" cy="43338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Explosión 1"/>
          <p:cNvSpPr/>
          <p:nvPr/>
        </p:nvSpPr>
        <p:spPr>
          <a:xfrm>
            <a:off x="827088" y="5876925"/>
            <a:ext cx="504825" cy="43180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8373" name="6 CuadroTexto"/>
          <p:cNvSpPr txBox="1">
            <a:spLocks noChangeArrowheads="1"/>
          </p:cNvSpPr>
          <p:nvPr/>
        </p:nvSpPr>
        <p:spPr bwMode="auto">
          <a:xfrm>
            <a:off x="1403350" y="5949950"/>
            <a:ext cx="1922463" cy="336550"/>
          </a:xfrm>
          <a:prstGeom prst="rect">
            <a:avLst/>
          </a:prstGeom>
          <a:solidFill>
            <a:schemeClr val="bg1"/>
          </a:solidFill>
          <a:ln w="9525">
            <a:noFill/>
            <a:miter lim="800000"/>
            <a:headEnd/>
            <a:tailEnd/>
          </a:ln>
        </p:spPr>
        <p:txBody>
          <a:bodyPr wrap="none">
            <a:spAutoFit/>
          </a:bodyPr>
          <a:lstStyle/>
          <a:p>
            <a:r>
              <a:rPr lang="en-US" sz="1600">
                <a:latin typeface="Arial Black" pitchFamily="34" charset="0"/>
              </a:rPr>
              <a:t>Arts. 303 y 149.</a:t>
            </a:r>
            <a:endParaRPr lang="es-ES" sz="1600">
              <a:latin typeface="Arial Black"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https://encrypted-tbn2.gstatic.com/images?q=tbn:ANd9GcTYHPuz-j42_Jwh5uc2IGfj5HGWlGmw7OI7YFX_pZ5VEmQ924GX">
            <a:hlinkClick r:id="rId2"/>
          </p:cNvPr>
          <p:cNvPicPr>
            <a:picLocks noChangeAspect="1" noChangeArrowheads="1"/>
          </p:cNvPicPr>
          <p:nvPr/>
        </p:nvPicPr>
        <p:blipFill>
          <a:blip r:embed="rId3"/>
          <a:srcRect/>
          <a:stretch>
            <a:fillRect/>
          </a:stretch>
        </p:blipFill>
        <p:spPr bwMode="auto">
          <a:xfrm>
            <a:off x="0" y="4486275"/>
            <a:ext cx="5800725" cy="2371725"/>
          </a:xfrm>
          <a:prstGeom prst="rect">
            <a:avLst/>
          </a:prstGeom>
          <a:noFill/>
          <a:ln w="9525">
            <a:noFill/>
            <a:miter lim="800000"/>
            <a:headEnd/>
            <a:tailEnd/>
          </a:ln>
        </p:spPr>
      </p:pic>
      <p:sp>
        <p:nvSpPr>
          <p:cNvPr id="59394" name="1 Rectángulo"/>
          <p:cNvSpPr>
            <a:spLocks noChangeArrowheads="1"/>
          </p:cNvSpPr>
          <p:nvPr/>
        </p:nvSpPr>
        <p:spPr bwMode="auto">
          <a:xfrm>
            <a:off x="179388" y="260350"/>
            <a:ext cx="4572000" cy="1069975"/>
          </a:xfrm>
          <a:prstGeom prst="rect">
            <a:avLst/>
          </a:prstGeom>
          <a:noFill/>
          <a:ln w="9525">
            <a:noFill/>
            <a:miter lim="800000"/>
            <a:headEnd/>
            <a:tailEnd/>
          </a:ln>
        </p:spPr>
        <p:txBody>
          <a:bodyPr>
            <a:spAutoFit/>
          </a:bodyPr>
          <a:lstStyle/>
          <a:p>
            <a:r>
              <a:rPr lang="es-ES" sz="1600" b="1">
                <a:latin typeface="Arial Black" pitchFamily="34" charset="0"/>
              </a:rPr>
              <a:t>Resolución 63/111 de la A.G. de la ONU de 5 de diciembre de 2008.</a:t>
            </a:r>
          </a:p>
          <a:p>
            <a:r>
              <a:rPr lang="es-ES" sz="1600" b="1">
                <a:latin typeface="Arial Black" pitchFamily="34" charset="0"/>
              </a:rPr>
              <a:t>Fue propuesto en 1992 en la Cumbre de la Tierra celebrada en Río.</a:t>
            </a:r>
          </a:p>
        </p:txBody>
      </p:sp>
      <p:pic>
        <p:nvPicPr>
          <p:cNvPr id="1026" name="Picture 2" descr="https://encrypted-tbn2.gstatic.com/images?q=tbn:ANd9GcQkjOP93EA1aD59TPtrkM86HEgajWb_z4PKYPA7Sr5K-ouhdhNZ6w"/>
          <p:cNvPicPr>
            <a:picLocks noChangeAspect="1" noChangeArrowheads="1"/>
          </p:cNvPicPr>
          <p:nvPr/>
        </p:nvPicPr>
        <p:blipFill>
          <a:blip r:embed="rId4" cstate="print"/>
          <a:srcRect/>
          <a:stretch>
            <a:fillRect/>
          </a:stretch>
        </p:blipFill>
        <p:spPr bwMode="auto">
          <a:xfrm>
            <a:off x="3856611" y="1268760"/>
            <a:ext cx="5287389" cy="3960440"/>
          </a:xfrm>
          <a:prstGeom prst="rect">
            <a:avLst/>
          </a:prstGeom>
          <a:noFill/>
          <a:ln w="57150">
            <a:solidFill>
              <a:srgbClr val="00B0F0"/>
            </a:solidFill>
          </a:ln>
          <a:scene3d>
            <a:camera prst="perspectiveContrastingLeftFacing"/>
            <a:lightRig rig="threePt" dir="t"/>
          </a:scene3d>
        </p:spPr>
      </p:pic>
      <p:pic>
        <p:nvPicPr>
          <p:cNvPr id="59396" name="Picture 6" descr="http://1.bp.blogspot.com/-gKXNF-oLI_8/TeozcE2wNhI/AAAAAAAACf8/aYYoErE4e8w/s1600/C-FTBO%257E1.JPG">
            <a:hlinkClick r:id="rId5"/>
          </p:cNvPr>
          <p:cNvPicPr>
            <a:picLocks noChangeAspect="1" noChangeArrowheads="1"/>
          </p:cNvPicPr>
          <p:nvPr/>
        </p:nvPicPr>
        <p:blipFill>
          <a:blip r:embed="rId6"/>
          <a:srcRect/>
          <a:stretch>
            <a:fillRect/>
          </a:stretch>
        </p:blipFill>
        <p:spPr bwMode="auto">
          <a:xfrm>
            <a:off x="1116013" y="1700213"/>
            <a:ext cx="2667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CuadroTexto"/>
          <p:cNvSpPr txBox="1">
            <a:spLocks noChangeArrowheads="1"/>
          </p:cNvSpPr>
          <p:nvPr/>
        </p:nvSpPr>
        <p:spPr bwMode="auto">
          <a:xfrm>
            <a:off x="1116013" y="908050"/>
            <a:ext cx="6769100" cy="5822950"/>
          </a:xfrm>
          <a:prstGeom prst="rect">
            <a:avLst/>
          </a:prstGeom>
          <a:solidFill>
            <a:schemeClr val="bg1"/>
          </a:solidFill>
          <a:ln w="9525">
            <a:noFill/>
            <a:miter lim="800000"/>
            <a:headEnd/>
            <a:tailEnd/>
          </a:ln>
        </p:spPr>
        <p:txBody>
          <a:bodyPr>
            <a:spAutoFit/>
          </a:bodyPr>
          <a:lstStyle/>
          <a:p>
            <a:pPr marL="342900" indent="-342900">
              <a:buFontTx/>
              <a:buAutoNum type="arabicParenR"/>
            </a:pPr>
            <a:r>
              <a:rPr lang="en-US" sz="2000" b="1">
                <a:latin typeface="Arial Narrow" pitchFamily="34" charset="0"/>
              </a:rPr>
              <a:t>Los </a:t>
            </a:r>
            <a:r>
              <a:rPr lang="es-CL" sz="2000">
                <a:latin typeface="Corbel" pitchFamily="34" charset="0"/>
              </a:rPr>
              <a:t> </a:t>
            </a:r>
            <a:r>
              <a:rPr lang="es-CL" b="1"/>
              <a:t>Límites</a:t>
            </a:r>
            <a:r>
              <a:rPr lang="en-US" sz="2000" b="1">
                <a:latin typeface="Arial Narrow" pitchFamily="34" charset="0"/>
              </a:rPr>
              <a:t> de las zonas marítimas,</a:t>
            </a:r>
          </a:p>
          <a:p>
            <a:pPr marL="342900" indent="-342900"/>
            <a:endParaRPr lang="en-US" sz="2000" b="1">
              <a:latin typeface="Arial Narrow" pitchFamily="34" charset="0"/>
            </a:endParaRPr>
          </a:p>
          <a:p>
            <a:pPr marL="342900" indent="-342900"/>
            <a:r>
              <a:rPr lang="en-US" sz="2000" b="1">
                <a:latin typeface="Arial Narrow" pitchFamily="34" charset="0"/>
              </a:rPr>
              <a:t>2)   Los derechos de navega</a:t>
            </a:r>
            <a:r>
              <a:rPr lang="es-ES" sz="2000" b="1">
                <a:latin typeface="Arial Narrow" pitchFamily="34" charset="0"/>
              </a:rPr>
              <a:t>ción</a:t>
            </a:r>
            <a:r>
              <a:rPr lang="en-US" sz="2000" b="1">
                <a:latin typeface="Arial Narrow" pitchFamily="34" charset="0"/>
              </a:rPr>
              <a:t> inclusive por los estrechos utilizados para la navega</a:t>
            </a:r>
            <a:r>
              <a:rPr lang="es-ES" sz="2000" b="1">
                <a:latin typeface="Arial Narrow" pitchFamily="34" charset="0"/>
              </a:rPr>
              <a:t>ción</a:t>
            </a:r>
            <a:r>
              <a:rPr lang="en-US" sz="2000" b="1">
                <a:latin typeface="Arial Narrow" pitchFamily="34" charset="0"/>
              </a:rPr>
              <a:t> internacional,</a:t>
            </a:r>
          </a:p>
          <a:p>
            <a:pPr marL="342900" indent="-342900">
              <a:buFontTx/>
              <a:buAutoNum type="arabicParenR"/>
            </a:pPr>
            <a:endParaRPr lang="en-US" sz="2000" b="1">
              <a:latin typeface="Arial Narrow" pitchFamily="34" charset="0"/>
            </a:endParaRPr>
          </a:p>
          <a:p>
            <a:pPr marL="342900" indent="-342900"/>
            <a:r>
              <a:rPr lang="en-US" sz="2000" b="1">
                <a:latin typeface="Arial Narrow" pitchFamily="34" charset="0"/>
              </a:rPr>
              <a:t>3)   La paz y la seguridad en los oceanos y los mares,</a:t>
            </a:r>
          </a:p>
          <a:p>
            <a:pPr marL="342900" indent="-342900"/>
            <a:endParaRPr lang="en-US" sz="2000" b="1">
              <a:latin typeface="Arial Narrow" pitchFamily="34" charset="0"/>
            </a:endParaRPr>
          </a:p>
          <a:p>
            <a:pPr marL="342900" indent="-342900"/>
            <a:r>
              <a:rPr lang="en-US" sz="2000" b="1">
                <a:latin typeface="Arial Narrow" pitchFamily="34" charset="0"/>
              </a:rPr>
              <a:t>4)   La conserva</a:t>
            </a:r>
            <a:r>
              <a:rPr lang="es-ES" sz="2000" b="1">
                <a:latin typeface="Arial Narrow" pitchFamily="34" charset="0"/>
              </a:rPr>
              <a:t>ción</a:t>
            </a:r>
            <a:r>
              <a:rPr lang="en-US" sz="2000" b="1">
                <a:latin typeface="Arial Narrow" pitchFamily="34" charset="0"/>
              </a:rPr>
              <a:t> y gesti</a:t>
            </a:r>
            <a:r>
              <a:rPr lang="es-ES" sz="2000" b="1">
                <a:latin typeface="Corbel" pitchFamily="34" charset="0"/>
              </a:rPr>
              <a:t>ón</a:t>
            </a:r>
            <a:r>
              <a:rPr lang="en-US" sz="2000" b="1">
                <a:latin typeface="Arial Narrow" pitchFamily="34" charset="0"/>
              </a:rPr>
              <a:t> de los recursos marinos vivos,</a:t>
            </a:r>
          </a:p>
          <a:p>
            <a:pPr marL="342900" indent="-342900"/>
            <a:r>
              <a:rPr lang="en-US" sz="2000" b="1">
                <a:latin typeface="Arial Narrow" pitchFamily="34" charset="0"/>
              </a:rPr>
              <a:t> </a:t>
            </a:r>
          </a:p>
          <a:p>
            <a:pPr marL="342900" indent="-342900"/>
            <a:r>
              <a:rPr lang="en-US" sz="2000" b="1">
                <a:latin typeface="Arial Narrow" pitchFamily="34" charset="0"/>
              </a:rPr>
              <a:t>5)   La protec</a:t>
            </a:r>
            <a:r>
              <a:rPr lang="es-ES" sz="2000" b="1">
                <a:latin typeface="Arial Narrow" pitchFamily="34" charset="0"/>
              </a:rPr>
              <a:t>ción</a:t>
            </a:r>
            <a:r>
              <a:rPr lang="en-US" sz="2000" b="1">
                <a:latin typeface="Arial Narrow" pitchFamily="34" charset="0"/>
              </a:rPr>
              <a:t> y preserva</a:t>
            </a:r>
            <a:r>
              <a:rPr lang="es-ES" sz="2000" b="1">
                <a:latin typeface="Corbel" pitchFamily="34" charset="0"/>
              </a:rPr>
              <a:t>ción</a:t>
            </a:r>
            <a:r>
              <a:rPr lang="en-US" sz="2000" b="1">
                <a:latin typeface="Arial Narrow" pitchFamily="34" charset="0"/>
              </a:rPr>
              <a:t> del medio marino, la </a:t>
            </a:r>
            <a:r>
              <a:rPr lang="en-US" sz="2000" b="1"/>
              <a:t>investiga</a:t>
            </a:r>
            <a:r>
              <a:rPr lang="es-ES" sz="2000" b="1"/>
              <a:t>ción</a:t>
            </a:r>
            <a:r>
              <a:rPr lang="en-US" sz="2000" b="1"/>
              <a:t> </a:t>
            </a:r>
            <a:r>
              <a:rPr lang="en-US" sz="2000" b="1">
                <a:latin typeface="Arial Narrow" pitchFamily="34" charset="0"/>
              </a:rPr>
              <a:t>científica,</a:t>
            </a:r>
          </a:p>
          <a:p>
            <a:pPr marL="342900" indent="-342900"/>
            <a:endParaRPr lang="en-US" sz="2000" b="1">
              <a:latin typeface="Arial Narrow" pitchFamily="34" charset="0"/>
            </a:endParaRPr>
          </a:p>
          <a:p>
            <a:pPr marL="342900" indent="-342900">
              <a:buFontTx/>
              <a:buAutoNum type="arabicParenR" startAt="6"/>
            </a:pPr>
            <a:r>
              <a:rPr lang="en-US" sz="2000" b="1">
                <a:latin typeface="Arial Narrow" pitchFamily="34" charset="0"/>
              </a:rPr>
              <a:t>Las actividades en los fondos marinos mas all</a:t>
            </a:r>
            <a:r>
              <a:rPr lang="es-ES" sz="2000" b="1">
                <a:latin typeface="Arial Narrow" pitchFamily="34" charset="0"/>
              </a:rPr>
              <a:t>á </a:t>
            </a:r>
            <a:r>
              <a:rPr lang="en-US" sz="2000" b="1">
                <a:latin typeface="Arial Narrow" pitchFamily="34" charset="0"/>
              </a:rPr>
              <a:t>de los límites de las jurisdicciones nacionales,</a:t>
            </a:r>
          </a:p>
          <a:p>
            <a:pPr marL="342900" indent="-342900"/>
            <a:r>
              <a:rPr lang="en-US" sz="2000" b="1">
                <a:latin typeface="Arial Narrow" pitchFamily="34" charset="0"/>
              </a:rPr>
              <a:t> </a:t>
            </a:r>
          </a:p>
          <a:p>
            <a:pPr marL="342900" indent="-342900"/>
            <a:r>
              <a:rPr lang="en-US" sz="2000" b="1">
                <a:latin typeface="Arial Narrow" pitchFamily="34" charset="0"/>
              </a:rPr>
              <a:t>7)  Los procedimientos para la </a:t>
            </a:r>
            <a:r>
              <a:rPr lang="en-US" sz="2000" b="1"/>
              <a:t>solu</a:t>
            </a:r>
            <a:r>
              <a:rPr lang="es-ES" sz="2000" b="1"/>
              <a:t>ción</a:t>
            </a:r>
            <a:r>
              <a:rPr lang="en-US" sz="2000" b="1"/>
              <a:t> </a:t>
            </a:r>
            <a:r>
              <a:rPr lang="en-US" sz="2000" b="1">
                <a:latin typeface="Arial Narrow" pitchFamily="34" charset="0"/>
              </a:rPr>
              <a:t>de controversias entre los Estados</a:t>
            </a:r>
            <a:r>
              <a:rPr lang="en-US" b="1">
                <a:latin typeface="Arial Narrow" pitchFamily="34" charset="0"/>
              </a:rPr>
              <a:t>.</a:t>
            </a:r>
          </a:p>
          <a:p>
            <a:pPr marL="342900" indent="-342900"/>
            <a:endParaRPr lang="en-US" b="1">
              <a:latin typeface="Arial Narrow" pitchFamily="34" charset="0"/>
            </a:endParaRPr>
          </a:p>
          <a:p>
            <a:pPr marL="342900" indent="-342900"/>
            <a:endParaRPr lang="es-ES" b="1">
              <a:latin typeface="Arial Black" pitchFamily="34" charset="0"/>
            </a:endParaRPr>
          </a:p>
        </p:txBody>
      </p:sp>
      <p:sp>
        <p:nvSpPr>
          <p:cNvPr id="60418" name="2 CuadroTexto"/>
          <p:cNvSpPr txBox="1">
            <a:spLocks noChangeArrowheads="1"/>
          </p:cNvSpPr>
          <p:nvPr/>
        </p:nvSpPr>
        <p:spPr bwMode="auto">
          <a:xfrm>
            <a:off x="395288" y="260350"/>
            <a:ext cx="3168650" cy="523875"/>
          </a:xfrm>
          <a:prstGeom prst="rect">
            <a:avLst/>
          </a:prstGeom>
          <a:noFill/>
          <a:ln w="9525">
            <a:noFill/>
            <a:miter lim="800000"/>
            <a:headEnd/>
            <a:tailEnd/>
          </a:ln>
        </p:spPr>
        <p:txBody>
          <a:bodyPr>
            <a:spAutoFit/>
          </a:bodyPr>
          <a:lstStyle/>
          <a:p>
            <a:r>
              <a:rPr lang="en-US" sz="2800" b="1">
                <a:latin typeface="Cooper Std Black"/>
              </a:rPr>
              <a:t>TEMAS:</a:t>
            </a:r>
            <a:endParaRPr lang="es-ES" sz="2800" b="1">
              <a:latin typeface="Cooper Std Black"/>
            </a:endParaRPr>
          </a:p>
        </p:txBody>
      </p:sp>
      <p:sp>
        <p:nvSpPr>
          <p:cNvPr id="4" name="3 Forma libre"/>
          <p:cNvSpPr/>
          <p:nvPr/>
        </p:nvSpPr>
        <p:spPr>
          <a:xfrm>
            <a:off x="7329488" y="2932113"/>
            <a:ext cx="354012" cy="554037"/>
          </a:xfrm>
          <a:custGeom>
            <a:avLst/>
            <a:gdLst>
              <a:gd name="connsiteX0" fmla="*/ 44245 w 353961"/>
              <a:gd name="connsiteY0" fmla="*/ 282677 h 553065"/>
              <a:gd name="connsiteX1" fmla="*/ 44245 w 353961"/>
              <a:gd name="connsiteY1" fmla="*/ 518652 h 553065"/>
              <a:gd name="connsiteX2" fmla="*/ 309716 w 353961"/>
              <a:gd name="connsiteY2" fmla="*/ 76200 h 553065"/>
              <a:gd name="connsiteX3" fmla="*/ 309716 w 353961"/>
              <a:gd name="connsiteY3" fmla="*/ 61452 h 553065"/>
            </a:gdLst>
            <a:ahLst/>
            <a:cxnLst>
              <a:cxn ang="0">
                <a:pos x="connsiteX0" y="connsiteY0"/>
              </a:cxn>
              <a:cxn ang="0">
                <a:pos x="connsiteX1" y="connsiteY1"/>
              </a:cxn>
              <a:cxn ang="0">
                <a:pos x="connsiteX2" y="connsiteY2"/>
              </a:cxn>
              <a:cxn ang="0">
                <a:pos x="connsiteX3" y="connsiteY3"/>
              </a:cxn>
            </a:cxnLst>
            <a:rect l="l" t="t" r="r" b="b"/>
            <a:pathLst>
              <a:path w="353961" h="553065">
                <a:moveTo>
                  <a:pt x="44245" y="282677"/>
                </a:moveTo>
                <a:cubicBezTo>
                  <a:pt x="22122" y="417871"/>
                  <a:pt x="0" y="553065"/>
                  <a:pt x="44245" y="518652"/>
                </a:cubicBezTo>
                <a:cubicBezTo>
                  <a:pt x="88490" y="484239"/>
                  <a:pt x="265471" y="152400"/>
                  <a:pt x="309716" y="76200"/>
                </a:cubicBezTo>
                <a:cubicBezTo>
                  <a:pt x="353961" y="0"/>
                  <a:pt x="331838" y="30726"/>
                  <a:pt x="309716" y="6145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5" name="4 Forma libre"/>
          <p:cNvSpPr/>
          <p:nvPr/>
        </p:nvSpPr>
        <p:spPr>
          <a:xfrm>
            <a:off x="4427538" y="3789363"/>
            <a:ext cx="354012" cy="552450"/>
          </a:xfrm>
          <a:custGeom>
            <a:avLst/>
            <a:gdLst>
              <a:gd name="connsiteX0" fmla="*/ 44245 w 353961"/>
              <a:gd name="connsiteY0" fmla="*/ 282677 h 553065"/>
              <a:gd name="connsiteX1" fmla="*/ 44245 w 353961"/>
              <a:gd name="connsiteY1" fmla="*/ 518652 h 553065"/>
              <a:gd name="connsiteX2" fmla="*/ 309716 w 353961"/>
              <a:gd name="connsiteY2" fmla="*/ 76200 h 553065"/>
              <a:gd name="connsiteX3" fmla="*/ 309716 w 353961"/>
              <a:gd name="connsiteY3" fmla="*/ 61452 h 553065"/>
            </a:gdLst>
            <a:ahLst/>
            <a:cxnLst>
              <a:cxn ang="0">
                <a:pos x="connsiteX0" y="connsiteY0"/>
              </a:cxn>
              <a:cxn ang="0">
                <a:pos x="connsiteX1" y="connsiteY1"/>
              </a:cxn>
              <a:cxn ang="0">
                <a:pos x="connsiteX2" y="connsiteY2"/>
              </a:cxn>
              <a:cxn ang="0">
                <a:pos x="connsiteX3" y="connsiteY3"/>
              </a:cxn>
            </a:cxnLst>
            <a:rect l="l" t="t" r="r" b="b"/>
            <a:pathLst>
              <a:path w="353961" h="553065">
                <a:moveTo>
                  <a:pt x="44245" y="282677"/>
                </a:moveTo>
                <a:cubicBezTo>
                  <a:pt x="22122" y="417871"/>
                  <a:pt x="0" y="553065"/>
                  <a:pt x="44245" y="518652"/>
                </a:cubicBezTo>
                <a:cubicBezTo>
                  <a:pt x="88490" y="484239"/>
                  <a:pt x="265471" y="152400"/>
                  <a:pt x="309716" y="76200"/>
                </a:cubicBezTo>
                <a:cubicBezTo>
                  <a:pt x="353961" y="0"/>
                  <a:pt x="331838" y="30726"/>
                  <a:pt x="309716" y="6145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CuadroTexto"/>
          <p:cNvSpPr txBox="1">
            <a:spLocks noChangeArrowheads="1"/>
          </p:cNvSpPr>
          <p:nvPr/>
        </p:nvSpPr>
        <p:spPr bwMode="auto">
          <a:xfrm>
            <a:off x="1619250" y="260350"/>
            <a:ext cx="5545138" cy="519113"/>
          </a:xfrm>
          <a:prstGeom prst="rect">
            <a:avLst/>
          </a:prstGeom>
          <a:noFill/>
          <a:ln w="9525">
            <a:noFill/>
            <a:miter lim="800000"/>
            <a:headEnd/>
            <a:tailEnd/>
          </a:ln>
        </p:spPr>
        <p:txBody>
          <a:bodyPr>
            <a:spAutoFit/>
          </a:bodyPr>
          <a:lstStyle/>
          <a:p>
            <a:r>
              <a:rPr lang="en-US" sz="2800" b="1">
                <a:latin typeface="Arial Narrow" pitchFamily="34" charset="0"/>
              </a:rPr>
              <a:t>Resol.68/70  A.G. -  NNUU - 9/12/2013.</a:t>
            </a:r>
            <a:endParaRPr lang="es-ES" sz="2800" b="1">
              <a:latin typeface="Arial Narrow" pitchFamily="34" charset="0"/>
            </a:endParaRPr>
          </a:p>
        </p:txBody>
      </p:sp>
      <p:sp>
        <p:nvSpPr>
          <p:cNvPr id="61442" name="2 CuadroTexto"/>
          <p:cNvSpPr txBox="1">
            <a:spLocks noChangeArrowheads="1"/>
          </p:cNvSpPr>
          <p:nvPr/>
        </p:nvSpPr>
        <p:spPr bwMode="auto">
          <a:xfrm>
            <a:off x="1331913" y="1341438"/>
            <a:ext cx="5819775" cy="396875"/>
          </a:xfrm>
          <a:prstGeom prst="rect">
            <a:avLst/>
          </a:prstGeom>
          <a:noFill/>
          <a:ln w="9525">
            <a:noFill/>
            <a:miter lim="800000"/>
            <a:headEnd/>
            <a:tailEnd/>
          </a:ln>
        </p:spPr>
        <p:txBody>
          <a:bodyPr wrap="none">
            <a:spAutoFit/>
          </a:bodyPr>
          <a:lstStyle/>
          <a:p>
            <a:pPr>
              <a:buFont typeface="Wingdings" pitchFamily="2" charset="2"/>
              <a:buChar char="ü"/>
            </a:pPr>
            <a:r>
              <a:rPr lang="en-US" sz="2000">
                <a:latin typeface="Arial Narrow" pitchFamily="34" charset="0"/>
              </a:rPr>
              <a:t>Insiste en la importancia  de la parte XII  de la Convención</a:t>
            </a:r>
            <a:r>
              <a:rPr lang="en-US">
                <a:latin typeface="Corbel" pitchFamily="34" charset="0"/>
              </a:rPr>
              <a:t>.</a:t>
            </a:r>
            <a:endParaRPr lang="es-ES">
              <a:latin typeface="Corbel" pitchFamily="34" charset="0"/>
            </a:endParaRPr>
          </a:p>
        </p:txBody>
      </p:sp>
      <p:sp>
        <p:nvSpPr>
          <p:cNvPr id="61443" name="3 CuadroTexto"/>
          <p:cNvSpPr txBox="1">
            <a:spLocks noChangeArrowheads="1"/>
          </p:cNvSpPr>
          <p:nvPr/>
        </p:nvSpPr>
        <p:spPr bwMode="auto">
          <a:xfrm>
            <a:off x="1116013" y="836613"/>
            <a:ext cx="6472237" cy="369887"/>
          </a:xfrm>
          <a:prstGeom prst="rect">
            <a:avLst/>
          </a:prstGeom>
          <a:noFill/>
          <a:ln w="9525">
            <a:noFill/>
            <a:miter lim="800000"/>
            <a:headEnd/>
            <a:tailEnd/>
          </a:ln>
        </p:spPr>
        <p:txBody>
          <a:bodyPr wrap="none">
            <a:spAutoFit/>
          </a:bodyPr>
          <a:lstStyle/>
          <a:p>
            <a:r>
              <a:rPr lang="en-US">
                <a:latin typeface="Arial Black" pitchFamily="34" charset="0"/>
              </a:rPr>
              <a:t>El medio marino y los recursos marinos – ParteIX.</a:t>
            </a:r>
            <a:endParaRPr lang="es-ES">
              <a:latin typeface="Arial Black" pitchFamily="34" charset="0"/>
            </a:endParaRPr>
          </a:p>
        </p:txBody>
      </p:sp>
      <p:sp>
        <p:nvSpPr>
          <p:cNvPr id="6" name="5 Abrir llave"/>
          <p:cNvSpPr/>
          <p:nvPr/>
        </p:nvSpPr>
        <p:spPr>
          <a:xfrm rot="16200000">
            <a:off x="3708401" y="-1108075"/>
            <a:ext cx="1123950" cy="630872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61445" name="6 CuadroTexto"/>
          <p:cNvSpPr txBox="1">
            <a:spLocks noChangeArrowheads="1"/>
          </p:cNvSpPr>
          <p:nvPr/>
        </p:nvSpPr>
        <p:spPr bwMode="auto">
          <a:xfrm>
            <a:off x="2051050" y="2636838"/>
            <a:ext cx="4821238" cy="3937000"/>
          </a:xfrm>
          <a:prstGeom prst="rect">
            <a:avLst/>
          </a:prstGeom>
          <a:solidFill>
            <a:schemeClr val="bg1"/>
          </a:solidFill>
          <a:ln w="9525">
            <a:noFill/>
            <a:miter lim="800000"/>
            <a:headEnd/>
            <a:tailEnd/>
          </a:ln>
        </p:spPr>
        <p:txBody>
          <a:bodyPr wrap="none">
            <a:spAutoFit/>
          </a:bodyPr>
          <a:lstStyle/>
          <a:p>
            <a:pPr>
              <a:buFont typeface="Wingdings" pitchFamily="2" charset="2"/>
              <a:buChar char="Ø"/>
            </a:pPr>
            <a:r>
              <a:rPr lang="en-US">
                <a:latin typeface="Corbel" pitchFamily="34" charset="0"/>
              </a:rPr>
              <a:t>Contaminación marina incluidos los detritos.</a:t>
            </a:r>
          </a:p>
          <a:p>
            <a:pPr>
              <a:buFont typeface="Wingdings" pitchFamily="2" charset="2"/>
              <a:buChar char="Ø"/>
            </a:pPr>
            <a:endParaRPr lang="en-US">
              <a:latin typeface="Corbel" pitchFamily="34" charset="0"/>
            </a:endParaRPr>
          </a:p>
          <a:p>
            <a:pPr>
              <a:buFont typeface="Wingdings" pitchFamily="2" charset="2"/>
              <a:buChar char="Ø"/>
            </a:pPr>
            <a:r>
              <a:rPr lang="en-US">
                <a:latin typeface="Corbel" pitchFamily="34" charset="0"/>
              </a:rPr>
              <a:t>Acidificación  de  los  océanos.</a:t>
            </a:r>
          </a:p>
          <a:p>
            <a:pPr>
              <a:buFont typeface="Wingdings" pitchFamily="2" charset="2"/>
              <a:buChar char="Ø"/>
            </a:pPr>
            <a:endParaRPr lang="en-US">
              <a:latin typeface="Corbel" pitchFamily="34" charset="0"/>
            </a:endParaRPr>
          </a:p>
          <a:p>
            <a:pPr>
              <a:buFont typeface="Wingdings" pitchFamily="2" charset="2"/>
              <a:buChar char="Ø"/>
            </a:pPr>
            <a:r>
              <a:rPr lang="en-US">
                <a:latin typeface="Corbel" pitchFamily="34" charset="0"/>
              </a:rPr>
              <a:t>Especies  exóticas  invasivas.</a:t>
            </a:r>
          </a:p>
          <a:p>
            <a:pPr>
              <a:buFont typeface="Wingdings" pitchFamily="2" charset="2"/>
              <a:buChar char="Ø"/>
            </a:pPr>
            <a:endParaRPr lang="en-US">
              <a:latin typeface="Corbel" pitchFamily="34" charset="0"/>
            </a:endParaRPr>
          </a:p>
          <a:p>
            <a:pPr>
              <a:buFont typeface="Wingdings" pitchFamily="2" charset="2"/>
              <a:buChar char="Ø"/>
            </a:pPr>
            <a:r>
              <a:rPr lang="en-US">
                <a:latin typeface="Corbel" pitchFamily="34" charset="0"/>
              </a:rPr>
              <a:t>Zonas  muertas  hipóxicas.</a:t>
            </a:r>
          </a:p>
          <a:p>
            <a:pPr>
              <a:buFont typeface="Wingdings" pitchFamily="2" charset="2"/>
              <a:buChar char="Ø"/>
            </a:pPr>
            <a:endParaRPr lang="en-US">
              <a:latin typeface="Corbel" pitchFamily="34" charset="0"/>
            </a:endParaRPr>
          </a:p>
          <a:p>
            <a:pPr>
              <a:buFont typeface="Wingdings" pitchFamily="2" charset="2"/>
              <a:buChar char="Ø"/>
            </a:pPr>
            <a:r>
              <a:rPr lang="en-US">
                <a:latin typeface="Corbel" pitchFamily="34" charset="0"/>
              </a:rPr>
              <a:t>Contaminación  por aguas sucias de los buques.</a:t>
            </a:r>
          </a:p>
          <a:p>
            <a:pPr>
              <a:buFont typeface="Wingdings" pitchFamily="2" charset="2"/>
              <a:buChar char="Ø"/>
            </a:pPr>
            <a:endParaRPr lang="en-US">
              <a:latin typeface="Corbel" pitchFamily="34" charset="0"/>
            </a:endParaRPr>
          </a:p>
          <a:p>
            <a:pPr>
              <a:buFont typeface="Wingdings" pitchFamily="2" charset="2"/>
              <a:buChar char="Ø"/>
            </a:pPr>
            <a:r>
              <a:rPr lang="en-US">
                <a:latin typeface="Corbel" pitchFamily="34" charset="0"/>
              </a:rPr>
              <a:t>Fertilización de los océanos.</a:t>
            </a:r>
          </a:p>
          <a:p>
            <a:pPr>
              <a:buFont typeface="Wingdings" pitchFamily="2" charset="2"/>
              <a:buChar char="Ø"/>
            </a:pPr>
            <a:endParaRPr lang="en-US">
              <a:latin typeface="Corbel" pitchFamily="34" charset="0"/>
            </a:endParaRPr>
          </a:p>
          <a:p>
            <a:pPr>
              <a:buFont typeface="Wingdings" pitchFamily="2" charset="2"/>
              <a:buChar char="Ø"/>
            </a:pPr>
            <a:r>
              <a:rPr lang="en-US">
                <a:latin typeface="Corbel" pitchFamily="34" charset="0"/>
              </a:rPr>
              <a:t>Ruido oceánico.</a:t>
            </a:r>
          </a:p>
          <a:p>
            <a:pPr>
              <a:buFont typeface="Wingdings" pitchFamily="2" charset="2"/>
              <a:buChar char="Ø"/>
            </a:pPr>
            <a:endParaRPr lang="es-ES">
              <a:latin typeface="Corbe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orma libre"/>
          <p:cNvSpPr/>
          <p:nvPr/>
        </p:nvSpPr>
        <p:spPr>
          <a:xfrm rot="19047406">
            <a:off x="3300413" y="182563"/>
            <a:ext cx="2700337" cy="4706937"/>
          </a:xfrm>
          <a:custGeom>
            <a:avLst/>
            <a:gdLst>
              <a:gd name="connsiteX0" fmla="*/ 232610 w 5467683"/>
              <a:gd name="connsiteY0" fmla="*/ 1040064 h 4085390"/>
              <a:gd name="connsiteX1" fmla="*/ 4130842 w 5467683"/>
              <a:gd name="connsiteY1" fmla="*/ 1184443 h 4085390"/>
              <a:gd name="connsiteX2" fmla="*/ 216568 w 5467683"/>
              <a:gd name="connsiteY2" fmla="*/ 2307390 h 4085390"/>
              <a:gd name="connsiteX3" fmla="*/ 5430252 w 5467683"/>
              <a:gd name="connsiteY3" fmla="*/ 2804695 h 4085390"/>
              <a:gd name="connsiteX4" fmla="*/ 441157 w 5467683"/>
              <a:gd name="connsiteY4" fmla="*/ 3911601 h 4085390"/>
              <a:gd name="connsiteX5" fmla="*/ 4034589 w 5467683"/>
              <a:gd name="connsiteY5" fmla="*/ 1761959 h 4085390"/>
              <a:gd name="connsiteX6" fmla="*/ 1532020 w 5467683"/>
              <a:gd name="connsiteY6" fmla="*/ 61495 h 4085390"/>
              <a:gd name="connsiteX7" fmla="*/ 745957 w 5467683"/>
              <a:gd name="connsiteY7" fmla="*/ 1392990 h 4085390"/>
              <a:gd name="connsiteX8" fmla="*/ 2253915 w 5467683"/>
              <a:gd name="connsiteY8" fmla="*/ 2676359 h 4085390"/>
              <a:gd name="connsiteX9" fmla="*/ 2157663 w 5467683"/>
              <a:gd name="connsiteY9" fmla="*/ 2596148 h 4085390"/>
              <a:gd name="connsiteX10" fmla="*/ 2173705 w 5467683"/>
              <a:gd name="connsiteY10" fmla="*/ 2515937 h 4085390"/>
              <a:gd name="connsiteX11" fmla="*/ 2879557 w 5467683"/>
              <a:gd name="connsiteY11" fmla="*/ 2307390 h 408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7683" h="4085390">
                <a:moveTo>
                  <a:pt x="232610" y="1040064"/>
                </a:moveTo>
                <a:cubicBezTo>
                  <a:pt x="2183063" y="1006643"/>
                  <a:pt x="4133516" y="973222"/>
                  <a:pt x="4130842" y="1184443"/>
                </a:cubicBezTo>
                <a:cubicBezTo>
                  <a:pt x="4128168" y="1395664"/>
                  <a:pt x="0" y="2037348"/>
                  <a:pt x="216568" y="2307390"/>
                </a:cubicBezTo>
                <a:cubicBezTo>
                  <a:pt x="433136" y="2577432"/>
                  <a:pt x="5392821" y="2537327"/>
                  <a:pt x="5430252" y="2804695"/>
                </a:cubicBezTo>
                <a:cubicBezTo>
                  <a:pt x="5467683" y="3072063"/>
                  <a:pt x="673767" y="4085390"/>
                  <a:pt x="441157" y="3911601"/>
                </a:cubicBezTo>
                <a:cubicBezTo>
                  <a:pt x="208547" y="3737812"/>
                  <a:pt x="3852779" y="2403643"/>
                  <a:pt x="4034589" y="1761959"/>
                </a:cubicBezTo>
                <a:cubicBezTo>
                  <a:pt x="4216399" y="1120275"/>
                  <a:pt x="2080125" y="122990"/>
                  <a:pt x="1532020" y="61495"/>
                </a:cubicBezTo>
                <a:cubicBezTo>
                  <a:pt x="983915" y="0"/>
                  <a:pt x="625641" y="957179"/>
                  <a:pt x="745957" y="1392990"/>
                </a:cubicBezTo>
                <a:cubicBezTo>
                  <a:pt x="866273" y="1828801"/>
                  <a:pt x="2018631" y="2475833"/>
                  <a:pt x="2253915" y="2676359"/>
                </a:cubicBezTo>
                <a:cubicBezTo>
                  <a:pt x="2489199" y="2876885"/>
                  <a:pt x="2171031" y="2622885"/>
                  <a:pt x="2157663" y="2596148"/>
                </a:cubicBezTo>
                <a:cubicBezTo>
                  <a:pt x="2144295" y="2569411"/>
                  <a:pt x="2053389" y="2564063"/>
                  <a:pt x="2173705" y="2515937"/>
                </a:cubicBezTo>
                <a:cubicBezTo>
                  <a:pt x="2294021" y="2467811"/>
                  <a:pt x="2586789" y="2387600"/>
                  <a:pt x="2879557" y="2307390"/>
                </a:cubicBezTo>
              </a:path>
            </a:pathLst>
          </a:custGeom>
          <a:solidFill>
            <a:srgbClr val="FF0000"/>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6" name="5 CuadroTexto"/>
          <p:cNvSpPr txBox="1"/>
          <p:nvPr/>
        </p:nvSpPr>
        <p:spPr>
          <a:xfrm>
            <a:off x="2699792" y="5589240"/>
            <a:ext cx="4968552" cy="523220"/>
          </a:xfrm>
          <a:prstGeom prst="rect">
            <a:avLst/>
          </a:prstGeom>
          <a:solidFill>
            <a:schemeClr val="bg1"/>
          </a:solidFill>
          <a:effectLst>
            <a:glow rad="228600">
              <a:schemeClr val="accent6">
                <a:satMod val="175000"/>
                <a:alpha val="40000"/>
              </a:schemeClr>
            </a:glow>
            <a:innerShdw blurRad="63500" dist="50800" dir="10800000">
              <a:prstClr val="black">
                <a:alpha val="50000"/>
              </a:prstClr>
            </a:innerShdw>
          </a:effectLst>
          <a:scene3d>
            <a:camera prst="perspectiveContrastingRightFacing"/>
            <a:lightRig rig="threePt" dir="t"/>
          </a:scene3d>
          <a:sp3d>
            <a:bevelT prst="convex"/>
          </a:sp3d>
        </p:spPr>
        <p:txBody>
          <a:bodyPr>
            <a:spAutoFit/>
          </a:bodyPr>
          <a:lstStyle/>
          <a:p>
            <a:pPr fontAlgn="auto">
              <a:spcBef>
                <a:spcPts val="0"/>
              </a:spcBef>
              <a:spcAft>
                <a:spcPts val="0"/>
              </a:spcAft>
              <a:defRPr/>
            </a:pPr>
            <a:r>
              <a:rPr lang="en-US" dirty="0">
                <a:solidFill>
                  <a:srgbClr val="00B0F0"/>
                </a:solidFill>
                <a:latin typeface="Adobe Gothic Std B" pitchFamily="34" charset="-128"/>
                <a:ea typeface="Adobe Gothic Std B" pitchFamily="34" charset="-128"/>
                <a:cs typeface="+mn-cs"/>
              </a:rPr>
              <a:t>                      </a:t>
            </a:r>
            <a:r>
              <a:rPr lang="en-US" sz="2800" dirty="0">
                <a:solidFill>
                  <a:srgbClr val="00B0F0"/>
                </a:solidFill>
                <a:latin typeface="Adobe Gothic Std B" pitchFamily="34" charset="-128"/>
                <a:ea typeface="Adobe Gothic Std B" pitchFamily="34" charset="-128"/>
                <a:cs typeface="+mn-cs"/>
              </a:rPr>
              <a:t>Fin – </a:t>
            </a:r>
            <a:r>
              <a:rPr lang="en-US" sz="2800" dirty="0" err="1">
                <a:solidFill>
                  <a:srgbClr val="00B0F0"/>
                </a:solidFill>
                <a:latin typeface="Adobe Gothic Std B" pitchFamily="34" charset="-128"/>
                <a:ea typeface="Adobe Gothic Std B" pitchFamily="34" charset="-128"/>
                <a:cs typeface="+mn-cs"/>
              </a:rPr>
              <a:t>Primera</a:t>
            </a:r>
            <a:r>
              <a:rPr lang="en-US" sz="2800" dirty="0">
                <a:solidFill>
                  <a:srgbClr val="00B0F0"/>
                </a:solidFill>
                <a:latin typeface="Adobe Gothic Std B" pitchFamily="34" charset="-128"/>
                <a:ea typeface="Adobe Gothic Std B" pitchFamily="34" charset="-128"/>
                <a:cs typeface="+mn-cs"/>
              </a:rPr>
              <a:t> Parte</a:t>
            </a:r>
            <a:endParaRPr lang="es-ES" sz="2800" dirty="0">
              <a:solidFill>
                <a:srgbClr val="00B0F0"/>
              </a:solidFill>
              <a:latin typeface="Adobe Gothic Std B" pitchFamily="34" charset="-128"/>
              <a:ea typeface="Adobe Gothic Std B" pitchFamily="34" charset="-128"/>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3 CuadroTexto"/>
          <p:cNvSpPr txBox="1">
            <a:spLocks noChangeArrowheads="1"/>
          </p:cNvSpPr>
          <p:nvPr/>
        </p:nvSpPr>
        <p:spPr bwMode="auto">
          <a:xfrm>
            <a:off x="5724525" y="260350"/>
            <a:ext cx="2108200" cy="523875"/>
          </a:xfrm>
          <a:prstGeom prst="rect">
            <a:avLst/>
          </a:prstGeom>
          <a:noFill/>
          <a:ln w="38100">
            <a:solidFill>
              <a:schemeClr val="tx1"/>
            </a:solidFill>
            <a:miter lim="800000"/>
            <a:headEnd/>
            <a:tailEnd/>
          </a:ln>
        </p:spPr>
        <p:txBody>
          <a:bodyPr wrap="none">
            <a:spAutoFit/>
          </a:bodyPr>
          <a:lstStyle/>
          <a:p>
            <a:r>
              <a:rPr lang="en-US" sz="2800" b="1">
                <a:latin typeface="Brush Script MT"/>
              </a:rPr>
              <a:t>“Mare liberum”</a:t>
            </a:r>
            <a:endParaRPr lang="es-ES" sz="2800" b="1">
              <a:latin typeface="Brush Script MT"/>
            </a:endParaRPr>
          </a:p>
        </p:txBody>
      </p:sp>
      <p:sp>
        <p:nvSpPr>
          <p:cNvPr id="18434" name="6 Rectángulo"/>
          <p:cNvSpPr>
            <a:spLocks noChangeArrowheads="1"/>
          </p:cNvSpPr>
          <p:nvPr/>
        </p:nvSpPr>
        <p:spPr bwMode="auto">
          <a:xfrm>
            <a:off x="0" y="5084763"/>
            <a:ext cx="9144000" cy="1077912"/>
          </a:xfrm>
          <a:prstGeom prst="rect">
            <a:avLst/>
          </a:prstGeom>
          <a:solidFill>
            <a:schemeClr val="bg1"/>
          </a:solidFill>
          <a:ln w="28575">
            <a:solidFill>
              <a:schemeClr val="tx1"/>
            </a:solidFill>
            <a:miter lim="800000"/>
            <a:headEnd/>
            <a:tailEnd/>
          </a:ln>
        </p:spPr>
        <p:txBody>
          <a:bodyPr>
            <a:spAutoFit/>
          </a:bodyPr>
          <a:lstStyle/>
          <a:p>
            <a:r>
              <a:rPr lang="es-ES" sz="2000" b="1">
                <a:latin typeface="Corbel" pitchFamily="34" charset="0"/>
              </a:rPr>
              <a:t>Se opuso el inglés John Selden, en  su tesis  “ </a:t>
            </a:r>
            <a:r>
              <a:rPr lang="es-ES" sz="2000" b="1" i="1">
                <a:latin typeface="Corbel" pitchFamily="34" charset="0"/>
              </a:rPr>
              <a:t>Mare clausum”</a:t>
            </a:r>
            <a:r>
              <a:rPr lang="es-ES" sz="2000">
                <a:latin typeface="Corbel" pitchFamily="34" charset="0"/>
              </a:rPr>
              <a:t> “</a:t>
            </a:r>
            <a:r>
              <a:rPr lang="es-ES" sz="2000" b="1">
                <a:latin typeface="Corbel" pitchFamily="34" charset="0"/>
              </a:rPr>
              <a:t>el mar es susceptible del dominio privado o propiedad particular, como lo es la tierra".</a:t>
            </a:r>
          </a:p>
          <a:p>
            <a:endParaRPr lang="es-ES" sz="2400" b="1">
              <a:latin typeface="Corbel" pitchFamily="34" charset="0"/>
            </a:endParaRPr>
          </a:p>
        </p:txBody>
      </p:sp>
      <p:sp>
        <p:nvSpPr>
          <p:cNvPr id="18435" name="7 CuadroTexto"/>
          <p:cNvSpPr txBox="1">
            <a:spLocks noChangeArrowheads="1"/>
          </p:cNvSpPr>
          <p:nvPr/>
        </p:nvSpPr>
        <p:spPr bwMode="auto">
          <a:xfrm>
            <a:off x="2555875" y="836613"/>
            <a:ext cx="1295400" cy="338137"/>
          </a:xfrm>
          <a:prstGeom prst="rect">
            <a:avLst/>
          </a:prstGeom>
          <a:solidFill>
            <a:schemeClr val="bg1"/>
          </a:solidFill>
          <a:ln w="9525">
            <a:noFill/>
            <a:miter lim="800000"/>
            <a:headEnd/>
            <a:tailEnd/>
          </a:ln>
        </p:spPr>
        <p:txBody>
          <a:bodyPr>
            <a:spAutoFit/>
          </a:bodyPr>
          <a:lstStyle/>
          <a:p>
            <a:r>
              <a:rPr lang="en-US" sz="1600">
                <a:latin typeface="Corbel" pitchFamily="34" charset="0"/>
              </a:rPr>
              <a:t>1583-  1645</a:t>
            </a:r>
            <a:endParaRPr lang="es-ES" sz="1600">
              <a:latin typeface="Corbel" pitchFamily="34" charset="0"/>
            </a:endParaRPr>
          </a:p>
        </p:txBody>
      </p:sp>
      <p:pic>
        <p:nvPicPr>
          <p:cNvPr id="18436" name="8 Imagen" descr="_Hugo_Grotius.jpg"/>
          <p:cNvPicPr>
            <a:picLocks noChangeAspect="1"/>
          </p:cNvPicPr>
          <p:nvPr/>
        </p:nvPicPr>
        <p:blipFill>
          <a:blip r:embed="rId2"/>
          <a:srcRect/>
          <a:stretch>
            <a:fillRect/>
          </a:stretch>
        </p:blipFill>
        <p:spPr bwMode="auto">
          <a:xfrm>
            <a:off x="0" y="0"/>
            <a:ext cx="2540000" cy="3022600"/>
          </a:xfrm>
          <a:prstGeom prst="rect">
            <a:avLst/>
          </a:prstGeom>
          <a:noFill/>
          <a:ln w="28575">
            <a:noFill/>
            <a:miter lim="800000"/>
            <a:headEnd/>
            <a:tailEnd/>
          </a:ln>
        </p:spPr>
      </p:pic>
      <p:sp>
        <p:nvSpPr>
          <p:cNvPr id="18437" name="9 Rectángulo"/>
          <p:cNvSpPr>
            <a:spLocks noChangeArrowheads="1"/>
          </p:cNvSpPr>
          <p:nvPr/>
        </p:nvSpPr>
        <p:spPr bwMode="auto">
          <a:xfrm>
            <a:off x="1979613" y="1341438"/>
            <a:ext cx="7164387" cy="3168650"/>
          </a:xfrm>
          <a:prstGeom prst="rect">
            <a:avLst/>
          </a:prstGeom>
          <a:solidFill>
            <a:schemeClr val="bg1"/>
          </a:solidFill>
          <a:ln w="9525">
            <a:noFill/>
            <a:miter lim="800000"/>
            <a:headEnd/>
            <a:tailEnd/>
          </a:ln>
        </p:spPr>
        <p:txBody>
          <a:bodyPr>
            <a:spAutoFit/>
          </a:bodyPr>
          <a:lstStyle/>
          <a:p>
            <a:pPr>
              <a:buFont typeface="Wingdings" pitchFamily="2" charset="2"/>
              <a:buChar char="Ø"/>
            </a:pPr>
            <a:r>
              <a:rPr lang="es-ES">
                <a:latin typeface="Corbel" pitchFamily="34" charset="0"/>
              </a:rPr>
              <a:t> </a:t>
            </a:r>
            <a:r>
              <a:rPr lang="es-ES" sz="2000" b="1">
                <a:latin typeface="Corbel" pitchFamily="34" charset="0"/>
              </a:rPr>
              <a:t>Grocio sostiene que el mar, a diferencia de las áreas  terrestres, es “res communis”  (propiedad de todos o propiedad común) o “res publica” (propiedad pública), y  no puede ser objeto de  ocupación.</a:t>
            </a:r>
          </a:p>
          <a:p>
            <a:r>
              <a:rPr lang="es-ES" sz="2000" b="1">
                <a:latin typeface="Corbel" pitchFamily="34" charset="0"/>
              </a:rPr>
              <a:t> </a:t>
            </a:r>
          </a:p>
          <a:p>
            <a:pPr>
              <a:buFont typeface="Wingdings" pitchFamily="2" charset="2"/>
              <a:buChar char="Ø"/>
            </a:pPr>
            <a:r>
              <a:rPr lang="es-ES" sz="2000" b="1">
                <a:latin typeface="Corbel" pitchFamily="34" charset="0"/>
              </a:rPr>
              <a:t>Los mares son de uso común .</a:t>
            </a:r>
          </a:p>
          <a:p>
            <a:r>
              <a:rPr lang="es-ES" sz="2000" b="1">
                <a:latin typeface="Corbel" pitchFamily="34" charset="0"/>
              </a:rPr>
              <a:t>  </a:t>
            </a:r>
          </a:p>
          <a:p>
            <a:pPr>
              <a:buFont typeface="Wingdings" pitchFamily="2" charset="2"/>
              <a:buChar char="Ø"/>
            </a:pPr>
            <a:r>
              <a:rPr lang="es-ES" sz="2000" b="1">
                <a:latin typeface="Corbel" pitchFamily="34" charset="0"/>
              </a:rPr>
              <a:t> Los hombres puedan ejercer sus derechos sobre ellos, ya sea para la navegación  como para la pesca. </a:t>
            </a:r>
          </a:p>
          <a:p>
            <a:r>
              <a:rPr lang="es-ES" sz="2000" b="1">
                <a:latin typeface="Corbel" pitchFamily="34" charset="0"/>
              </a:rPr>
              <a:t> </a:t>
            </a:r>
          </a:p>
        </p:txBody>
      </p:sp>
      <p:sp>
        <p:nvSpPr>
          <p:cNvPr id="18438" name="2 CuadroTexto"/>
          <p:cNvSpPr txBox="1">
            <a:spLocks noChangeArrowheads="1"/>
          </p:cNvSpPr>
          <p:nvPr/>
        </p:nvSpPr>
        <p:spPr bwMode="auto">
          <a:xfrm>
            <a:off x="2195513" y="188913"/>
            <a:ext cx="2085975" cy="522287"/>
          </a:xfrm>
          <a:prstGeom prst="rect">
            <a:avLst/>
          </a:prstGeom>
          <a:noFill/>
          <a:ln w="38100">
            <a:solidFill>
              <a:schemeClr val="tx1"/>
            </a:solidFill>
            <a:miter lim="800000"/>
            <a:headEnd/>
            <a:tailEnd/>
          </a:ln>
        </p:spPr>
        <p:txBody>
          <a:bodyPr wrap="none">
            <a:spAutoFit/>
          </a:bodyPr>
          <a:lstStyle/>
          <a:p>
            <a:r>
              <a:rPr lang="en-US" sz="2800" b="1">
                <a:latin typeface="Baskerville Old Face"/>
              </a:rPr>
              <a:t>Hugo Grocio</a:t>
            </a:r>
            <a:endParaRPr lang="es-ES" sz="2800" b="1">
              <a:latin typeface="Baskerville Old Face"/>
            </a:endParaRPr>
          </a:p>
        </p:txBody>
      </p:sp>
      <p:sp>
        <p:nvSpPr>
          <p:cNvPr id="11" name="10 Distinto de"/>
          <p:cNvSpPr/>
          <p:nvPr/>
        </p:nvSpPr>
        <p:spPr>
          <a:xfrm>
            <a:off x="4427538" y="4365625"/>
            <a:ext cx="792162" cy="358775"/>
          </a:xfrm>
          <a:prstGeom prst="mathNot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Rectángulo"/>
          <p:cNvSpPr>
            <a:spLocks noChangeArrowheads="1"/>
          </p:cNvSpPr>
          <p:nvPr/>
        </p:nvSpPr>
        <p:spPr bwMode="auto">
          <a:xfrm>
            <a:off x="3924300" y="3213100"/>
            <a:ext cx="3235325" cy="584200"/>
          </a:xfrm>
          <a:prstGeom prst="rect">
            <a:avLst/>
          </a:prstGeom>
          <a:noFill/>
          <a:ln w="9525">
            <a:noFill/>
            <a:miter lim="800000"/>
            <a:headEnd/>
            <a:tailEnd/>
          </a:ln>
        </p:spPr>
        <p:txBody>
          <a:bodyPr wrap="none">
            <a:spAutoFit/>
          </a:bodyPr>
          <a:lstStyle/>
          <a:p>
            <a:r>
              <a:rPr lang="es-CL" sz="3200">
                <a:latin typeface="Adobe Gothic Std B"/>
                <a:ea typeface="Adobe Gothic Std B"/>
                <a:cs typeface="Adobe Gothic Std B"/>
              </a:rPr>
              <a:t>“</a:t>
            </a:r>
            <a:r>
              <a:rPr lang="es-CL" sz="2800">
                <a:latin typeface="Adobe Gothic Std B"/>
                <a:ea typeface="Adobe Gothic Std B"/>
                <a:cs typeface="Adobe Gothic Std B"/>
              </a:rPr>
              <a:t>mar marginal</a:t>
            </a:r>
            <a:r>
              <a:rPr lang="es-CL" sz="3200">
                <a:latin typeface="Adobe Gothic Std B"/>
                <a:ea typeface="Adobe Gothic Std B"/>
                <a:cs typeface="Adobe Gothic Std B"/>
              </a:rPr>
              <a:t>”</a:t>
            </a:r>
            <a:endParaRPr lang="es-ES" sz="3200">
              <a:latin typeface="Adobe Gothic Std B"/>
              <a:ea typeface="Adobe Gothic Std B"/>
              <a:cs typeface="Adobe Gothic Std B"/>
            </a:endParaRPr>
          </a:p>
        </p:txBody>
      </p:sp>
      <p:sp>
        <p:nvSpPr>
          <p:cNvPr id="19458" name="2 Rectángulo"/>
          <p:cNvSpPr>
            <a:spLocks noChangeArrowheads="1"/>
          </p:cNvSpPr>
          <p:nvPr/>
        </p:nvSpPr>
        <p:spPr bwMode="auto">
          <a:xfrm>
            <a:off x="3995738" y="4365625"/>
            <a:ext cx="4116387" cy="954088"/>
          </a:xfrm>
          <a:prstGeom prst="rect">
            <a:avLst/>
          </a:prstGeom>
          <a:solidFill>
            <a:schemeClr val="bg1"/>
          </a:solidFill>
          <a:ln w="9525">
            <a:noFill/>
            <a:miter lim="800000"/>
            <a:headEnd/>
            <a:tailEnd/>
          </a:ln>
        </p:spPr>
        <p:txBody>
          <a:bodyPr wrap="none">
            <a:spAutoFit/>
          </a:bodyPr>
          <a:lstStyle/>
          <a:p>
            <a:r>
              <a:rPr lang="es-CL" sz="2800">
                <a:latin typeface="Adobe Gothic Std B"/>
                <a:ea typeface="Adobe Gothic Std B"/>
                <a:cs typeface="Adobe Gothic Std B"/>
              </a:rPr>
              <a:t>“jurisdicción exclusiva </a:t>
            </a:r>
          </a:p>
          <a:p>
            <a:r>
              <a:rPr lang="es-CL" sz="2800">
                <a:latin typeface="Adobe Gothic Std B"/>
                <a:ea typeface="Adobe Gothic Std B"/>
                <a:cs typeface="Adobe Gothic Std B"/>
              </a:rPr>
              <a:t>     del Estado”.</a:t>
            </a:r>
            <a:endParaRPr lang="es-ES" sz="2800">
              <a:latin typeface="Adobe Gothic Std B"/>
              <a:ea typeface="Adobe Gothic Std B"/>
              <a:cs typeface="Adobe Gothic Std B"/>
            </a:endParaRPr>
          </a:p>
        </p:txBody>
      </p:sp>
      <p:sp>
        <p:nvSpPr>
          <p:cNvPr id="19459" name="3 Rectángulo"/>
          <p:cNvSpPr>
            <a:spLocks noChangeArrowheads="1"/>
          </p:cNvSpPr>
          <p:nvPr/>
        </p:nvSpPr>
        <p:spPr bwMode="auto">
          <a:xfrm>
            <a:off x="3779838" y="1052513"/>
            <a:ext cx="4740275" cy="585787"/>
          </a:xfrm>
          <a:prstGeom prst="rect">
            <a:avLst/>
          </a:prstGeom>
          <a:noFill/>
          <a:ln w="9525">
            <a:noFill/>
            <a:miter lim="800000"/>
            <a:headEnd/>
            <a:tailEnd/>
          </a:ln>
        </p:spPr>
        <p:txBody>
          <a:bodyPr wrap="none">
            <a:spAutoFit/>
          </a:bodyPr>
          <a:lstStyle/>
          <a:p>
            <a:r>
              <a:rPr lang="es-CL" sz="3200">
                <a:latin typeface="Adobe Gothic Std B"/>
                <a:ea typeface="Adobe Gothic Std B"/>
                <a:cs typeface="Adobe Gothic Std B"/>
              </a:rPr>
              <a:t>“</a:t>
            </a:r>
            <a:r>
              <a:rPr lang="es-CL" sz="2800">
                <a:latin typeface="Adobe Gothic Std B"/>
                <a:ea typeface="Adobe Gothic Std B"/>
                <a:cs typeface="Adobe Gothic Std B"/>
              </a:rPr>
              <a:t>jurisdicción protectora</a:t>
            </a:r>
            <a:r>
              <a:rPr lang="es-CL" sz="3200">
                <a:latin typeface="Adobe Gothic Std B"/>
                <a:ea typeface="Adobe Gothic Std B"/>
                <a:cs typeface="Adobe Gothic Std B"/>
              </a:rPr>
              <a:t>”</a:t>
            </a:r>
            <a:endParaRPr lang="es-ES" sz="3200">
              <a:latin typeface="Adobe Gothic Std B"/>
              <a:ea typeface="Adobe Gothic Std B"/>
              <a:cs typeface="Adobe Gothic Std B"/>
            </a:endParaRPr>
          </a:p>
        </p:txBody>
      </p:sp>
      <p:sp>
        <p:nvSpPr>
          <p:cNvPr id="19460" name="4 Rectángulo"/>
          <p:cNvSpPr>
            <a:spLocks noChangeArrowheads="1"/>
          </p:cNvSpPr>
          <p:nvPr/>
        </p:nvSpPr>
        <p:spPr bwMode="auto">
          <a:xfrm>
            <a:off x="3851275" y="2133600"/>
            <a:ext cx="4000500" cy="522288"/>
          </a:xfrm>
          <a:prstGeom prst="rect">
            <a:avLst/>
          </a:prstGeom>
          <a:noFill/>
          <a:ln w="9525">
            <a:noFill/>
            <a:miter lim="800000"/>
            <a:headEnd/>
            <a:tailEnd/>
          </a:ln>
        </p:spPr>
        <p:txBody>
          <a:bodyPr wrap="none">
            <a:spAutoFit/>
          </a:bodyPr>
          <a:lstStyle/>
          <a:p>
            <a:r>
              <a:rPr lang="es-CL" sz="2800">
                <a:latin typeface="Adobe Gothic Std B"/>
                <a:ea typeface="Adobe Gothic Std B"/>
                <a:cs typeface="Adobe Gothic Std B"/>
              </a:rPr>
              <a:t>“aguas territoriales” </a:t>
            </a:r>
            <a:endParaRPr lang="es-ES" sz="2800">
              <a:latin typeface="Adobe Gothic Std B"/>
              <a:ea typeface="Adobe Gothic Std B"/>
              <a:cs typeface="Adobe Gothic Std B"/>
            </a:endParaRPr>
          </a:p>
        </p:txBody>
      </p:sp>
      <p:sp>
        <p:nvSpPr>
          <p:cNvPr id="19461" name="5 CuadroTexto"/>
          <p:cNvSpPr txBox="1">
            <a:spLocks noChangeArrowheads="1"/>
          </p:cNvSpPr>
          <p:nvPr/>
        </p:nvSpPr>
        <p:spPr bwMode="auto">
          <a:xfrm>
            <a:off x="539750" y="2636838"/>
            <a:ext cx="2571750" cy="523875"/>
          </a:xfrm>
          <a:prstGeom prst="rect">
            <a:avLst/>
          </a:prstGeom>
          <a:noFill/>
          <a:ln w="9525">
            <a:noFill/>
            <a:miter lim="800000"/>
            <a:headEnd/>
            <a:tailEnd/>
          </a:ln>
        </p:spPr>
        <p:txBody>
          <a:bodyPr wrap="none">
            <a:spAutoFit/>
          </a:bodyPr>
          <a:lstStyle/>
          <a:p>
            <a:r>
              <a:rPr lang="en-US" sz="2800">
                <a:latin typeface="Adobe Gothic Std B"/>
                <a:ea typeface="Adobe Gothic Std B"/>
                <a:cs typeface="Adobe Gothic Std B"/>
              </a:rPr>
              <a:t>Mar Territorial</a:t>
            </a:r>
            <a:endParaRPr lang="es-ES" sz="2800">
              <a:latin typeface="Adobe Gothic Std B"/>
              <a:ea typeface="Adobe Gothic Std B"/>
              <a:cs typeface="Adobe Gothic Std B"/>
            </a:endParaRPr>
          </a:p>
        </p:txBody>
      </p:sp>
      <p:sp>
        <p:nvSpPr>
          <p:cNvPr id="7" name="6 Abrir llave"/>
          <p:cNvSpPr/>
          <p:nvPr/>
        </p:nvSpPr>
        <p:spPr>
          <a:xfrm>
            <a:off x="3132138" y="1052513"/>
            <a:ext cx="935037" cy="4392612"/>
          </a:xfrm>
          <a:prstGeom prst="leftBrace">
            <a:avLst>
              <a:gd name="adj1" fmla="val 8333"/>
              <a:gd name="adj2" fmla="val 41386"/>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9463" name="7 CuadroTexto"/>
          <p:cNvSpPr txBox="1">
            <a:spLocks noChangeArrowheads="1"/>
          </p:cNvSpPr>
          <p:nvPr/>
        </p:nvSpPr>
        <p:spPr bwMode="auto">
          <a:xfrm>
            <a:off x="250825" y="260350"/>
            <a:ext cx="3724275" cy="523875"/>
          </a:xfrm>
          <a:prstGeom prst="rect">
            <a:avLst/>
          </a:prstGeom>
          <a:noFill/>
          <a:ln w="28575">
            <a:solidFill>
              <a:schemeClr val="tx1"/>
            </a:solidFill>
            <a:miter lim="800000"/>
            <a:headEnd/>
            <a:tailEnd/>
          </a:ln>
        </p:spPr>
        <p:txBody>
          <a:bodyPr wrap="none">
            <a:spAutoFit/>
          </a:bodyPr>
          <a:lstStyle/>
          <a:p>
            <a:r>
              <a:rPr lang="en-US" sz="2800">
                <a:latin typeface="Adobe Gothic Std B"/>
                <a:ea typeface="Adobe Gothic Std B"/>
                <a:cs typeface="Adobe Gothic Std B"/>
              </a:rPr>
              <a:t>T</a:t>
            </a:r>
            <a:r>
              <a:rPr lang="es-ES" sz="2800" b="1">
                <a:latin typeface="Adobe Gothic Std B"/>
                <a:ea typeface="Adobe Gothic Std B"/>
                <a:cs typeface="Adobe Gothic Std B"/>
              </a:rPr>
              <a:t>é</a:t>
            </a:r>
            <a:r>
              <a:rPr lang="en-US" sz="2800">
                <a:latin typeface="Adobe Gothic Std B"/>
                <a:ea typeface="Adobe Gothic Std B"/>
                <a:cs typeface="Adobe Gothic Std B"/>
              </a:rPr>
              <a:t>rminos empleados:</a:t>
            </a:r>
            <a:endParaRPr lang="es-ES" sz="2800">
              <a:latin typeface="Adobe Gothic Std B"/>
              <a:ea typeface="Adobe Gothic Std B"/>
              <a:cs typeface="Adobe Gothic Std B"/>
            </a:endParaRPr>
          </a:p>
        </p:txBody>
      </p:sp>
      <p:sp>
        <p:nvSpPr>
          <p:cNvPr id="19464" name="8 CuadroTexto"/>
          <p:cNvSpPr txBox="1">
            <a:spLocks noChangeArrowheads="1"/>
          </p:cNvSpPr>
          <p:nvPr/>
        </p:nvSpPr>
        <p:spPr bwMode="auto">
          <a:xfrm>
            <a:off x="900113" y="3429000"/>
            <a:ext cx="1531937" cy="369888"/>
          </a:xfrm>
          <a:prstGeom prst="rect">
            <a:avLst/>
          </a:prstGeom>
          <a:noFill/>
          <a:ln w="9525">
            <a:noFill/>
            <a:miter lim="800000"/>
            <a:headEnd/>
            <a:tailEnd/>
          </a:ln>
        </p:spPr>
        <p:txBody>
          <a:bodyPr wrap="none">
            <a:spAutoFit/>
          </a:bodyPr>
          <a:lstStyle/>
          <a:p>
            <a:r>
              <a:rPr lang="en-US" b="1">
                <a:latin typeface="Arial Narrow" pitchFamily="34" charset="0"/>
              </a:rPr>
              <a:t>T</a:t>
            </a:r>
            <a:r>
              <a:rPr lang="es-ES" b="1">
                <a:latin typeface="Arial Narrow" pitchFamily="34" charset="0"/>
                <a:ea typeface="Adobe Gothic Std B"/>
                <a:cs typeface="Adobe Gothic Std B"/>
              </a:rPr>
              <a:t>ér</a:t>
            </a:r>
            <a:r>
              <a:rPr lang="en-US" b="1">
                <a:latin typeface="Arial Narrow" pitchFamily="34" charset="0"/>
              </a:rPr>
              <a:t>mino actual</a:t>
            </a:r>
            <a:endParaRPr lang="es-ES" b="1">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orma libre"/>
          <p:cNvSpPr/>
          <p:nvPr/>
        </p:nvSpPr>
        <p:spPr>
          <a:xfrm>
            <a:off x="250825" y="4581525"/>
            <a:ext cx="8643938" cy="295275"/>
          </a:xfrm>
          <a:custGeom>
            <a:avLst/>
            <a:gdLst>
              <a:gd name="connsiteX0" fmla="*/ 0 w 8642555"/>
              <a:gd name="connsiteY0" fmla="*/ 54077 h 294967"/>
              <a:gd name="connsiteX1" fmla="*/ 1932039 w 8642555"/>
              <a:gd name="connsiteY1" fmla="*/ 39329 h 294967"/>
              <a:gd name="connsiteX2" fmla="*/ 2772697 w 8642555"/>
              <a:gd name="connsiteY2" fmla="*/ 290051 h 294967"/>
              <a:gd name="connsiteX3" fmla="*/ 3510116 w 8642555"/>
              <a:gd name="connsiteY3" fmla="*/ 68825 h 294967"/>
              <a:gd name="connsiteX4" fmla="*/ 4218039 w 8642555"/>
              <a:gd name="connsiteY4" fmla="*/ 83574 h 294967"/>
              <a:gd name="connsiteX5" fmla="*/ 4881716 w 8642555"/>
              <a:gd name="connsiteY5" fmla="*/ 113070 h 294967"/>
              <a:gd name="connsiteX6" fmla="*/ 8642555 w 8642555"/>
              <a:gd name="connsiteY6" fmla="*/ 142567 h 294967"/>
              <a:gd name="connsiteX7" fmla="*/ 8642555 w 8642555"/>
              <a:gd name="connsiteY7" fmla="*/ 142567 h 294967"/>
              <a:gd name="connsiteX8" fmla="*/ 8642555 w 8642555"/>
              <a:gd name="connsiteY8" fmla="*/ 142567 h 294967"/>
              <a:gd name="connsiteX9" fmla="*/ 8642555 w 8642555"/>
              <a:gd name="connsiteY9" fmla="*/ 142567 h 29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2555" h="294967">
                <a:moveTo>
                  <a:pt x="0" y="54077"/>
                </a:moveTo>
                <a:cubicBezTo>
                  <a:pt x="734961" y="27038"/>
                  <a:pt x="1469923" y="0"/>
                  <a:pt x="1932039" y="39329"/>
                </a:cubicBezTo>
                <a:cubicBezTo>
                  <a:pt x="2394155" y="78658"/>
                  <a:pt x="2509684" y="285135"/>
                  <a:pt x="2772697" y="290051"/>
                </a:cubicBezTo>
                <a:cubicBezTo>
                  <a:pt x="3035710" y="294967"/>
                  <a:pt x="3269226" y="103238"/>
                  <a:pt x="3510116" y="68825"/>
                </a:cubicBezTo>
                <a:cubicBezTo>
                  <a:pt x="3751006" y="34412"/>
                  <a:pt x="3989439" y="76200"/>
                  <a:pt x="4218039" y="83574"/>
                </a:cubicBezTo>
                <a:cubicBezTo>
                  <a:pt x="4446639" y="90948"/>
                  <a:pt x="4881716" y="113070"/>
                  <a:pt x="4881716" y="113070"/>
                </a:cubicBezTo>
                <a:lnTo>
                  <a:pt x="8642555" y="142567"/>
                </a:lnTo>
                <a:lnTo>
                  <a:pt x="8642555" y="142567"/>
                </a:lnTo>
                <a:lnTo>
                  <a:pt x="8642555" y="142567"/>
                </a:lnTo>
                <a:lnTo>
                  <a:pt x="8642555" y="142567"/>
                </a:lnTo>
              </a:path>
            </a:pathLst>
          </a:custGeom>
          <a:ln w="762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20482" name="1 CuadroTexto"/>
          <p:cNvSpPr txBox="1">
            <a:spLocks noChangeArrowheads="1"/>
          </p:cNvSpPr>
          <p:nvPr/>
        </p:nvSpPr>
        <p:spPr bwMode="auto">
          <a:xfrm>
            <a:off x="250825" y="333375"/>
            <a:ext cx="6192838" cy="2154238"/>
          </a:xfrm>
          <a:prstGeom prst="rect">
            <a:avLst/>
          </a:prstGeom>
          <a:noFill/>
          <a:ln w="9525">
            <a:noFill/>
            <a:miter lim="800000"/>
            <a:headEnd/>
            <a:tailEnd/>
          </a:ln>
        </p:spPr>
        <p:txBody>
          <a:bodyPr>
            <a:spAutoFit/>
          </a:bodyPr>
          <a:lstStyle/>
          <a:p>
            <a:r>
              <a:rPr lang="en-US" sz="2000" b="1" u="sng"/>
              <a:t>Siglo XVIII .</a:t>
            </a:r>
          </a:p>
          <a:p>
            <a:endParaRPr lang="en-US" b="1"/>
          </a:p>
          <a:p>
            <a:pPr>
              <a:buFont typeface="Wingdings" pitchFamily="2" charset="2"/>
              <a:buChar char="Ø"/>
            </a:pPr>
            <a:r>
              <a:rPr lang="es-CL">
                <a:latin typeface="Corbel" pitchFamily="34" charset="0"/>
              </a:rPr>
              <a:t> </a:t>
            </a:r>
            <a:r>
              <a:rPr lang="es-CL" b="1"/>
              <a:t>Límite </a:t>
            </a:r>
            <a:r>
              <a:rPr lang="en-US" b="1"/>
              <a:t> mar</a:t>
            </a:r>
            <a:r>
              <a:rPr lang="es-CL" b="1"/>
              <a:t>í</a:t>
            </a:r>
            <a:r>
              <a:rPr lang="en-US" b="1"/>
              <a:t>timo de un Estado</a:t>
            </a:r>
            <a:r>
              <a:rPr lang="es-CL" b="1"/>
              <a:t>  se extendía desde la costa hasta el punto de alcance de un tiro de cañón  - aprox. 3 millas. </a:t>
            </a:r>
          </a:p>
          <a:p>
            <a:endParaRPr lang="es-CL" b="1"/>
          </a:p>
          <a:p>
            <a:pPr>
              <a:buFont typeface="Wingdings" pitchFamily="2" charset="2"/>
              <a:buChar char="Ø"/>
            </a:pPr>
            <a:r>
              <a:rPr lang="es-CL" sz="2400" b="1"/>
              <a:t>El Estado es soberano</a:t>
            </a:r>
            <a:r>
              <a:rPr lang="es-CL">
                <a:latin typeface="Corbel" pitchFamily="34" charset="0"/>
              </a:rPr>
              <a:t>.</a:t>
            </a:r>
            <a:endParaRPr lang="es-ES">
              <a:latin typeface="Corbel" pitchFamily="34" charset="0"/>
            </a:endParaRPr>
          </a:p>
        </p:txBody>
      </p:sp>
      <p:pic>
        <p:nvPicPr>
          <p:cNvPr id="20483" name="Picture 2" descr="http://candamo.eu/Naval/miscelan/ca_ones4.gif"/>
          <p:cNvPicPr>
            <a:picLocks noChangeAspect="1" noChangeArrowheads="1"/>
          </p:cNvPicPr>
          <p:nvPr/>
        </p:nvPicPr>
        <p:blipFill>
          <a:blip r:embed="rId2"/>
          <a:srcRect/>
          <a:stretch>
            <a:fillRect/>
          </a:stretch>
        </p:blipFill>
        <p:spPr bwMode="auto">
          <a:xfrm>
            <a:off x="971550" y="3357563"/>
            <a:ext cx="2857500" cy="2047875"/>
          </a:xfrm>
          <a:prstGeom prst="rect">
            <a:avLst/>
          </a:prstGeom>
          <a:noFill/>
          <a:ln w="9525">
            <a:noFill/>
            <a:miter lim="800000"/>
            <a:headEnd/>
            <a:tailEnd/>
          </a:ln>
        </p:spPr>
      </p:pic>
      <p:cxnSp>
        <p:nvCxnSpPr>
          <p:cNvPr id="6" name="5 Conector recto"/>
          <p:cNvCxnSpPr/>
          <p:nvPr/>
        </p:nvCxnSpPr>
        <p:spPr>
          <a:xfrm flipV="1">
            <a:off x="4067175" y="2133600"/>
            <a:ext cx="3529013" cy="1223963"/>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6 Explosión 2"/>
          <p:cNvSpPr/>
          <p:nvPr/>
        </p:nvSpPr>
        <p:spPr>
          <a:xfrm>
            <a:off x="7524750" y="1484313"/>
            <a:ext cx="1331913" cy="865187"/>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CuadroTexto"/>
          <p:cNvSpPr txBox="1">
            <a:spLocks noChangeArrowheads="1"/>
          </p:cNvSpPr>
          <p:nvPr/>
        </p:nvSpPr>
        <p:spPr bwMode="auto">
          <a:xfrm rot="-1082854">
            <a:off x="4289425" y="2047875"/>
            <a:ext cx="1506538" cy="584200"/>
          </a:xfrm>
          <a:prstGeom prst="rect">
            <a:avLst/>
          </a:prstGeom>
          <a:noFill/>
          <a:ln w="9525">
            <a:noFill/>
            <a:miter lim="800000"/>
            <a:headEnd/>
            <a:tailEnd/>
          </a:ln>
        </p:spPr>
        <p:txBody>
          <a:bodyPr wrap="none">
            <a:spAutoFit/>
          </a:bodyPr>
          <a:lstStyle/>
          <a:p>
            <a:r>
              <a:rPr lang="en-US" sz="3200" b="1">
                <a:latin typeface="Corbel" pitchFamily="34" charset="0"/>
              </a:rPr>
              <a:t>3 Millas</a:t>
            </a:r>
            <a:endParaRPr lang="es-ES" sz="3200" b="1">
              <a:latin typeface="Corbel" pitchFamily="34" charset="0"/>
            </a:endParaRPr>
          </a:p>
        </p:txBody>
      </p:sp>
      <p:sp>
        <p:nvSpPr>
          <p:cNvPr id="20487" name="8 Rectángulo"/>
          <p:cNvSpPr>
            <a:spLocks noChangeArrowheads="1"/>
          </p:cNvSpPr>
          <p:nvPr/>
        </p:nvSpPr>
        <p:spPr bwMode="auto">
          <a:xfrm>
            <a:off x="4211638" y="5084763"/>
            <a:ext cx="4572000" cy="1477962"/>
          </a:xfrm>
          <a:prstGeom prst="rect">
            <a:avLst/>
          </a:prstGeom>
          <a:solidFill>
            <a:schemeClr val="bg1"/>
          </a:solidFill>
          <a:ln w="9525">
            <a:noFill/>
            <a:miter lim="800000"/>
            <a:headEnd/>
            <a:tailEnd/>
          </a:ln>
        </p:spPr>
        <p:txBody>
          <a:bodyPr>
            <a:spAutoFit/>
          </a:bodyPr>
          <a:lstStyle/>
          <a:p>
            <a:r>
              <a:rPr lang="es-CL">
                <a:latin typeface="Corbel" pitchFamily="34" charset="0"/>
              </a:rPr>
              <a:t> </a:t>
            </a:r>
            <a:r>
              <a:rPr lang="es-CL" b="1">
                <a:latin typeface="Corbel" pitchFamily="34" charset="0"/>
              </a:rPr>
              <a:t>“hasta donde hay poder y posesión “ “el control de la tierra termina donde termina el poder de las armas manejadas por el hombre”.  Bynkershoek (autor Holandés) </a:t>
            </a:r>
            <a:endParaRPr lang="es-ES" b="1">
              <a:latin typeface="Corbel" pitchFamily="34" charset="0"/>
            </a:endParaRPr>
          </a:p>
          <a:p>
            <a:endParaRPr lang="es-ES">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Rectángulo"/>
          <p:cNvSpPr>
            <a:spLocks noChangeArrowheads="1"/>
          </p:cNvSpPr>
          <p:nvPr/>
        </p:nvSpPr>
        <p:spPr bwMode="auto">
          <a:xfrm>
            <a:off x="755650" y="549275"/>
            <a:ext cx="7920038" cy="1200150"/>
          </a:xfrm>
          <a:prstGeom prst="rect">
            <a:avLst/>
          </a:prstGeom>
          <a:noFill/>
          <a:ln w="9525">
            <a:noFill/>
            <a:miter lim="800000"/>
            <a:headEnd/>
            <a:tailEnd/>
          </a:ln>
        </p:spPr>
        <p:txBody>
          <a:bodyPr>
            <a:spAutoFit/>
          </a:bodyPr>
          <a:lstStyle/>
          <a:p>
            <a:r>
              <a:rPr lang="es-CL" sz="2400" b="1">
                <a:latin typeface="Corbel" pitchFamily="34" charset="0"/>
              </a:rPr>
              <a:t>3 millas</a:t>
            </a:r>
            <a:r>
              <a:rPr lang="es-CL" sz="2400">
                <a:latin typeface="Corbel" pitchFamily="34" charset="0"/>
              </a:rPr>
              <a:t>: Límite marítimo externo de la soberanía   </a:t>
            </a:r>
          </a:p>
          <a:p>
            <a:r>
              <a:rPr lang="es-CL" sz="2400">
                <a:latin typeface="Corbel" pitchFamily="34" charset="0"/>
              </a:rPr>
              <a:t>                         territorial, aceptado  por Gran Bretaña y EEUU.</a:t>
            </a:r>
          </a:p>
          <a:p>
            <a:endParaRPr lang="es-ES" sz="2400">
              <a:latin typeface="Corbel" pitchFamily="34" charset="0"/>
            </a:endParaRPr>
          </a:p>
        </p:txBody>
      </p:sp>
      <p:sp>
        <p:nvSpPr>
          <p:cNvPr id="21506" name="Rectangle 1"/>
          <p:cNvSpPr>
            <a:spLocks noChangeArrowheads="1"/>
          </p:cNvSpPr>
          <p:nvPr/>
        </p:nvSpPr>
        <p:spPr bwMode="auto">
          <a:xfrm>
            <a:off x="755650" y="1639888"/>
            <a:ext cx="6480175" cy="2346325"/>
          </a:xfrm>
          <a:prstGeom prst="rect">
            <a:avLst/>
          </a:prstGeom>
          <a:noFill/>
          <a:ln w="9525">
            <a:noFill/>
            <a:miter lim="800000"/>
            <a:headEnd/>
            <a:tailEnd/>
          </a:ln>
        </p:spPr>
        <p:txBody>
          <a:bodyPr anchor="ctr">
            <a:spAutoFit/>
          </a:bodyPr>
          <a:lstStyle/>
          <a:p>
            <a:pPr>
              <a:buFont typeface="Wingdings" pitchFamily="2" charset="2"/>
              <a:buChar char="Ø"/>
            </a:pPr>
            <a:r>
              <a:rPr lang="es-CL" sz="2400" b="1">
                <a:cs typeface="Times New Roman" pitchFamily="18" charset="0"/>
              </a:rPr>
              <a:t> Otros Estados marítimos reclamaron zonas más amplias de mar Territorial</a:t>
            </a:r>
            <a:r>
              <a:rPr lang="es-CL" sz="2000">
                <a:cs typeface="Times New Roman" pitchFamily="18" charset="0"/>
              </a:rPr>
              <a:t>,</a:t>
            </a:r>
          </a:p>
          <a:p>
            <a:pPr>
              <a:buFont typeface="Wingdings" pitchFamily="2" charset="2"/>
              <a:buChar char="Ø"/>
            </a:pPr>
            <a:r>
              <a:rPr lang="es-CL" sz="2000">
                <a:cs typeface="Times New Roman" pitchFamily="18" charset="0"/>
              </a:rPr>
              <a:t> Rusia 12,</a:t>
            </a:r>
          </a:p>
          <a:p>
            <a:pPr>
              <a:buFont typeface="Wingdings" pitchFamily="2" charset="2"/>
              <a:buChar char="Ø"/>
            </a:pPr>
            <a:r>
              <a:rPr lang="es-CL" sz="2000">
                <a:cs typeface="Times New Roman" pitchFamily="18" charset="0"/>
              </a:rPr>
              <a:t> Suecia y Noruega 4,</a:t>
            </a:r>
          </a:p>
          <a:p>
            <a:pPr>
              <a:buFont typeface="Wingdings" pitchFamily="2" charset="2"/>
              <a:buChar char="Ø"/>
            </a:pPr>
            <a:r>
              <a:rPr lang="es-CL" sz="2000">
                <a:cs typeface="Times New Roman" pitchFamily="18" charset="0"/>
              </a:rPr>
              <a:t> España y Portugal 6,</a:t>
            </a:r>
          </a:p>
          <a:p>
            <a:pPr>
              <a:buFont typeface="Wingdings" pitchFamily="2" charset="2"/>
              <a:buChar char="Ø"/>
            </a:pPr>
            <a:r>
              <a:rPr lang="es-CL" sz="2000">
                <a:cs typeface="Times New Roman" pitchFamily="18" charset="0"/>
              </a:rPr>
              <a:t> Méjico 9. </a:t>
            </a:r>
          </a:p>
          <a:p>
            <a:endParaRPr lang="es-CL" sz="2000"/>
          </a:p>
        </p:txBody>
      </p:sp>
      <p:sp>
        <p:nvSpPr>
          <p:cNvPr id="21507" name="3 Rectángulo"/>
          <p:cNvSpPr>
            <a:spLocks noChangeArrowheads="1"/>
          </p:cNvSpPr>
          <p:nvPr/>
        </p:nvSpPr>
        <p:spPr bwMode="auto">
          <a:xfrm>
            <a:off x="2484438" y="5589588"/>
            <a:ext cx="4572000" cy="973137"/>
          </a:xfrm>
          <a:prstGeom prst="rect">
            <a:avLst/>
          </a:prstGeom>
          <a:solidFill>
            <a:schemeClr val="bg1"/>
          </a:solidFill>
          <a:ln w="57150">
            <a:solidFill>
              <a:srgbClr val="FF0000"/>
            </a:solidFill>
            <a:miter lim="800000"/>
            <a:headEnd/>
            <a:tailEnd/>
          </a:ln>
        </p:spPr>
        <p:txBody>
          <a:bodyPr>
            <a:spAutoFit/>
          </a:bodyPr>
          <a:lstStyle/>
          <a:p>
            <a:pPr>
              <a:buFont typeface="Wingdings" pitchFamily="2" charset="2"/>
              <a:buChar char="Ø"/>
            </a:pPr>
            <a:r>
              <a:rPr lang="es-CL">
                <a:latin typeface="Corbel" pitchFamily="34" charset="0"/>
              </a:rPr>
              <a:t> 1920 EEUU : inconvenientes con   traficantes de bebidas alcohólicas que se ubicaban fuera de las 3 millas </a:t>
            </a:r>
            <a:endParaRPr lang="es-ES">
              <a:latin typeface="Corbel" pitchFamily="34" charset="0"/>
            </a:endParaRPr>
          </a:p>
        </p:txBody>
      </p:sp>
      <p:sp>
        <p:nvSpPr>
          <p:cNvPr id="21508" name="4 CuadroTexto"/>
          <p:cNvSpPr txBox="1">
            <a:spLocks noChangeArrowheads="1"/>
          </p:cNvSpPr>
          <p:nvPr/>
        </p:nvSpPr>
        <p:spPr bwMode="auto">
          <a:xfrm>
            <a:off x="755650" y="4005263"/>
            <a:ext cx="1295400" cy="547687"/>
          </a:xfrm>
          <a:prstGeom prst="rect">
            <a:avLst/>
          </a:prstGeom>
          <a:noFill/>
          <a:ln w="28575">
            <a:solidFill>
              <a:schemeClr val="tx1"/>
            </a:solidFill>
            <a:miter lim="800000"/>
            <a:headEnd/>
            <a:tailEnd/>
          </a:ln>
        </p:spPr>
        <p:txBody>
          <a:bodyPr>
            <a:spAutoFit/>
          </a:bodyPr>
          <a:lstStyle/>
          <a:p>
            <a:r>
              <a:rPr lang="en-US" sz="2800" b="1"/>
              <a:t>S. XX:</a:t>
            </a:r>
            <a:endParaRPr lang="es-ES" sz="2800" b="1"/>
          </a:p>
        </p:txBody>
      </p:sp>
      <p:sp>
        <p:nvSpPr>
          <p:cNvPr id="21509" name="6 CuadroTexto"/>
          <p:cNvSpPr txBox="1">
            <a:spLocks noChangeArrowheads="1"/>
          </p:cNvSpPr>
          <p:nvPr/>
        </p:nvSpPr>
        <p:spPr bwMode="auto">
          <a:xfrm>
            <a:off x="-684213" y="4797425"/>
            <a:ext cx="8675688" cy="701675"/>
          </a:xfrm>
          <a:prstGeom prst="rect">
            <a:avLst/>
          </a:prstGeom>
          <a:noFill/>
          <a:ln w="28575">
            <a:noFill/>
            <a:miter lim="800000"/>
            <a:headEnd/>
            <a:tailEnd/>
          </a:ln>
        </p:spPr>
        <p:txBody>
          <a:bodyPr>
            <a:spAutoFit/>
          </a:bodyPr>
          <a:lstStyle/>
          <a:p>
            <a:pPr lvl="3">
              <a:buFont typeface="Wingdings" pitchFamily="2" charset="2"/>
              <a:buChar char="Ø"/>
            </a:pPr>
            <a:r>
              <a:rPr lang="en-US" sz="2000" b="1">
                <a:latin typeface="Arial Narrow" pitchFamily="34" charset="0"/>
              </a:rPr>
              <a:t>Incidentes derivados  de los vacíos legales en cuanto a extensi</a:t>
            </a:r>
            <a:r>
              <a:rPr lang="es-ES" sz="2000" b="1">
                <a:latin typeface="Arial Narrow" pitchFamily="34" charset="0"/>
              </a:rPr>
              <a:t>ón</a:t>
            </a:r>
            <a:endParaRPr lang="es-ES" sz="2000">
              <a:latin typeface="Arial Narrow" pitchFamily="34" charset="0"/>
            </a:endParaRPr>
          </a:p>
          <a:p>
            <a:pPr lvl="3"/>
            <a:r>
              <a:rPr lang="en-US" sz="2000" b="1">
                <a:latin typeface="Arial Narrow" pitchFamily="34" charset="0"/>
              </a:rPr>
              <a:t>    de las jurisdicciones.</a:t>
            </a:r>
            <a:endParaRPr lang="es-ES" sz="2000" b="1">
              <a:latin typeface="Arial Narrow" pitchFamily="34" charset="0"/>
            </a:endParaRPr>
          </a:p>
        </p:txBody>
      </p:sp>
      <p:sp>
        <p:nvSpPr>
          <p:cNvPr id="21510" name="7 Rectángulo"/>
          <p:cNvSpPr>
            <a:spLocks noChangeArrowheads="1"/>
          </p:cNvSpPr>
          <p:nvPr/>
        </p:nvSpPr>
        <p:spPr bwMode="auto">
          <a:xfrm>
            <a:off x="827088" y="0"/>
            <a:ext cx="1277937" cy="523875"/>
          </a:xfrm>
          <a:prstGeom prst="rect">
            <a:avLst/>
          </a:prstGeom>
          <a:noFill/>
          <a:ln w="28575">
            <a:solidFill>
              <a:schemeClr val="tx1"/>
            </a:solidFill>
            <a:miter lim="800000"/>
            <a:headEnd/>
            <a:tailEnd/>
          </a:ln>
        </p:spPr>
        <p:txBody>
          <a:bodyPr wrap="none">
            <a:spAutoFit/>
          </a:bodyPr>
          <a:lstStyle/>
          <a:p>
            <a:r>
              <a:rPr lang="es-CL" sz="2800" b="1">
                <a:latin typeface="Adobe Gothic Std B"/>
                <a:ea typeface="Adobe Gothic Std B"/>
                <a:cs typeface="Adobe Gothic Std B"/>
              </a:rPr>
              <a:t>S. XIX </a:t>
            </a:r>
            <a:r>
              <a:rPr lang="es-CL" sz="2800">
                <a:latin typeface="Adobe Gothic Std B"/>
                <a:ea typeface="Adobe Gothic Std B"/>
                <a:cs typeface="Adobe Gothic Std B"/>
              </a:rPr>
              <a:t>:</a:t>
            </a:r>
          </a:p>
        </p:txBody>
      </p:sp>
      <p:sp>
        <p:nvSpPr>
          <p:cNvPr id="21511" name="8 CuadroTexto"/>
          <p:cNvSpPr txBox="1">
            <a:spLocks noChangeArrowheads="1"/>
          </p:cNvSpPr>
          <p:nvPr/>
        </p:nvSpPr>
        <p:spPr bwMode="auto">
          <a:xfrm>
            <a:off x="1403350" y="5876925"/>
            <a:ext cx="444500" cy="369888"/>
          </a:xfrm>
          <a:prstGeom prst="rect">
            <a:avLst/>
          </a:prstGeom>
          <a:solidFill>
            <a:schemeClr val="bg1"/>
          </a:solidFill>
          <a:ln w="19050">
            <a:solidFill>
              <a:schemeClr val="tx1"/>
            </a:solidFill>
            <a:miter lim="800000"/>
            <a:headEnd/>
            <a:tailEnd/>
          </a:ln>
        </p:spPr>
        <p:txBody>
          <a:bodyPr wrap="none">
            <a:spAutoFit/>
          </a:bodyPr>
          <a:lstStyle/>
          <a:p>
            <a:r>
              <a:rPr lang="en-US" b="1">
                <a:latin typeface="Corbel" pitchFamily="34" charset="0"/>
              </a:rPr>
              <a:t>Ej:</a:t>
            </a:r>
            <a:endParaRPr lang="es-ES" b="1">
              <a:latin typeface="Corbe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Rectángulo"/>
          <p:cNvSpPr>
            <a:spLocks noChangeArrowheads="1"/>
          </p:cNvSpPr>
          <p:nvPr/>
        </p:nvSpPr>
        <p:spPr bwMode="auto">
          <a:xfrm>
            <a:off x="900113" y="1268413"/>
            <a:ext cx="6264275" cy="523875"/>
          </a:xfrm>
          <a:prstGeom prst="rect">
            <a:avLst/>
          </a:prstGeom>
          <a:noFill/>
          <a:ln w="28575">
            <a:solidFill>
              <a:schemeClr val="tx1"/>
            </a:solidFill>
            <a:miter lim="800000"/>
            <a:headEnd/>
            <a:tailEnd/>
          </a:ln>
        </p:spPr>
        <p:txBody>
          <a:bodyPr>
            <a:spAutoFit/>
          </a:bodyPr>
          <a:lstStyle/>
          <a:p>
            <a:pPr>
              <a:buFont typeface="Wingdings" pitchFamily="2" charset="2"/>
              <a:buChar char="Ø"/>
            </a:pPr>
            <a:r>
              <a:rPr lang="es-CL">
                <a:cs typeface="Times New Roman" pitchFamily="18" charset="0"/>
              </a:rPr>
              <a:t> </a:t>
            </a:r>
            <a:r>
              <a:rPr lang="es-CL" sz="2800">
                <a:cs typeface="Times New Roman" pitchFamily="18" charset="0"/>
              </a:rPr>
              <a:t>Conferencia de La Haya de 1930</a:t>
            </a:r>
            <a:endParaRPr lang="es-ES" sz="2800">
              <a:latin typeface="Corbel" pitchFamily="34" charset="0"/>
            </a:endParaRPr>
          </a:p>
        </p:txBody>
      </p:sp>
      <p:sp>
        <p:nvSpPr>
          <p:cNvPr id="22530" name="2 Rectángulo"/>
          <p:cNvSpPr>
            <a:spLocks noChangeArrowheads="1"/>
          </p:cNvSpPr>
          <p:nvPr/>
        </p:nvSpPr>
        <p:spPr bwMode="auto">
          <a:xfrm>
            <a:off x="900113" y="260350"/>
            <a:ext cx="1651000" cy="701675"/>
          </a:xfrm>
          <a:prstGeom prst="rect">
            <a:avLst/>
          </a:prstGeom>
          <a:noFill/>
          <a:ln w="9525">
            <a:noFill/>
            <a:miter lim="800000"/>
            <a:headEnd/>
            <a:tailEnd/>
          </a:ln>
        </p:spPr>
        <p:txBody>
          <a:bodyPr wrap="none">
            <a:spAutoFit/>
          </a:bodyPr>
          <a:lstStyle/>
          <a:p>
            <a:r>
              <a:rPr lang="en-US" sz="4000" b="1"/>
              <a:t>S. XX:</a:t>
            </a:r>
            <a:endParaRPr lang="es-ES" sz="4000" b="1"/>
          </a:p>
        </p:txBody>
      </p:sp>
      <p:sp>
        <p:nvSpPr>
          <p:cNvPr id="22531" name="4 CuadroTexto"/>
          <p:cNvSpPr txBox="1">
            <a:spLocks noChangeArrowheads="1"/>
          </p:cNvSpPr>
          <p:nvPr/>
        </p:nvSpPr>
        <p:spPr bwMode="auto">
          <a:xfrm>
            <a:off x="2555875" y="2349500"/>
            <a:ext cx="5688013" cy="457200"/>
          </a:xfrm>
          <a:prstGeom prst="rect">
            <a:avLst/>
          </a:prstGeom>
          <a:noFill/>
          <a:ln w="9525">
            <a:noFill/>
            <a:miter lim="800000"/>
            <a:headEnd/>
            <a:tailEnd/>
          </a:ln>
        </p:spPr>
        <p:txBody>
          <a:bodyPr>
            <a:spAutoFit/>
          </a:bodyPr>
          <a:lstStyle/>
          <a:p>
            <a:r>
              <a:rPr lang="en-US" sz="2400" b="1">
                <a:latin typeface="Arial Narrow" pitchFamily="34" charset="0"/>
              </a:rPr>
              <a:t> Codificaci</a:t>
            </a:r>
            <a:r>
              <a:rPr lang="es-ES" sz="2400" b="1">
                <a:latin typeface="Arial Narrow" pitchFamily="34" charset="0"/>
              </a:rPr>
              <a:t>ón </a:t>
            </a:r>
            <a:r>
              <a:rPr lang="en-US" sz="2400" b="1">
                <a:latin typeface="Arial Narrow" pitchFamily="34" charset="0"/>
              </a:rPr>
              <a:t> del  Derecho  Internacional.</a:t>
            </a:r>
            <a:endParaRPr lang="es-ES" sz="2400" b="1">
              <a:latin typeface="Arial Narrow" pitchFamily="34" charset="0"/>
            </a:endParaRPr>
          </a:p>
        </p:txBody>
      </p:sp>
      <p:sp>
        <p:nvSpPr>
          <p:cNvPr id="22532" name="5 CuadroTexto"/>
          <p:cNvSpPr txBox="1">
            <a:spLocks noChangeArrowheads="1"/>
          </p:cNvSpPr>
          <p:nvPr/>
        </p:nvSpPr>
        <p:spPr bwMode="auto">
          <a:xfrm>
            <a:off x="2555875" y="3213100"/>
            <a:ext cx="5791200" cy="701675"/>
          </a:xfrm>
          <a:prstGeom prst="rect">
            <a:avLst/>
          </a:prstGeom>
          <a:solidFill>
            <a:schemeClr val="bg1"/>
          </a:solidFill>
          <a:ln w="9525">
            <a:noFill/>
            <a:miter lim="800000"/>
            <a:headEnd/>
            <a:tailEnd/>
          </a:ln>
        </p:spPr>
        <p:txBody>
          <a:bodyPr wrap="none">
            <a:spAutoFit/>
          </a:bodyPr>
          <a:lstStyle/>
          <a:p>
            <a:r>
              <a:rPr lang="en-US" sz="2000" b="1">
                <a:latin typeface="Arial Narrow" pitchFamily="34" charset="0"/>
              </a:rPr>
              <a:t>Extensi</a:t>
            </a:r>
            <a:r>
              <a:rPr lang="es-ES" sz="2000" b="1">
                <a:latin typeface="Arial Narrow" pitchFamily="34" charset="0"/>
              </a:rPr>
              <a:t>ón</a:t>
            </a:r>
            <a:r>
              <a:rPr lang="en-US" sz="2000" b="1">
                <a:latin typeface="Arial Narrow" pitchFamily="34" charset="0"/>
              </a:rPr>
              <a:t> del Mar Territorial y Zona Contigua</a:t>
            </a:r>
          </a:p>
          <a:p>
            <a:r>
              <a:rPr lang="en-US" sz="2000" b="1">
                <a:latin typeface="Arial Narrow" pitchFamily="34" charset="0"/>
              </a:rPr>
              <a:t>y determinaci</a:t>
            </a:r>
            <a:r>
              <a:rPr lang="es-ES" sz="2000" b="1">
                <a:latin typeface="Arial Narrow" pitchFamily="34" charset="0"/>
              </a:rPr>
              <a:t>ón</a:t>
            </a:r>
            <a:r>
              <a:rPr lang="en-US" sz="2000" b="1">
                <a:latin typeface="Arial Narrow" pitchFamily="34" charset="0"/>
              </a:rPr>
              <a:t> y régimen de Bahías y aguas hist</a:t>
            </a:r>
            <a:r>
              <a:rPr lang="es-ES" sz="2000" b="1">
                <a:latin typeface="Arial Narrow" pitchFamily="34" charset="0"/>
              </a:rPr>
              <a:t>ó</a:t>
            </a:r>
            <a:r>
              <a:rPr lang="en-US" sz="2000" b="1">
                <a:latin typeface="Arial Narrow" pitchFamily="34" charset="0"/>
              </a:rPr>
              <a:t>ricas</a:t>
            </a:r>
            <a:r>
              <a:rPr lang="en-US">
                <a:latin typeface="Corbel" pitchFamily="34" charset="0"/>
              </a:rPr>
              <a:t>.</a:t>
            </a:r>
            <a:endParaRPr lang="es-ES">
              <a:latin typeface="Corbel" pitchFamily="34" charset="0"/>
            </a:endParaRPr>
          </a:p>
        </p:txBody>
      </p:sp>
      <p:sp>
        <p:nvSpPr>
          <p:cNvPr id="22533" name="6 CuadroTexto"/>
          <p:cNvSpPr txBox="1">
            <a:spLocks noChangeArrowheads="1"/>
          </p:cNvSpPr>
          <p:nvPr/>
        </p:nvSpPr>
        <p:spPr bwMode="auto">
          <a:xfrm>
            <a:off x="684213" y="2492375"/>
            <a:ext cx="1406525" cy="461963"/>
          </a:xfrm>
          <a:prstGeom prst="rect">
            <a:avLst/>
          </a:prstGeom>
          <a:noFill/>
          <a:ln w="9525">
            <a:noFill/>
            <a:miter lim="800000"/>
            <a:headEnd/>
            <a:tailEnd/>
          </a:ln>
        </p:spPr>
        <p:txBody>
          <a:bodyPr wrap="none">
            <a:spAutoFit/>
          </a:bodyPr>
          <a:lstStyle/>
          <a:p>
            <a:r>
              <a:rPr lang="en-US" sz="2400" b="1">
                <a:latin typeface="Arial Narrow" pitchFamily="34" charset="0"/>
              </a:rPr>
              <a:t>Objetivos</a:t>
            </a:r>
            <a:r>
              <a:rPr lang="en-US" sz="2400">
                <a:latin typeface="Arial Narrow" pitchFamily="34" charset="0"/>
              </a:rPr>
              <a:t>:</a:t>
            </a:r>
            <a:endParaRPr lang="es-ES" sz="2400">
              <a:latin typeface="Arial Narrow" pitchFamily="34" charset="0"/>
            </a:endParaRPr>
          </a:p>
        </p:txBody>
      </p:sp>
      <p:sp>
        <p:nvSpPr>
          <p:cNvPr id="22534" name="7 Rectángulo"/>
          <p:cNvSpPr>
            <a:spLocks noChangeArrowheads="1"/>
          </p:cNvSpPr>
          <p:nvPr/>
        </p:nvSpPr>
        <p:spPr bwMode="auto">
          <a:xfrm>
            <a:off x="1258888" y="4508500"/>
            <a:ext cx="7100887" cy="369888"/>
          </a:xfrm>
          <a:prstGeom prst="rect">
            <a:avLst/>
          </a:prstGeom>
          <a:noFill/>
          <a:ln w="9525">
            <a:noFill/>
            <a:miter lim="800000"/>
            <a:headEnd/>
            <a:tailEnd/>
          </a:ln>
        </p:spPr>
        <p:txBody>
          <a:bodyPr wrap="none">
            <a:spAutoFit/>
          </a:bodyPr>
          <a:lstStyle/>
          <a:p>
            <a:pPr>
              <a:buFont typeface="Wingdings" pitchFamily="2" charset="2"/>
              <a:buChar char="Ø"/>
            </a:pPr>
            <a:r>
              <a:rPr lang="es-CL">
                <a:cs typeface="Times New Roman" pitchFamily="18" charset="0"/>
              </a:rPr>
              <a:t>no pudo  llegarse a un acuerdo en ningunos de los puntos a tratar.</a:t>
            </a:r>
            <a:endParaRPr lang="es-ES">
              <a:latin typeface="Corbel" pitchFamily="34" charset="0"/>
            </a:endParaRPr>
          </a:p>
        </p:txBody>
      </p:sp>
      <p:sp>
        <p:nvSpPr>
          <p:cNvPr id="9" name="8 Abrir llave"/>
          <p:cNvSpPr/>
          <p:nvPr/>
        </p:nvSpPr>
        <p:spPr>
          <a:xfrm>
            <a:off x="2195513" y="2276475"/>
            <a:ext cx="576262" cy="1873250"/>
          </a:xfrm>
          <a:prstGeom prst="leftBrace">
            <a:avLst>
              <a:gd name="adj1" fmla="val 8333"/>
              <a:gd name="adj2" fmla="val 2857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1056</TotalTime>
  <Words>2452</Words>
  <Application>Microsoft Office PowerPoint</Application>
  <PresentationFormat>On-screen Show (4:3)</PresentationFormat>
  <Paragraphs>404</Paragraphs>
  <Slides>48</Slides>
  <Notes>1</Notes>
  <HiddenSlides>0</HiddenSlides>
  <MMClips>0</MMClips>
  <ScaleCrop>false</ScaleCrop>
  <HeadingPairs>
    <vt:vector size="6" baseType="variant">
      <vt:variant>
        <vt:lpstr>Fonts Used</vt:lpstr>
      </vt:variant>
      <vt:variant>
        <vt:i4>20</vt:i4>
      </vt:variant>
      <vt:variant>
        <vt:lpstr>Design Template</vt:lpstr>
      </vt:variant>
      <vt:variant>
        <vt:i4>7</vt:i4>
      </vt:variant>
      <vt:variant>
        <vt:lpstr>Slide Titles</vt:lpstr>
      </vt:variant>
      <vt:variant>
        <vt:i4>48</vt:i4>
      </vt:variant>
    </vt:vector>
  </HeadingPairs>
  <TitlesOfParts>
    <vt:vector size="75" baseType="lpstr">
      <vt:lpstr>Arial</vt:lpstr>
      <vt:lpstr>Consolas</vt:lpstr>
      <vt:lpstr>Corbel</vt:lpstr>
      <vt:lpstr>Wingdings</vt:lpstr>
      <vt:lpstr>Wingdings 2</vt:lpstr>
      <vt:lpstr>Wingdings 3</vt:lpstr>
      <vt:lpstr>Calibri</vt:lpstr>
      <vt:lpstr>Chaparral Pro Light</vt:lpstr>
      <vt:lpstr>Adobe Gothic Std B</vt:lpstr>
      <vt:lpstr>Arial Narrow</vt:lpstr>
      <vt:lpstr>Brush Script MT</vt:lpstr>
      <vt:lpstr>Baskerville Old Face</vt:lpstr>
      <vt:lpstr>Times New Roman</vt:lpstr>
      <vt:lpstr>Arial Black</vt:lpstr>
      <vt:lpstr>Bodoni MT Black</vt:lpstr>
      <vt:lpstr>Courier New</vt:lpstr>
      <vt:lpstr>Britannic Bold</vt:lpstr>
      <vt:lpstr>Bradley Hand ITC</vt:lpstr>
      <vt:lpstr>Brush Script Std</vt:lpstr>
      <vt:lpstr>Cooper Std Black</vt:lpstr>
      <vt:lpstr>Metro</vt:lpstr>
      <vt:lpstr>Metro</vt:lpstr>
      <vt:lpstr>Metro</vt:lpstr>
      <vt:lpstr>Metro</vt:lpstr>
      <vt:lpstr>Metro</vt:lpstr>
      <vt:lpstr>Metro</vt: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Aquiles</dc:creator>
  <cp:lastModifiedBy>Silvia</cp:lastModifiedBy>
  <cp:revision>16</cp:revision>
  <dcterms:created xsi:type="dcterms:W3CDTF">2014-06-18T19:18:51Z</dcterms:created>
  <dcterms:modified xsi:type="dcterms:W3CDTF">2014-07-23T20:48:45Z</dcterms:modified>
</cp:coreProperties>
</file>