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331" r:id="rId3"/>
    <p:sldId id="335" r:id="rId4"/>
    <p:sldId id="336" r:id="rId5"/>
    <p:sldId id="337" r:id="rId6"/>
    <p:sldId id="334" r:id="rId7"/>
    <p:sldId id="262" r:id="rId8"/>
    <p:sldId id="280" r:id="rId9"/>
    <p:sldId id="281" r:id="rId10"/>
    <p:sldId id="339" r:id="rId11"/>
    <p:sldId id="285" r:id="rId12"/>
    <p:sldId id="290" r:id="rId13"/>
    <p:sldId id="259" r:id="rId14"/>
    <p:sldId id="278" r:id="rId15"/>
    <p:sldId id="279" r:id="rId16"/>
    <p:sldId id="291" r:id="rId17"/>
    <p:sldId id="292" r:id="rId18"/>
    <p:sldId id="294" r:id="rId19"/>
    <p:sldId id="265" r:id="rId20"/>
    <p:sldId id="266" r:id="rId21"/>
    <p:sldId id="296" r:id="rId22"/>
    <p:sldId id="297" r:id="rId23"/>
    <p:sldId id="256" r:id="rId24"/>
    <p:sldId id="257" r:id="rId25"/>
    <p:sldId id="258" r:id="rId26"/>
    <p:sldId id="267" r:id="rId27"/>
    <p:sldId id="299" r:id="rId28"/>
    <p:sldId id="298" r:id="rId29"/>
    <p:sldId id="301" r:id="rId30"/>
    <p:sldId id="302" r:id="rId31"/>
    <p:sldId id="303" r:id="rId32"/>
    <p:sldId id="282" r:id="rId33"/>
    <p:sldId id="304" r:id="rId34"/>
    <p:sldId id="305" r:id="rId35"/>
    <p:sldId id="306" r:id="rId36"/>
    <p:sldId id="307" r:id="rId37"/>
    <p:sldId id="322" r:id="rId38"/>
    <p:sldId id="340" r:id="rId39"/>
    <p:sldId id="308" r:id="rId40"/>
    <p:sldId id="310" r:id="rId41"/>
    <p:sldId id="311" r:id="rId42"/>
    <p:sldId id="312" r:id="rId43"/>
    <p:sldId id="341" r:id="rId44"/>
    <p:sldId id="342" r:id="rId45"/>
    <p:sldId id="313" r:id="rId46"/>
    <p:sldId id="328" r:id="rId47"/>
    <p:sldId id="314" r:id="rId48"/>
    <p:sldId id="330" r:id="rId49"/>
    <p:sldId id="284" r:id="rId50"/>
    <p:sldId id="343" r:id="rId51"/>
    <p:sldId id="344" r:id="rId52"/>
    <p:sldId id="309" r:id="rId5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88785" autoAdjust="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1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38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39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40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41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55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64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65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66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9E972D-1EB6-48D1-A043-FA27EAA417C9}" type="datetimeFigureOut">
              <a:rPr lang="es-ES"/>
              <a:pPr>
                <a:defRPr/>
              </a:pPr>
              <a:t>19/08/2014</a:t>
            </a:fld>
            <a:endParaRPr lang="es-ES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BCD001-37CC-4D78-AFA7-6AE7A068BE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2D1A-BD64-4AB5-A767-53D99089B5CB}" type="datetimeFigureOut">
              <a:rPr lang="es-ES"/>
              <a:pPr>
                <a:defRPr/>
              </a:pPr>
              <a:t>19/08/2014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543C-81E5-4205-BAD2-1F4F873956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1EF7F-EE93-49EE-9DE1-8F9C6E89E1BB}" type="datetimeFigureOut">
              <a:rPr lang="es-ES"/>
              <a:pPr>
                <a:defRPr/>
              </a:pPr>
              <a:t>19/08/2014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91114-5336-4E33-A051-06368D7A6E6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276B-8C26-4AAE-876F-78160C1F7CA1}" type="datetimeFigureOut">
              <a:rPr lang="es-ES"/>
              <a:pPr>
                <a:defRPr/>
              </a:pPr>
              <a:t>19/08/2014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13B0-3ACE-4393-9F2C-645E7B3620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Forma libre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14 Forma libre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2 Forma libre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24 Forma libre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25 Forma libre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6 Rectángulo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7 Rectángulo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8 Rectángulo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9 Rectángulo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10 Rectángulo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11 Rectángulo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00606C-7AEF-465C-A769-FD10F9F1F22C}" type="datetimeFigureOut">
              <a:rPr lang="es-ES"/>
              <a:pPr>
                <a:defRPr/>
              </a:pPr>
              <a:t>19/08/2014</a:t>
            </a:fld>
            <a:endParaRPr lang="es-ES"/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3954D6-3699-4E20-8933-3484AF4A1C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4DEB69-58D6-4F6E-8731-DF811ED9780A}" type="datetimeFigureOut">
              <a:rPr lang="es-ES"/>
              <a:pPr>
                <a:defRPr/>
              </a:pPr>
              <a:t>19/08/2014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777612-455F-40BA-B7C0-B919718C87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4 Rectángulo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5 Rectángulo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16 Rectángulo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17 Rectángulo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8 Rectángulo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9 Rectángulo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20 Rectángulo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21 Rectángulo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28 Rectángulo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29 Rectángulo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7AF9AF-5A1C-4E5D-A70F-73FA2F91F0FF}" type="datetimeFigureOut">
              <a:rPr lang="es-ES"/>
              <a:pPr>
                <a:defRPr/>
              </a:pPr>
              <a:t>19/08/2014</a:t>
            </a:fld>
            <a:endParaRPr lang="es-ES"/>
          </a:p>
        </p:txBody>
      </p:sp>
      <p:sp>
        <p:nvSpPr>
          <p:cNvPr id="1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3123F3-7994-412C-BD25-2C38083CD4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E9C30-99DB-4CE5-9133-601265F2F832}" type="datetimeFigureOut">
              <a:rPr lang="es-ES"/>
              <a:pPr>
                <a:defRPr/>
              </a:pPr>
              <a:t>19/08/2014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629F-E9E7-4E1B-8533-CA6DCFC2DB5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84210C-8980-4E1C-A3BA-728E98243FAA}" type="datetimeFigureOut">
              <a:rPr lang="es-ES"/>
              <a:pPr>
                <a:defRPr/>
              </a:pPr>
              <a:t>19/08/2014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76408B-7849-44D3-B41A-7C2AF48481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D1901-4BEB-4384-8143-252DBED9CCE7}" type="datetimeFigureOut">
              <a:rPr lang="es-ES"/>
              <a:pPr>
                <a:defRPr/>
              </a:pPr>
              <a:t>19/08/2014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24AA-D184-4015-89C6-1083D5F80EF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8 Conector recto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9 Grupo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14 Conector recto"/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15 Conector recto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6 Conector recto"/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13 Grupo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10 Conector recto"/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1 Conector recto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2 Conector recto"/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17 Grupo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18 Conector recto"/>
            <p:cNvCxnSpPr/>
            <p:nvPr/>
          </p:nvCxnSpPr>
          <p:spPr>
            <a:xfrm rot="16200000">
              <a:off x="6663592" y="1292574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9 Conector recto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20 Conector recto"/>
            <p:cNvCxnSpPr/>
            <p:nvPr/>
          </p:nvCxnSpPr>
          <p:spPr>
            <a:xfrm rot="5400000" flipH="1">
              <a:off x="6744512" y="12915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5B7C19-4CF1-406E-ACA2-0BCA93287D83}" type="datetimeFigureOut">
              <a:rPr lang="es-ES"/>
              <a:pPr>
                <a:defRPr/>
              </a:pPr>
              <a:t>19/08/2014</a:t>
            </a:fld>
            <a:endParaRPr lang="es-ES"/>
          </a:p>
        </p:txBody>
      </p:sp>
      <p:sp>
        <p:nvSpPr>
          <p:cNvPr id="20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EAE3FA-EEF0-4348-9A53-22CAC12EB7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16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6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3BE40EB-BD67-462B-B38B-377DFFA12085}" type="datetimeFigureOut">
              <a:rPr lang="es-ES"/>
              <a:pPr>
                <a:defRPr/>
              </a:pPr>
              <a:t>19/08/2014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4D449EA-B5EE-41D8-BD8A-F3F756A69C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1 Imagen" descr="parte 4_edit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47688"/>
            <a:ext cx="73437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CuadroTexto"/>
          <p:cNvSpPr txBox="1">
            <a:spLocks noChangeArrowheads="1"/>
          </p:cNvSpPr>
          <p:nvPr/>
        </p:nvSpPr>
        <p:spPr bwMode="auto">
          <a:xfrm>
            <a:off x="1042988" y="0"/>
            <a:ext cx="6834187" cy="461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Régimen jurídico de las aguas archipelágicas</a:t>
            </a:r>
            <a:endParaRPr lang="es-ES" sz="2400" b="1"/>
          </a:p>
        </p:txBody>
      </p:sp>
      <p:sp>
        <p:nvSpPr>
          <p:cNvPr id="22530" name="2 CuadroTexto"/>
          <p:cNvSpPr txBox="1">
            <a:spLocks noChangeArrowheads="1"/>
          </p:cNvSpPr>
          <p:nvPr/>
        </p:nvSpPr>
        <p:spPr bwMode="auto">
          <a:xfrm>
            <a:off x="900113" y="549275"/>
            <a:ext cx="6985000" cy="11906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  <a:p>
            <a:r>
              <a:rPr lang="en-US" b="1"/>
              <a:t>“Definición:  AGUAS ARCHIPELÁGICAS: aguas enmarcadas por las líneas de base archipelágicas. Art.49”.</a:t>
            </a:r>
          </a:p>
          <a:p>
            <a:r>
              <a:rPr lang="en-US" b="1"/>
              <a:t> </a:t>
            </a:r>
            <a:endParaRPr lang="es-ES" b="1"/>
          </a:p>
        </p:txBody>
      </p:sp>
      <p:sp>
        <p:nvSpPr>
          <p:cNvPr id="22531" name="3 CuadroTexto"/>
          <p:cNvSpPr txBox="1">
            <a:spLocks noChangeArrowheads="1"/>
          </p:cNvSpPr>
          <p:nvPr/>
        </p:nvSpPr>
        <p:spPr bwMode="auto">
          <a:xfrm>
            <a:off x="468313" y="1773238"/>
            <a:ext cx="770413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/>
              <a:t>Buques gozan del derecho de “paso inocente” a través de las aguas archipelágicas.</a:t>
            </a:r>
          </a:p>
          <a:p>
            <a:endParaRPr lang="en-US" sz="2000" b="1"/>
          </a:p>
          <a:p>
            <a:pPr>
              <a:buFont typeface="Wingdings" pitchFamily="2" charset="2"/>
              <a:buChar char="ü"/>
            </a:pPr>
            <a:r>
              <a:rPr lang="en-US" sz="2000" b="1"/>
              <a:t>Derecho de “PASO” por Vías Marítimas y rutas aéreas son  </a:t>
            </a:r>
          </a:p>
          <a:p>
            <a:r>
              <a:rPr lang="en-US" sz="2000" b="1"/>
              <a:t>   designadas por Estado ribereño, si no las fijara será  </a:t>
            </a:r>
          </a:p>
          <a:p>
            <a:r>
              <a:rPr lang="en-US" sz="2000" b="1"/>
              <a:t>   ejercido por rutas establecidas para la navegación   </a:t>
            </a:r>
          </a:p>
          <a:p>
            <a:r>
              <a:rPr lang="en-US" sz="2000" b="1"/>
              <a:t>   internacional.</a:t>
            </a:r>
          </a:p>
          <a:p>
            <a:endParaRPr lang="en-US" sz="2000" b="1"/>
          </a:p>
          <a:p>
            <a:r>
              <a:rPr lang="en-US" sz="2000" b="1"/>
              <a:t>             Tránsito ininterrumpido, rápido y sin trabas.</a:t>
            </a:r>
          </a:p>
          <a:p>
            <a:endParaRPr lang="en-US" sz="2000" b="1"/>
          </a:p>
          <a:p>
            <a:r>
              <a:rPr lang="en-US" sz="2000" b="1"/>
              <a:t>             No puede ser suspendido por el Estado ribereño.</a:t>
            </a:r>
            <a:endParaRPr lang="es-ES" sz="2000" b="1"/>
          </a:p>
        </p:txBody>
      </p:sp>
      <p:sp>
        <p:nvSpPr>
          <p:cNvPr id="22532" name="4 CuadroTexto"/>
          <p:cNvSpPr txBox="1">
            <a:spLocks noChangeArrowheads="1"/>
          </p:cNvSpPr>
          <p:nvPr/>
        </p:nvSpPr>
        <p:spPr bwMode="auto">
          <a:xfrm>
            <a:off x="0" y="5657850"/>
            <a:ext cx="860425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SUBMARINOS:   Mar territorial                 </a:t>
            </a:r>
            <a:r>
              <a:rPr lang="es-ES" b="1"/>
              <a:t>deberán navegar en la  </a:t>
            </a:r>
          </a:p>
          <a:p>
            <a:r>
              <a:rPr lang="es-ES" b="1"/>
              <a:t>                                                                      superficie y enarbolar su pabellón.</a:t>
            </a:r>
            <a:endParaRPr lang="en-US" b="1"/>
          </a:p>
          <a:p>
            <a:endParaRPr lang="en-US" b="1"/>
          </a:p>
          <a:p>
            <a:r>
              <a:rPr lang="en-US" b="1"/>
              <a:t>                            Aguas Archipelágicas             Pueden navegar sumergidos.</a:t>
            </a:r>
            <a:endParaRPr lang="es-ES" b="1"/>
          </a:p>
        </p:txBody>
      </p:sp>
      <p:sp>
        <p:nvSpPr>
          <p:cNvPr id="22533" name="5 CuadroTexto"/>
          <p:cNvSpPr txBox="1">
            <a:spLocks noChangeArrowheads="1"/>
          </p:cNvSpPr>
          <p:nvPr/>
        </p:nvSpPr>
        <p:spPr bwMode="auto">
          <a:xfrm>
            <a:off x="0" y="5300663"/>
            <a:ext cx="1908175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DIFERENCIAS:</a:t>
            </a:r>
            <a:endParaRPr lang="es-ES" b="1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563938" y="5876925"/>
            <a:ext cx="7207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4211638" y="6669088"/>
            <a:ext cx="7207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755650" y="620713"/>
            <a:ext cx="6985000" cy="93662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Abrir llave"/>
          <p:cNvSpPr/>
          <p:nvPr/>
        </p:nvSpPr>
        <p:spPr>
          <a:xfrm rot="16200000">
            <a:off x="4031456" y="296070"/>
            <a:ext cx="504825" cy="7345362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2 Imagen" descr="portada spc_edit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1463"/>
            <a:ext cx="9144000" cy="7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187624" y="3284984"/>
            <a:ext cx="5904656" cy="230832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atin typeface="Brush Script MT" pitchFamily="66" charset="0"/>
                <a:cs typeface="+mn-cs"/>
              </a:rPr>
              <a:t>Solución</a:t>
            </a:r>
            <a:r>
              <a:rPr lang="en-US" sz="7200" b="1" dirty="0">
                <a:latin typeface="Brush Script MT" pitchFamily="66" charset="0"/>
                <a:cs typeface="+mn-cs"/>
              </a:rPr>
              <a:t> </a:t>
            </a:r>
            <a:r>
              <a:rPr lang="en-US" sz="7200" b="1" dirty="0" err="1">
                <a:latin typeface="Brush Script MT" pitchFamily="66" charset="0"/>
                <a:cs typeface="+mn-cs"/>
              </a:rPr>
              <a:t>Pacífica</a:t>
            </a:r>
            <a:r>
              <a:rPr lang="en-US" sz="7200" b="1" dirty="0">
                <a:latin typeface="Brush Script MT" pitchFamily="66" charset="0"/>
                <a:cs typeface="+mn-cs"/>
              </a:rPr>
              <a:t> de </a:t>
            </a:r>
            <a:r>
              <a:rPr lang="en-US" sz="7200" b="1" dirty="0" err="1">
                <a:latin typeface="Brush Script MT" pitchFamily="66" charset="0"/>
                <a:cs typeface="+mn-cs"/>
              </a:rPr>
              <a:t>Controversias</a:t>
            </a:r>
            <a:endParaRPr lang="es-ES" sz="7200" b="1" dirty="0">
              <a:latin typeface="Brush Script MT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CuadroTexto"/>
          <p:cNvSpPr txBox="1">
            <a:spLocks noChangeArrowheads="1"/>
          </p:cNvSpPr>
          <p:nvPr/>
        </p:nvSpPr>
        <p:spPr bwMode="auto">
          <a:xfrm>
            <a:off x="539750" y="2492375"/>
            <a:ext cx="194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PARTE XV </a:t>
            </a:r>
            <a:endParaRPr lang="es-ES" sz="2800" b="1"/>
          </a:p>
        </p:txBody>
      </p:sp>
      <p:sp>
        <p:nvSpPr>
          <p:cNvPr id="24578" name="2 CuadroTexto"/>
          <p:cNvSpPr txBox="1">
            <a:spLocks noChangeArrowheads="1"/>
          </p:cNvSpPr>
          <p:nvPr/>
        </p:nvSpPr>
        <p:spPr bwMode="auto">
          <a:xfrm>
            <a:off x="3708400" y="765175"/>
            <a:ext cx="46085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/>
              <a:t>Disposiciones   </a:t>
            </a:r>
          </a:p>
          <a:p>
            <a:r>
              <a:rPr lang="en-US" sz="2400" b="1"/>
              <a:t>   generales, arts. 279 a 285.</a:t>
            </a:r>
            <a:endParaRPr lang="es-ES" sz="2400" b="1"/>
          </a:p>
        </p:txBody>
      </p:sp>
      <p:sp>
        <p:nvSpPr>
          <p:cNvPr id="24579" name="3 CuadroTexto"/>
          <p:cNvSpPr txBox="1">
            <a:spLocks noChangeArrowheads="1"/>
          </p:cNvSpPr>
          <p:nvPr/>
        </p:nvSpPr>
        <p:spPr bwMode="auto">
          <a:xfrm>
            <a:off x="3779838" y="2205038"/>
            <a:ext cx="5364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/>
              <a:t>Procedimientos obligatorios </a:t>
            </a:r>
          </a:p>
          <a:p>
            <a:r>
              <a:rPr lang="en-US" sz="2400" b="1"/>
              <a:t>   jurisdiccionales,  arts. 286 a 296.</a:t>
            </a:r>
            <a:endParaRPr lang="es-ES" sz="2400" b="1"/>
          </a:p>
        </p:txBody>
      </p:sp>
      <p:sp>
        <p:nvSpPr>
          <p:cNvPr id="24580" name="4 CuadroTexto"/>
          <p:cNvSpPr txBox="1">
            <a:spLocks noChangeArrowheads="1"/>
          </p:cNvSpPr>
          <p:nvPr/>
        </p:nvSpPr>
        <p:spPr bwMode="auto">
          <a:xfrm>
            <a:off x="3635375" y="3573463"/>
            <a:ext cx="5184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/>
              <a:t>Limitaciones y excepciones a  </a:t>
            </a:r>
          </a:p>
          <a:p>
            <a:r>
              <a:rPr lang="en-US" sz="2400" b="1"/>
              <a:t>   procedimientos obligatorios, </a:t>
            </a:r>
          </a:p>
          <a:p>
            <a:r>
              <a:rPr lang="en-US" sz="2400" b="1"/>
              <a:t>   arts. 297 a 299.</a:t>
            </a:r>
            <a:endParaRPr lang="es-ES" sz="2400" b="1"/>
          </a:p>
        </p:txBody>
      </p:sp>
      <p:sp>
        <p:nvSpPr>
          <p:cNvPr id="24581" name="5 CuadroTexto"/>
          <p:cNvSpPr txBox="1">
            <a:spLocks noChangeArrowheads="1"/>
          </p:cNvSpPr>
          <p:nvPr/>
        </p:nvSpPr>
        <p:spPr bwMode="auto">
          <a:xfrm>
            <a:off x="0" y="5445125"/>
            <a:ext cx="9144000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Completado por          Anexo V: Conciliación</a:t>
            </a:r>
          </a:p>
          <a:p>
            <a:r>
              <a:rPr lang="en-US" b="1"/>
              <a:t>                                      Anexo VI: Estatuto del Tribunal Inter. del Derecho del  Mar.</a:t>
            </a:r>
          </a:p>
          <a:p>
            <a:r>
              <a:rPr lang="en-US" b="1"/>
              <a:t>                                      Anexo VII: Arbitraje.</a:t>
            </a:r>
          </a:p>
          <a:p>
            <a:r>
              <a:rPr lang="en-US" b="1"/>
              <a:t>                                      Anexo VIII: Arbitraje especial. </a:t>
            </a:r>
            <a:endParaRPr lang="es-ES" b="1"/>
          </a:p>
        </p:txBody>
      </p:sp>
      <p:sp>
        <p:nvSpPr>
          <p:cNvPr id="7" name="6 Abrir llave"/>
          <p:cNvSpPr/>
          <p:nvPr/>
        </p:nvSpPr>
        <p:spPr>
          <a:xfrm>
            <a:off x="2771775" y="765175"/>
            <a:ext cx="936625" cy="4032250"/>
          </a:xfrm>
          <a:prstGeom prst="leftBrace">
            <a:avLst>
              <a:gd name="adj1" fmla="val 8333"/>
              <a:gd name="adj2" fmla="val 5012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2051050" y="5661025"/>
            <a:ext cx="288925" cy="1444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ortar rectángulo de esquina diagonal"/>
          <p:cNvSpPr/>
          <p:nvPr/>
        </p:nvSpPr>
        <p:spPr>
          <a:xfrm>
            <a:off x="395536" y="2132856"/>
            <a:ext cx="2232248" cy="1224136"/>
          </a:xfrm>
          <a:prstGeom prst="snip2Diag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4868863"/>
            <a:ext cx="9144000" cy="1989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602" name="1 Rectángulo"/>
          <p:cNvSpPr>
            <a:spLocks noChangeArrowheads="1"/>
          </p:cNvSpPr>
          <p:nvPr/>
        </p:nvSpPr>
        <p:spPr bwMode="auto">
          <a:xfrm>
            <a:off x="2268538" y="2276475"/>
            <a:ext cx="5741987" cy="3232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i="1"/>
              <a:t>Artículo 279</a:t>
            </a:r>
          </a:p>
          <a:p>
            <a:r>
              <a:rPr lang="es-ES" sz="2000" b="1" i="1"/>
              <a:t>Obligación de resolver las controversias por medios pacíficos</a:t>
            </a:r>
          </a:p>
          <a:p>
            <a:endParaRPr lang="es-ES" sz="2000" b="1"/>
          </a:p>
          <a:p>
            <a:pPr>
              <a:buFont typeface="Wingdings" pitchFamily="2" charset="2"/>
              <a:buChar char="ü"/>
            </a:pPr>
            <a:r>
              <a:rPr lang="es-ES" sz="2000" b="1"/>
              <a:t>Los Estados Partes resolverán sus  </a:t>
            </a:r>
          </a:p>
          <a:p>
            <a:r>
              <a:rPr lang="es-ES" sz="2000" b="1"/>
              <a:t>   controversias relativas a la  </a:t>
            </a:r>
          </a:p>
          <a:p>
            <a:r>
              <a:rPr lang="es-ES" sz="2000" b="1"/>
              <a:t>   interpretación o la aplicación de esta  </a:t>
            </a:r>
          </a:p>
          <a:p>
            <a:r>
              <a:rPr lang="es-ES" sz="2000" b="1"/>
              <a:t>   Convención</a:t>
            </a:r>
          </a:p>
          <a:p>
            <a:endParaRPr lang="es-ES" sz="2000" b="1"/>
          </a:p>
          <a:p>
            <a:pPr>
              <a:buFont typeface="Wingdings" pitchFamily="2" charset="2"/>
              <a:buChar char="ü"/>
            </a:pPr>
            <a:r>
              <a:rPr lang="es-ES" sz="2000" b="1"/>
              <a:t> Por medios pacíficos</a:t>
            </a:r>
          </a:p>
        </p:txBody>
      </p:sp>
      <p:sp>
        <p:nvSpPr>
          <p:cNvPr id="25603" name="2 Rectángulo"/>
          <p:cNvSpPr>
            <a:spLocks noChangeArrowheads="1"/>
          </p:cNvSpPr>
          <p:nvPr/>
        </p:nvSpPr>
        <p:spPr bwMode="auto">
          <a:xfrm>
            <a:off x="323850" y="476250"/>
            <a:ext cx="5040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400" b="1"/>
              <a:t> DISPOSICIONES GENERALES</a:t>
            </a:r>
          </a:p>
        </p:txBody>
      </p:sp>
      <p:sp>
        <p:nvSpPr>
          <p:cNvPr id="25604" name="3 Rectángulo"/>
          <p:cNvSpPr>
            <a:spLocks noChangeArrowheads="1"/>
          </p:cNvSpPr>
          <p:nvPr/>
        </p:nvSpPr>
        <p:spPr bwMode="auto">
          <a:xfrm>
            <a:off x="5795963" y="4941888"/>
            <a:ext cx="1871662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  Art. 2 párr.3 </a:t>
            </a:r>
          </a:p>
          <a:p>
            <a:r>
              <a:rPr lang="es-ES" b="1"/>
              <a:t> </a:t>
            </a:r>
          </a:p>
          <a:p>
            <a:r>
              <a:rPr lang="es-ES" b="1"/>
              <a:t>  Art. 33 parr.1</a:t>
            </a:r>
          </a:p>
        </p:txBody>
      </p:sp>
      <p:sp>
        <p:nvSpPr>
          <p:cNvPr id="5" name="4 Abrir llave"/>
          <p:cNvSpPr/>
          <p:nvPr/>
        </p:nvSpPr>
        <p:spPr>
          <a:xfrm>
            <a:off x="5292725" y="4868863"/>
            <a:ext cx="647700" cy="936625"/>
          </a:xfrm>
          <a:prstGeom prst="leftBrace">
            <a:avLst>
              <a:gd name="adj1" fmla="val 8333"/>
              <a:gd name="adj2" fmla="val 4268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606" name="5 CuadroTexto"/>
          <p:cNvSpPr txBox="1">
            <a:spLocks noChangeArrowheads="1"/>
          </p:cNvSpPr>
          <p:nvPr/>
        </p:nvSpPr>
        <p:spPr bwMode="auto">
          <a:xfrm>
            <a:off x="7596188" y="5157788"/>
            <a:ext cx="10795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CARTA ONU</a:t>
            </a:r>
            <a:endParaRPr lang="es-ES" b="1"/>
          </a:p>
        </p:txBody>
      </p:sp>
      <p:cxnSp>
        <p:nvCxnSpPr>
          <p:cNvPr id="9" name="8 Conector curvado"/>
          <p:cNvCxnSpPr/>
          <p:nvPr/>
        </p:nvCxnSpPr>
        <p:spPr>
          <a:xfrm>
            <a:off x="7596188" y="5805488"/>
            <a:ext cx="1296987" cy="8636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CuadroTexto"/>
          <p:cNvSpPr txBox="1">
            <a:spLocks noChangeArrowheads="1"/>
          </p:cNvSpPr>
          <p:nvPr/>
        </p:nvSpPr>
        <p:spPr bwMode="auto">
          <a:xfrm>
            <a:off x="900113" y="1557338"/>
            <a:ext cx="13033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Art.33 </a:t>
            </a:r>
            <a:endParaRPr lang="es-ES" sz="2800" b="1"/>
          </a:p>
        </p:txBody>
      </p:sp>
      <p:sp>
        <p:nvSpPr>
          <p:cNvPr id="26626" name="3 Rectángulo"/>
          <p:cNvSpPr>
            <a:spLocks noChangeArrowheads="1"/>
          </p:cNvSpPr>
          <p:nvPr/>
        </p:nvSpPr>
        <p:spPr bwMode="auto">
          <a:xfrm>
            <a:off x="2555875" y="2060575"/>
            <a:ext cx="6337300" cy="436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800" b="1"/>
              <a:t>la negociación, </a:t>
            </a:r>
          </a:p>
          <a:p>
            <a:pPr>
              <a:buFont typeface="Wingdings" pitchFamily="2" charset="2"/>
              <a:buChar char="ü"/>
            </a:pPr>
            <a:r>
              <a:rPr lang="es-ES" sz="2800" b="1"/>
              <a:t>la investigación,</a:t>
            </a:r>
          </a:p>
          <a:p>
            <a:pPr>
              <a:buFont typeface="Wingdings" pitchFamily="2" charset="2"/>
              <a:buChar char="ü"/>
            </a:pPr>
            <a:r>
              <a:rPr lang="es-ES" sz="2800" b="1"/>
              <a:t>la mediación, </a:t>
            </a:r>
          </a:p>
          <a:p>
            <a:pPr>
              <a:buFont typeface="Wingdings" pitchFamily="2" charset="2"/>
              <a:buChar char="ü"/>
            </a:pPr>
            <a:r>
              <a:rPr lang="es-ES" sz="2800" b="1"/>
              <a:t>la conciliación, </a:t>
            </a:r>
          </a:p>
          <a:p>
            <a:pPr>
              <a:buFont typeface="Wingdings" pitchFamily="2" charset="2"/>
              <a:buChar char="ü"/>
            </a:pPr>
            <a:r>
              <a:rPr lang="es-ES" sz="2800" b="1"/>
              <a:t>el arbitraje, </a:t>
            </a:r>
          </a:p>
          <a:p>
            <a:pPr>
              <a:buFont typeface="Wingdings" pitchFamily="2" charset="2"/>
              <a:buChar char="ü"/>
            </a:pPr>
            <a:r>
              <a:rPr lang="es-ES" sz="2800" b="1"/>
              <a:t>el arreglo judicial, </a:t>
            </a:r>
          </a:p>
          <a:p>
            <a:pPr>
              <a:buFont typeface="Wingdings" pitchFamily="2" charset="2"/>
              <a:buChar char="ü"/>
            </a:pPr>
            <a:r>
              <a:rPr lang="es-ES" sz="2800" b="1"/>
              <a:t>el recurso a organismos o  </a:t>
            </a:r>
          </a:p>
          <a:p>
            <a:r>
              <a:rPr lang="es-ES" sz="2800" b="1"/>
              <a:t>   acuerdos regionales, </a:t>
            </a:r>
          </a:p>
          <a:p>
            <a:pPr>
              <a:buFont typeface="Wingdings" pitchFamily="2" charset="2"/>
              <a:buChar char="ü"/>
            </a:pPr>
            <a:r>
              <a:rPr lang="es-ES" sz="2800" b="1"/>
              <a:t>u otros medios pacíficos de su elección.</a:t>
            </a:r>
          </a:p>
        </p:txBody>
      </p:sp>
      <p:sp>
        <p:nvSpPr>
          <p:cNvPr id="5" name="4 Elipse"/>
          <p:cNvSpPr/>
          <p:nvPr/>
        </p:nvSpPr>
        <p:spPr>
          <a:xfrm>
            <a:off x="755650" y="1484313"/>
            <a:ext cx="1655763" cy="649287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628" name="5 CuadroTexto"/>
          <p:cNvSpPr txBox="1">
            <a:spLocks noChangeArrowheads="1"/>
          </p:cNvSpPr>
          <p:nvPr/>
        </p:nvSpPr>
        <p:spPr bwMode="auto">
          <a:xfrm>
            <a:off x="1042988" y="765175"/>
            <a:ext cx="7258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/>
              <a:t>CAPÍTULO VI: ARREGLO PACÍFICO DE CONTROVERSIAS</a:t>
            </a:r>
            <a:endParaRPr lang="es-ES" sz="2000"/>
          </a:p>
        </p:txBody>
      </p:sp>
      <p:sp>
        <p:nvSpPr>
          <p:cNvPr id="26629" name="6 CuadroTexto"/>
          <p:cNvSpPr txBox="1">
            <a:spLocks noChangeArrowheads="1"/>
          </p:cNvSpPr>
          <p:nvPr/>
        </p:nvSpPr>
        <p:spPr bwMode="auto">
          <a:xfrm>
            <a:off x="179388" y="0"/>
            <a:ext cx="2771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CARTA ONU</a:t>
            </a:r>
            <a:endParaRPr lang="es-ES" sz="2800" b="1"/>
          </a:p>
        </p:txBody>
      </p:sp>
      <p:sp>
        <p:nvSpPr>
          <p:cNvPr id="8" name="7 Flecha curvada hacia la derecha"/>
          <p:cNvSpPr/>
          <p:nvPr/>
        </p:nvSpPr>
        <p:spPr>
          <a:xfrm rot="20410523">
            <a:off x="939800" y="2455863"/>
            <a:ext cx="1065213" cy="2252662"/>
          </a:xfrm>
          <a:prstGeom prst="curvedRightArrow">
            <a:avLst>
              <a:gd name="adj1" fmla="val 6990"/>
              <a:gd name="adj2" fmla="val 50000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CuadroTexto"/>
          <p:cNvSpPr txBox="1">
            <a:spLocks noChangeArrowheads="1"/>
          </p:cNvSpPr>
          <p:nvPr/>
        </p:nvSpPr>
        <p:spPr bwMode="auto">
          <a:xfrm>
            <a:off x="755650" y="908050"/>
            <a:ext cx="41719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2000" b="1"/>
          </a:p>
          <a:p>
            <a:pPr>
              <a:buFont typeface="Wingdings" pitchFamily="2" charset="2"/>
              <a:buChar char="ü"/>
            </a:pPr>
            <a:r>
              <a:rPr lang="en-US" sz="2000" b="1"/>
              <a:t>Libre elección de los medios.</a:t>
            </a:r>
            <a:r>
              <a:rPr lang="es-ES" sz="2000" b="1" i="1"/>
              <a:t>   </a:t>
            </a:r>
          </a:p>
          <a:p>
            <a:endParaRPr lang="es-ES" sz="2400"/>
          </a:p>
        </p:txBody>
      </p:sp>
      <p:sp>
        <p:nvSpPr>
          <p:cNvPr id="27650" name="3 Rectángulo"/>
          <p:cNvSpPr>
            <a:spLocks noChangeArrowheads="1"/>
          </p:cNvSpPr>
          <p:nvPr/>
        </p:nvSpPr>
        <p:spPr bwMode="auto">
          <a:xfrm>
            <a:off x="755650" y="1628775"/>
            <a:ext cx="83883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 </a:t>
            </a:r>
            <a:r>
              <a:rPr lang="es-ES" sz="2000" b="1" i="1"/>
              <a:t>Art. 281</a:t>
            </a:r>
          </a:p>
          <a:p>
            <a:pPr>
              <a:buFont typeface="Wingdings" pitchFamily="2" charset="2"/>
              <a:buChar char="ü"/>
            </a:pPr>
            <a:r>
              <a:rPr lang="es-ES" sz="2000" b="1" i="1"/>
              <a:t>Procedimiento aplicable cuando las partes no hayan</a:t>
            </a:r>
          </a:p>
          <a:p>
            <a:r>
              <a:rPr lang="es-ES" sz="2000" b="1" i="1"/>
              <a:t>resuelto la controversia</a:t>
            </a:r>
            <a:r>
              <a:rPr lang="es-ES" sz="2000" b="1"/>
              <a:t> se aplicarán los procedimientos de esta Parte  y si el acuerdo entre las partes no excluya la posibilidad de aplicar otro procedimiento.</a:t>
            </a:r>
          </a:p>
          <a:p>
            <a:endParaRPr lang="es-ES" sz="2000" b="1" i="1"/>
          </a:p>
          <a:p>
            <a:endParaRPr lang="es-ES" sz="2000" b="1"/>
          </a:p>
        </p:txBody>
      </p:sp>
      <p:sp>
        <p:nvSpPr>
          <p:cNvPr id="27651" name="4 Rectángulo"/>
          <p:cNvSpPr>
            <a:spLocks noChangeArrowheads="1"/>
          </p:cNvSpPr>
          <p:nvPr/>
        </p:nvSpPr>
        <p:spPr bwMode="auto">
          <a:xfrm>
            <a:off x="827088" y="3500438"/>
            <a:ext cx="8316912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i="1"/>
              <a:t> Art. 282</a:t>
            </a:r>
            <a:endParaRPr lang="es-ES" sz="2000" b="1"/>
          </a:p>
          <a:p>
            <a:pPr>
              <a:buFont typeface="Wingdings" pitchFamily="2" charset="2"/>
              <a:buChar char="ü"/>
            </a:pPr>
            <a:r>
              <a:rPr lang="es-ES" sz="2000" b="1"/>
              <a:t>Si por Acuerdo se estipuló adoptar procedimientos de decisión  </a:t>
            </a:r>
          </a:p>
          <a:p>
            <a:r>
              <a:rPr lang="es-ES" sz="2000" b="1"/>
              <a:t>   obligatoria no se aplicará esta parte.</a:t>
            </a:r>
            <a:r>
              <a:rPr lang="es-ES" sz="2000" b="1" i="1"/>
              <a:t>   </a:t>
            </a:r>
          </a:p>
          <a:p>
            <a:endParaRPr lang="es-ES">
              <a:latin typeface="Corbel" pitchFamily="34" charset="0"/>
            </a:endParaRPr>
          </a:p>
        </p:txBody>
      </p:sp>
      <p:sp>
        <p:nvSpPr>
          <p:cNvPr id="27652" name="6 Rectángulo"/>
          <p:cNvSpPr>
            <a:spLocks noChangeArrowheads="1"/>
          </p:cNvSpPr>
          <p:nvPr/>
        </p:nvSpPr>
        <p:spPr bwMode="auto">
          <a:xfrm>
            <a:off x="755650" y="4581525"/>
            <a:ext cx="6732588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/>
              <a:t>Art.283</a:t>
            </a:r>
            <a:endParaRPr lang="es-ES" b="1"/>
          </a:p>
          <a:p>
            <a:pPr>
              <a:buFont typeface="Wingdings" pitchFamily="2" charset="2"/>
              <a:buChar char="ü"/>
            </a:pPr>
            <a:r>
              <a:rPr lang="es-ES" b="1"/>
              <a:t>Procederán sin demora a </a:t>
            </a:r>
            <a:r>
              <a:rPr lang="es-ES" sz="2400" b="1"/>
              <a:t>intercambiar opiniones </a:t>
            </a:r>
            <a:r>
              <a:rPr lang="es-ES" b="1"/>
              <a:t>para iniciar los procedimientos, reanudarlos si no hay acuerdos  o si se arribó a una solución  para determinar la forma de llevarlos a la práctica.    </a:t>
            </a:r>
            <a:endParaRPr lang="es-ES" b="1" i="1"/>
          </a:p>
        </p:txBody>
      </p:sp>
      <p:sp>
        <p:nvSpPr>
          <p:cNvPr id="27653" name="5 CuadroTexto"/>
          <p:cNvSpPr txBox="1">
            <a:spLocks noChangeArrowheads="1"/>
          </p:cNvSpPr>
          <p:nvPr/>
        </p:nvSpPr>
        <p:spPr bwMode="auto">
          <a:xfrm>
            <a:off x="0" y="188913"/>
            <a:ext cx="6083300" cy="368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Objeto: interpretación y aplicación de la Convención. </a:t>
            </a:r>
            <a:endParaRPr lang="es-ES" b="1"/>
          </a:p>
        </p:txBody>
      </p:sp>
      <p:sp>
        <p:nvSpPr>
          <p:cNvPr id="27654" name="7 CuadroTexto"/>
          <p:cNvSpPr txBox="1">
            <a:spLocks noChangeArrowheads="1"/>
          </p:cNvSpPr>
          <p:nvPr/>
        </p:nvSpPr>
        <p:spPr bwMode="auto">
          <a:xfrm>
            <a:off x="6948488" y="260350"/>
            <a:ext cx="1152525" cy="923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rbel" pitchFamily="34" charset="0"/>
              </a:rPr>
              <a:t>Voluntad de las partes</a:t>
            </a:r>
            <a:endParaRPr lang="es-ES" b="1">
              <a:latin typeface="Corbel" pitchFamily="34" charset="0"/>
            </a:endParaRPr>
          </a:p>
        </p:txBody>
      </p:sp>
      <p:sp>
        <p:nvSpPr>
          <p:cNvPr id="27655" name="8 CuadroTexto"/>
          <p:cNvSpPr txBox="1">
            <a:spLocks noChangeArrowheads="1"/>
          </p:cNvSpPr>
          <p:nvPr/>
        </p:nvSpPr>
        <p:spPr bwMode="auto">
          <a:xfrm>
            <a:off x="6875463" y="5934075"/>
            <a:ext cx="2268537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Evitar la superposición de procedimientos</a:t>
            </a:r>
            <a:endParaRPr lang="es-ES" b="1"/>
          </a:p>
        </p:txBody>
      </p:sp>
      <p:sp>
        <p:nvSpPr>
          <p:cNvPr id="10" name="9 Flecha curvada hacia la derecha"/>
          <p:cNvSpPr/>
          <p:nvPr/>
        </p:nvSpPr>
        <p:spPr>
          <a:xfrm rot="17770232">
            <a:off x="5887010" y="5685715"/>
            <a:ext cx="466324" cy="1455733"/>
          </a:xfrm>
          <a:prstGeom prst="curvedRightArrow">
            <a:avLst>
              <a:gd name="adj1" fmla="val 25000"/>
              <a:gd name="adj2" fmla="val 54672"/>
              <a:gd name="adj3" fmla="val 30388"/>
            </a:avLst>
          </a:prstGeom>
          <a:solidFill>
            <a:schemeClr val="tx2">
              <a:lumMod val="75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7657" name="10 Rectángulo"/>
          <p:cNvSpPr>
            <a:spLocks noChangeArrowheads="1"/>
          </p:cNvSpPr>
          <p:nvPr/>
        </p:nvSpPr>
        <p:spPr bwMode="auto">
          <a:xfrm>
            <a:off x="900113" y="836613"/>
            <a:ext cx="1030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i="1"/>
              <a:t>Art. 280</a:t>
            </a:r>
            <a:endParaRPr lang="es-ES">
              <a:latin typeface="Corbel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8305800" y="273050"/>
            <a:ext cx="415925" cy="942975"/>
          </a:xfrm>
          <a:custGeom>
            <a:avLst/>
            <a:gdLst>
              <a:gd name="connsiteX0" fmla="*/ 27039 w 415413"/>
              <a:gd name="connsiteY0" fmla="*/ 435078 h 943897"/>
              <a:gd name="connsiteX1" fmla="*/ 56535 w 415413"/>
              <a:gd name="connsiteY1" fmla="*/ 892278 h 943897"/>
              <a:gd name="connsiteX2" fmla="*/ 366252 w 415413"/>
              <a:gd name="connsiteY2" fmla="*/ 125361 h 943897"/>
              <a:gd name="connsiteX3" fmla="*/ 351503 w 415413"/>
              <a:gd name="connsiteY3" fmla="*/ 140110 h 94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13" h="943897">
                <a:moveTo>
                  <a:pt x="27039" y="435078"/>
                </a:moveTo>
                <a:cubicBezTo>
                  <a:pt x="13519" y="689487"/>
                  <a:pt x="0" y="943897"/>
                  <a:pt x="56535" y="892278"/>
                </a:cubicBezTo>
                <a:cubicBezTo>
                  <a:pt x="113070" y="840659"/>
                  <a:pt x="317091" y="250722"/>
                  <a:pt x="366252" y="125361"/>
                </a:cubicBezTo>
                <a:cubicBezTo>
                  <a:pt x="415413" y="0"/>
                  <a:pt x="383458" y="70055"/>
                  <a:pt x="351503" y="14011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3 Rectángulo"/>
          <p:cNvSpPr>
            <a:spLocks noChangeArrowheads="1"/>
          </p:cNvSpPr>
          <p:nvPr/>
        </p:nvSpPr>
        <p:spPr bwMode="auto">
          <a:xfrm>
            <a:off x="684213" y="981075"/>
            <a:ext cx="7775575" cy="16303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1. El Estado Parte que sea parte en una controversia relativa a la interpretación o la aplicación de esta Convención </a:t>
            </a:r>
            <a:r>
              <a:rPr lang="es-ES" sz="2000" b="1" u="sng"/>
              <a:t>podrá invitar a la otra u otras partes a someterla a conciliación</a:t>
            </a:r>
            <a:r>
              <a:rPr lang="es-ES" sz="2000" b="1"/>
              <a:t> de conformidad con el procedimiento establecido en la sección 1 del Anexo V o con otro procedimiento de conciliación….</a:t>
            </a:r>
          </a:p>
        </p:txBody>
      </p:sp>
      <p:sp>
        <p:nvSpPr>
          <p:cNvPr id="28674" name="5 Rectángulo"/>
          <p:cNvSpPr>
            <a:spLocks noChangeArrowheads="1"/>
          </p:cNvSpPr>
          <p:nvPr/>
        </p:nvSpPr>
        <p:spPr bwMode="auto">
          <a:xfrm>
            <a:off x="755650" y="2924175"/>
            <a:ext cx="72009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orbel" pitchFamily="34" charset="0"/>
              </a:rPr>
              <a:t>ANEXO V. CONCILIACIÓN</a:t>
            </a:r>
          </a:p>
          <a:p>
            <a:r>
              <a:rPr lang="es-ES" b="1">
                <a:latin typeface="Corbel" pitchFamily="34" charset="0"/>
              </a:rPr>
              <a:t>SECCIÓN 1. PROCEDIMIENTO DE CONCILIACIÓN DE</a:t>
            </a:r>
          </a:p>
          <a:p>
            <a:r>
              <a:rPr lang="es-ES" b="1">
                <a:latin typeface="Corbel" pitchFamily="34" charset="0"/>
              </a:rPr>
              <a:t>CONFORMIDAD CON LA SECCIÓN 1 DE LA PARTE XV</a:t>
            </a:r>
          </a:p>
        </p:txBody>
      </p:sp>
      <p:sp>
        <p:nvSpPr>
          <p:cNvPr id="28675" name="6 Rectángulo"/>
          <p:cNvSpPr>
            <a:spLocks noChangeArrowheads="1"/>
          </p:cNvSpPr>
          <p:nvPr/>
        </p:nvSpPr>
        <p:spPr bwMode="auto">
          <a:xfrm>
            <a:off x="611188" y="3789363"/>
            <a:ext cx="8532812" cy="3662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b="1"/>
          </a:p>
          <a:p>
            <a:r>
              <a:rPr lang="es-ES" b="1"/>
              <a:t>Incoación del procedimiento</a:t>
            </a:r>
          </a:p>
          <a:p>
            <a:pPr>
              <a:buFont typeface="Wingdings" pitchFamily="2" charset="2"/>
              <a:buChar char="ü"/>
            </a:pPr>
            <a:r>
              <a:rPr lang="en-US" b="1"/>
              <a:t>Por cualquiera de las Partes mediante notificación escrita</a:t>
            </a:r>
            <a:r>
              <a:rPr lang="es-ES" b="1"/>
              <a:t> dirigida a la </a:t>
            </a:r>
          </a:p>
          <a:p>
            <a:r>
              <a:rPr lang="es-ES" b="1"/>
              <a:t>   otra u otras partes en la controversia. Art.1</a:t>
            </a:r>
          </a:p>
          <a:p>
            <a:endParaRPr lang="es-ES" b="1"/>
          </a:p>
          <a:p>
            <a:pPr>
              <a:buFont typeface="Wingdings" pitchFamily="2" charset="2"/>
              <a:buChar char="ü"/>
            </a:pPr>
            <a:r>
              <a:rPr lang="es-ES" b="1"/>
              <a:t>Lista de conciliadores                   Secretario General de la ONU. </a:t>
            </a:r>
          </a:p>
          <a:p>
            <a:r>
              <a:rPr lang="es-ES" b="1"/>
              <a:t>   Cada Estado Parte tendrá derecho a designar cuatro conciliadores.</a:t>
            </a:r>
          </a:p>
          <a:p>
            <a:r>
              <a:rPr lang="es-ES" b="1"/>
              <a:t>   Art. 2: Integración de comisión de conciliación: cinco miembros.</a:t>
            </a:r>
          </a:p>
          <a:p>
            <a:endParaRPr lang="es-ES" b="1"/>
          </a:p>
          <a:p>
            <a:endParaRPr lang="es-ES" b="1"/>
          </a:p>
          <a:p>
            <a:endParaRPr lang="es-ES" b="1"/>
          </a:p>
          <a:p>
            <a:endParaRPr lang="en-US" b="1"/>
          </a:p>
          <a:p>
            <a:endParaRPr lang="es-ES" b="1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348038" y="5373688"/>
            <a:ext cx="10795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323850" y="188913"/>
            <a:ext cx="2879725" cy="5842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atin typeface="Arial" pitchFamily="34" charset="0"/>
                <a:cs typeface="Arial" pitchFamily="34" charset="0"/>
              </a:rPr>
              <a:t>Conciliación</a:t>
            </a:r>
          </a:p>
        </p:txBody>
      </p:sp>
      <p:sp>
        <p:nvSpPr>
          <p:cNvPr id="28678" name="10 Rectángulo"/>
          <p:cNvSpPr>
            <a:spLocks noChangeArrowheads="1"/>
          </p:cNvSpPr>
          <p:nvPr/>
        </p:nvSpPr>
        <p:spPr bwMode="auto">
          <a:xfrm>
            <a:off x="6804025" y="260350"/>
            <a:ext cx="1506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Artículo 284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2 Rectángulo"/>
          <p:cNvSpPr>
            <a:spLocks noChangeArrowheads="1"/>
          </p:cNvSpPr>
          <p:nvPr/>
        </p:nvSpPr>
        <p:spPr bwMode="auto">
          <a:xfrm>
            <a:off x="1042988" y="1628775"/>
            <a:ext cx="6985000" cy="3724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000" b="1"/>
          </a:p>
          <a:p>
            <a:endParaRPr lang="es-ES" sz="2000" b="1"/>
          </a:p>
          <a:p>
            <a:endParaRPr lang="es-ES" sz="2000" b="1"/>
          </a:p>
          <a:p>
            <a:r>
              <a:rPr lang="es-ES" sz="2000" b="1"/>
              <a:t>Las disposiciones de esta sección se aplicarán a cualquier controversia que, en virtud de la sección 5 de la Parte XI, haya de resolverse de conformidad con los procedimientos establecidos en esta Parte. </a:t>
            </a:r>
          </a:p>
          <a:p>
            <a:endParaRPr lang="es-ES" sz="2400" b="1"/>
          </a:p>
          <a:p>
            <a:pPr>
              <a:buFont typeface="Wingdings" pitchFamily="2" charset="2"/>
              <a:buChar char="ü"/>
            </a:pPr>
            <a:r>
              <a:rPr lang="es-ES" sz="2400" b="1"/>
              <a:t>Si una entidad que no sea un Estado Parte fuere parte en tal controversia, esta sección se aplicará </a:t>
            </a:r>
            <a:r>
              <a:rPr lang="es-ES" sz="2400" b="1" i="1"/>
              <a:t>mutatis mutandis.</a:t>
            </a:r>
            <a:endParaRPr lang="es-ES" sz="2400" b="1"/>
          </a:p>
        </p:txBody>
      </p:sp>
      <p:sp>
        <p:nvSpPr>
          <p:cNvPr id="29698" name="3 Rectángulo"/>
          <p:cNvSpPr>
            <a:spLocks noChangeArrowheads="1"/>
          </p:cNvSpPr>
          <p:nvPr/>
        </p:nvSpPr>
        <p:spPr bwMode="auto">
          <a:xfrm>
            <a:off x="971550" y="836613"/>
            <a:ext cx="7056438" cy="9239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/>
              <a:t>Artículo 285</a:t>
            </a:r>
          </a:p>
          <a:p>
            <a:r>
              <a:rPr lang="es-ES" b="1" i="1"/>
              <a:t>Aplicación de esta sección a las controversias sometidas de conformidad con la Parte XI</a:t>
            </a:r>
          </a:p>
        </p:txBody>
      </p:sp>
      <p:sp>
        <p:nvSpPr>
          <p:cNvPr id="5" name="4 Forma libre"/>
          <p:cNvSpPr/>
          <p:nvPr/>
        </p:nvSpPr>
        <p:spPr>
          <a:xfrm>
            <a:off x="7812088" y="4221163"/>
            <a:ext cx="766762" cy="1111250"/>
          </a:xfrm>
          <a:custGeom>
            <a:avLst/>
            <a:gdLst>
              <a:gd name="connsiteX0" fmla="*/ 172064 w 766915"/>
              <a:gd name="connsiteY0" fmla="*/ 518651 h 1111045"/>
              <a:gd name="connsiteX1" fmla="*/ 83574 w 766915"/>
              <a:gd name="connsiteY1" fmla="*/ 1049593 h 1111045"/>
              <a:gd name="connsiteX2" fmla="*/ 673509 w 766915"/>
              <a:gd name="connsiteY2" fmla="*/ 149942 h 1111045"/>
              <a:gd name="connsiteX3" fmla="*/ 644013 w 766915"/>
              <a:gd name="connsiteY3" fmla="*/ 149942 h 1111045"/>
              <a:gd name="connsiteX4" fmla="*/ 629264 w 766915"/>
              <a:gd name="connsiteY4" fmla="*/ 135193 h 1111045"/>
              <a:gd name="connsiteX5" fmla="*/ 599767 w 766915"/>
              <a:gd name="connsiteY5" fmla="*/ 135193 h 111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915" h="1111045">
                <a:moveTo>
                  <a:pt x="172064" y="518651"/>
                </a:moveTo>
                <a:cubicBezTo>
                  <a:pt x="86032" y="814848"/>
                  <a:pt x="0" y="1111045"/>
                  <a:pt x="83574" y="1049593"/>
                </a:cubicBezTo>
                <a:cubicBezTo>
                  <a:pt x="167148" y="988141"/>
                  <a:pt x="580103" y="299884"/>
                  <a:pt x="673509" y="149942"/>
                </a:cubicBezTo>
                <a:cubicBezTo>
                  <a:pt x="766915" y="0"/>
                  <a:pt x="651387" y="152400"/>
                  <a:pt x="644013" y="149942"/>
                </a:cubicBezTo>
                <a:cubicBezTo>
                  <a:pt x="636639" y="147484"/>
                  <a:pt x="636638" y="137651"/>
                  <a:pt x="629264" y="135193"/>
                </a:cubicBezTo>
                <a:cubicBezTo>
                  <a:pt x="621890" y="132735"/>
                  <a:pt x="610828" y="133964"/>
                  <a:pt x="599767" y="13519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Rectángulo"/>
          <p:cNvSpPr>
            <a:spLocks noChangeArrowheads="1"/>
          </p:cNvSpPr>
          <p:nvPr/>
        </p:nvSpPr>
        <p:spPr bwMode="auto">
          <a:xfrm>
            <a:off x="1547813" y="2636838"/>
            <a:ext cx="66246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/>
              <a:t>Procedimientos obligatorios   </a:t>
            </a:r>
          </a:p>
          <a:p>
            <a:r>
              <a:rPr lang="en-US" sz="2800" b="1"/>
              <a:t>   jurisdiccionales,  arts. 286 a 296.</a:t>
            </a:r>
            <a:endParaRPr lang="es-ES" sz="2800" b="1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619250" y="1268413"/>
            <a:ext cx="6121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/>
              <a:t>Disposiciones   </a:t>
            </a:r>
          </a:p>
          <a:p>
            <a:r>
              <a:rPr lang="en-US" sz="2800" b="1"/>
              <a:t>   generales, arts. 279 a 285.</a:t>
            </a:r>
            <a:endParaRPr lang="es-ES" sz="2800" b="1"/>
          </a:p>
        </p:txBody>
      </p:sp>
      <p:sp>
        <p:nvSpPr>
          <p:cNvPr id="30723" name="3 Rectángulo"/>
          <p:cNvSpPr>
            <a:spLocks noChangeArrowheads="1"/>
          </p:cNvSpPr>
          <p:nvPr/>
        </p:nvSpPr>
        <p:spPr bwMode="auto">
          <a:xfrm>
            <a:off x="1547813" y="4221163"/>
            <a:ext cx="6624637" cy="1373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/>
              <a:t>Limitaciones y excepciones a  </a:t>
            </a:r>
          </a:p>
          <a:p>
            <a:r>
              <a:rPr lang="en-US" sz="2800" b="1"/>
              <a:t>   procedimientos obligatorios, </a:t>
            </a:r>
          </a:p>
          <a:p>
            <a:r>
              <a:rPr lang="en-US" sz="2800" b="1"/>
              <a:t>   arts. 297 a 299.</a:t>
            </a:r>
            <a:endParaRPr lang="es-ES" sz="2800" b="1"/>
          </a:p>
        </p:txBody>
      </p:sp>
      <p:sp>
        <p:nvSpPr>
          <p:cNvPr id="30724" name="4 CuadroTexto"/>
          <p:cNvSpPr txBox="1">
            <a:spLocks noChangeArrowheads="1"/>
          </p:cNvSpPr>
          <p:nvPr/>
        </p:nvSpPr>
        <p:spPr bwMode="auto">
          <a:xfrm>
            <a:off x="250825" y="333375"/>
            <a:ext cx="2233613" cy="5572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PARTE XV</a:t>
            </a:r>
            <a:endParaRPr lang="es-ES" sz="2800" b="1"/>
          </a:p>
        </p:txBody>
      </p:sp>
      <p:sp>
        <p:nvSpPr>
          <p:cNvPr id="6" name="5 Forma libre"/>
          <p:cNvSpPr/>
          <p:nvPr/>
        </p:nvSpPr>
        <p:spPr>
          <a:xfrm rot="20957258">
            <a:off x="7261225" y="2609850"/>
            <a:ext cx="968375" cy="971550"/>
          </a:xfrm>
          <a:custGeom>
            <a:avLst/>
            <a:gdLst>
              <a:gd name="connsiteX0" fmla="*/ 201561 w 968477"/>
              <a:gd name="connsiteY0" fmla="*/ 516193 h 970935"/>
              <a:gd name="connsiteX1" fmla="*/ 127819 w 968477"/>
              <a:gd name="connsiteY1" fmla="*/ 884903 h 970935"/>
              <a:gd name="connsiteX2" fmla="*/ 968477 w 968477"/>
              <a:gd name="connsiteY2" fmla="*/ 0 h 970935"/>
              <a:gd name="connsiteX3" fmla="*/ 968477 w 968477"/>
              <a:gd name="connsiteY3" fmla="*/ 0 h 97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477" h="970935">
                <a:moveTo>
                  <a:pt x="201561" y="516193"/>
                </a:moveTo>
                <a:cubicBezTo>
                  <a:pt x="100780" y="743564"/>
                  <a:pt x="0" y="970935"/>
                  <a:pt x="127819" y="884903"/>
                </a:cubicBezTo>
                <a:cubicBezTo>
                  <a:pt x="255638" y="798871"/>
                  <a:pt x="968477" y="0"/>
                  <a:pt x="968477" y="0"/>
                </a:cubicBezTo>
                <a:lnTo>
                  <a:pt x="968477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2 Rectángulo"/>
          <p:cNvSpPr>
            <a:spLocks noChangeArrowheads="1"/>
          </p:cNvSpPr>
          <p:nvPr/>
        </p:nvSpPr>
        <p:spPr bwMode="auto">
          <a:xfrm>
            <a:off x="2124075" y="620713"/>
            <a:ext cx="6048375" cy="6477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PROCEDIMIENTOS  OBLIGATORIOS</a:t>
            </a:r>
          </a:p>
          <a:p>
            <a:r>
              <a:rPr lang="es-ES" b="1"/>
              <a:t>CONDUCENTES  A  DECISIONES  OBLIGATORIAS</a:t>
            </a:r>
          </a:p>
        </p:txBody>
      </p:sp>
      <p:sp>
        <p:nvSpPr>
          <p:cNvPr id="31746" name="3 CuadroTexto"/>
          <p:cNvSpPr txBox="1">
            <a:spLocks noChangeArrowheads="1"/>
          </p:cNvSpPr>
          <p:nvPr/>
        </p:nvSpPr>
        <p:spPr bwMode="auto">
          <a:xfrm>
            <a:off x="468313" y="3573463"/>
            <a:ext cx="180022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Si no se aplica Sección 1</a:t>
            </a:r>
            <a:endParaRPr lang="es-ES" sz="2400" b="1"/>
          </a:p>
        </p:txBody>
      </p:sp>
      <p:sp>
        <p:nvSpPr>
          <p:cNvPr id="31747" name="4 Rectángulo"/>
          <p:cNvSpPr>
            <a:spLocks noChangeArrowheads="1"/>
          </p:cNvSpPr>
          <p:nvPr/>
        </p:nvSpPr>
        <p:spPr bwMode="auto">
          <a:xfrm>
            <a:off x="3779838" y="3357563"/>
            <a:ext cx="4968875" cy="922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Controversia </a:t>
            </a:r>
            <a:r>
              <a:rPr lang="es-ES" b="1" u="sng"/>
              <a:t>se someterá, a petición de cualesquiera de las Partes</a:t>
            </a:r>
            <a:r>
              <a:rPr lang="es-ES" b="1"/>
              <a:t> a la corte o tribunal  competente según sección 2</a:t>
            </a:r>
          </a:p>
        </p:txBody>
      </p:sp>
      <p:sp>
        <p:nvSpPr>
          <p:cNvPr id="31748" name="6 Rectángulo"/>
          <p:cNvSpPr>
            <a:spLocks noChangeArrowheads="1"/>
          </p:cNvSpPr>
          <p:nvPr/>
        </p:nvSpPr>
        <p:spPr bwMode="auto">
          <a:xfrm>
            <a:off x="323850" y="1557338"/>
            <a:ext cx="1946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 i="1"/>
              <a:t>Artículo 286</a:t>
            </a:r>
          </a:p>
        </p:txBody>
      </p:sp>
      <p:sp>
        <p:nvSpPr>
          <p:cNvPr id="8" name="7 Elipse"/>
          <p:cNvSpPr/>
          <p:nvPr/>
        </p:nvSpPr>
        <p:spPr>
          <a:xfrm>
            <a:off x="179388" y="3068638"/>
            <a:ext cx="2160587" cy="201612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Flecha a la derecha con bandas"/>
          <p:cNvSpPr/>
          <p:nvPr/>
        </p:nvSpPr>
        <p:spPr>
          <a:xfrm flipV="1">
            <a:off x="2411413" y="3644900"/>
            <a:ext cx="1368425" cy="576263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751" name="9 CuadroTexto"/>
          <p:cNvSpPr txBox="1">
            <a:spLocks noChangeArrowheads="1"/>
          </p:cNvSpPr>
          <p:nvPr/>
        </p:nvSpPr>
        <p:spPr bwMode="auto">
          <a:xfrm>
            <a:off x="5795963" y="6165850"/>
            <a:ext cx="28797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Cláusula compromisoria.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Rectángulo"/>
          <p:cNvSpPr>
            <a:spLocks noChangeArrowheads="1"/>
          </p:cNvSpPr>
          <p:nvPr/>
        </p:nvSpPr>
        <p:spPr bwMode="auto">
          <a:xfrm>
            <a:off x="2339975" y="549275"/>
            <a:ext cx="4572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PARTE III</a:t>
            </a:r>
          </a:p>
          <a:p>
            <a:r>
              <a:rPr lang="es-ES" b="1"/>
              <a:t>ESTRECHOS UTILIZADOS PARA LA</a:t>
            </a:r>
          </a:p>
          <a:p>
            <a:r>
              <a:rPr lang="es-ES" b="1"/>
              <a:t>NAVEGACIÓN INTERNACIONAL</a:t>
            </a:r>
          </a:p>
        </p:txBody>
      </p:sp>
      <p:sp>
        <p:nvSpPr>
          <p:cNvPr id="3" name="2 Elipse"/>
          <p:cNvSpPr/>
          <p:nvPr/>
        </p:nvSpPr>
        <p:spPr>
          <a:xfrm>
            <a:off x="971550" y="0"/>
            <a:ext cx="6913563" cy="26638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339" name="5 Rectángulo"/>
          <p:cNvSpPr>
            <a:spLocks noChangeArrowheads="1"/>
          </p:cNvSpPr>
          <p:nvPr/>
        </p:nvSpPr>
        <p:spPr bwMode="auto">
          <a:xfrm>
            <a:off x="755650" y="2349500"/>
            <a:ext cx="6337300" cy="1322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/>
              <a:t>Concepto: Paso natural constituido por una contracción del mar, que separa dos espacios terrestres, une dos zonas del mar y es utilizado para la navegación internacional.</a:t>
            </a:r>
          </a:p>
        </p:txBody>
      </p:sp>
      <p:sp>
        <p:nvSpPr>
          <p:cNvPr id="14340" name="6 CuadroTexto"/>
          <p:cNvSpPr txBox="1">
            <a:spLocks noChangeArrowheads="1"/>
          </p:cNvSpPr>
          <p:nvPr/>
        </p:nvSpPr>
        <p:spPr bwMode="auto">
          <a:xfrm>
            <a:off x="900113" y="4508500"/>
            <a:ext cx="5040312" cy="1220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/>
              <a:t>Conv. No contempla definición.</a:t>
            </a:r>
            <a:endParaRPr lang="es-ES">
              <a:latin typeface="Corbel" pitchFamily="34" charset="0"/>
            </a:endParaRPr>
          </a:p>
          <a:p>
            <a:endParaRPr lang="es-ES"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b="1"/>
              <a:t>No establece ubicación de  los estrechos </a:t>
            </a:r>
          </a:p>
          <a:p>
            <a:r>
              <a:rPr lang="es-ES" b="1"/>
              <a:t>   existentes.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2 Rectángulo"/>
          <p:cNvSpPr>
            <a:spLocks noChangeArrowheads="1"/>
          </p:cNvSpPr>
          <p:nvPr/>
        </p:nvSpPr>
        <p:spPr bwMode="auto">
          <a:xfrm>
            <a:off x="323850" y="333375"/>
            <a:ext cx="7488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i="1"/>
              <a:t>Artículo 287</a:t>
            </a:r>
          </a:p>
          <a:p>
            <a:r>
              <a:rPr lang="es-ES" sz="2400" b="1" i="1"/>
              <a:t>Elección del procedimiento.</a:t>
            </a:r>
          </a:p>
          <a:p>
            <a:r>
              <a:rPr lang="es-ES" sz="2000" b="1" i="1"/>
              <a:t>(o “de  fuero”)</a:t>
            </a:r>
            <a:r>
              <a:rPr lang="es-ES" sz="2400" b="1" i="1"/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3933056"/>
            <a:ext cx="3127779" cy="46166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Cuatro mecanismos</a:t>
            </a:r>
          </a:p>
        </p:txBody>
      </p:sp>
      <p:sp>
        <p:nvSpPr>
          <p:cNvPr id="32771" name="4 Rectángulo"/>
          <p:cNvSpPr>
            <a:spLocks noChangeArrowheads="1"/>
          </p:cNvSpPr>
          <p:nvPr/>
        </p:nvSpPr>
        <p:spPr bwMode="auto">
          <a:xfrm>
            <a:off x="3041650" y="2565400"/>
            <a:ext cx="6102350" cy="378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a) El Tribunal Internacional del Derecho del Mar constituido de conformidad con el Anexo VI;</a:t>
            </a:r>
          </a:p>
          <a:p>
            <a:endParaRPr lang="es-ES" sz="2000" b="1"/>
          </a:p>
          <a:p>
            <a:r>
              <a:rPr lang="es-ES" sz="2000" b="1"/>
              <a:t>b) La Corte Internacional de Justicia;</a:t>
            </a:r>
          </a:p>
          <a:p>
            <a:endParaRPr lang="es-ES" sz="2000" b="1"/>
          </a:p>
          <a:p>
            <a:r>
              <a:rPr lang="es-ES" sz="2000" b="1"/>
              <a:t>c) Un tribunal arbitral constituido de conformidad con el Anexo VII;</a:t>
            </a:r>
          </a:p>
          <a:p>
            <a:endParaRPr lang="es-ES" sz="2000" b="1"/>
          </a:p>
          <a:p>
            <a:r>
              <a:rPr lang="es-ES" sz="2000" b="1"/>
              <a:t>d) Un tribunal arbitral especial, constituido de conformidad con el Anexo VIII, para una o varias de las categorías de controversias que en</a:t>
            </a:r>
          </a:p>
          <a:p>
            <a:r>
              <a:rPr lang="es-ES" sz="2000" b="1"/>
              <a:t>él se especifican.</a:t>
            </a:r>
          </a:p>
        </p:txBody>
      </p:sp>
      <p:sp>
        <p:nvSpPr>
          <p:cNvPr id="32772" name="5 CuadroTexto"/>
          <p:cNvSpPr txBox="1">
            <a:spLocks noChangeArrowheads="1"/>
          </p:cNvSpPr>
          <p:nvPr/>
        </p:nvSpPr>
        <p:spPr bwMode="auto">
          <a:xfrm>
            <a:off x="539750" y="1700213"/>
            <a:ext cx="6346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/>
              <a:t>Denominada: Fórmula Montreux o Fórmula Riphaguen.</a:t>
            </a:r>
            <a:endParaRPr lang="es-ES" b="1"/>
          </a:p>
        </p:txBody>
      </p:sp>
      <p:sp>
        <p:nvSpPr>
          <p:cNvPr id="7" name="6 Paralelogramo"/>
          <p:cNvSpPr/>
          <p:nvPr/>
        </p:nvSpPr>
        <p:spPr>
          <a:xfrm rot="20855228">
            <a:off x="151954" y="3832085"/>
            <a:ext cx="2725844" cy="663217"/>
          </a:xfrm>
          <a:prstGeom prst="parallelogram">
            <a:avLst>
              <a:gd name="adj" fmla="val 9496"/>
            </a:avLst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Rectángulo"/>
          <p:cNvSpPr>
            <a:spLocks noChangeArrowheads="1"/>
          </p:cNvSpPr>
          <p:nvPr/>
        </p:nvSpPr>
        <p:spPr bwMode="auto">
          <a:xfrm>
            <a:off x="2843213" y="1844675"/>
            <a:ext cx="6121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ES" b="1"/>
              <a:t>2. Declaración escrita.</a:t>
            </a:r>
          </a:p>
          <a:p>
            <a:pPr marL="342900" indent="-342900"/>
            <a:endParaRPr lang="es-ES" b="1"/>
          </a:p>
          <a:p>
            <a:pPr marL="342900" indent="-342900"/>
            <a:r>
              <a:rPr lang="es-ES" b="1"/>
              <a:t>3. Aceptación de jurisdicción: </a:t>
            </a:r>
          </a:p>
          <a:p>
            <a:pPr marL="342900" indent="-342900"/>
            <a:r>
              <a:rPr lang="es-ES" b="1"/>
              <a:t>                                                  Firma, ratificación  o  </a:t>
            </a:r>
          </a:p>
          <a:p>
            <a:pPr marL="342900" indent="-342900"/>
            <a:r>
              <a:rPr lang="es-ES" b="1"/>
              <a:t>                                                  adhesión, o en cualquier  </a:t>
            </a:r>
          </a:p>
          <a:p>
            <a:pPr marL="342900" indent="-342900"/>
            <a:r>
              <a:rPr lang="es-ES" b="1"/>
              <a:t>                                                  momento ulterior.</a:t>
            </a:r>
            <a:endParaRPr lang="es-ES">
              <a:latin typeface="Corbel" pitchFamily="34" charset="0"/>
            </a:endParaRPr>
          </a:p>
        </p:txBody>
      </p:sp>
      <p:sp>
        <p:nvSpPr>
          <p:cNvPr id="33794" name="2 Rectángulo"/>
          <p:cNvSpPr>
            <a:spLocks noChangeArrowheads="1"/>
          </p:cNvSpPr>
          <p:nvPr/>
        </p:nvSpPr>
        <p:spPr bwMode="auto">
          <a:xfrm>
            <a:off x="0" y="260350"/>
            <a:ext cx="1584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Art. 287 </a:t>
            </a:r>
            <a:r>
              <a:rPr lang="en-US" sz="1600" b="1"/>
              <a:t>(cont.)</a:t>
            </a:r>
          </a:p>
          <a:p>
            <a:endParaRPr lang="en-US" sz="2800" b="1"/>
          </a:p>
        </p:txBody>
      </p:sp>
      <p:sp>
        <p:nvSpPr>
          <p:cNvPr id="33795" name="4 Rectángulo"/>
          <p:cNvSpPr>
            <a:spLocks noChangeArrowheads="1"/>
          </p:cNvSpPr>
          <p:nvPr/>
        </p:nvSpPr>
        <p:spPr bwMode="auto">
          <a:xfrm>
            <a:off x="2843213" y="1268413"/>
            <a:ext cx="5053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1. Libre elección de los procedimientos.</a:t>
            </a:r>
            <a:endParaRPr lang="es-ES" sz="2000" b="1"/>
          </a:p>
        </p:txBody>
      </p:sp>
      <p:sp>
        <p:nvSpPr>
          <p:cNvPr id="33796" name="5 CuadroTexto"/>
          <p:cNvSpPr txBox="1">
            <a:spLocks noChangeArrowheads="1"/>
          </p:cNvSpPr>
          <p:nvPr/>
        </p:nvSpPr>
        <p:spPr bwMode="auto">
          <a:xfrm>
            <a:off x="971550" y="1700213"/>
            <a:ext cx="1023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párr.1</a:t>
            </a:r>
            <a:endParaRPr lang="es-ES" sz="2400" b="1"/>
          </a:p>
        </p:txBody>
      </p:sp>
      <p:sp>
        <p:nvSpPr>
          <p:cNvPr id="7" name="6 Abrir llave"/>
          <p:cNvSpPr/>
          <p:nvPr/>
        </p:nvSpPr>
        <p:spPr>
          <a:xfrm>
            <a:off x="2339975" y="1268413"/>
            <a:ext cx="719138" cy="2447925"/>
          </a:xfrm>
          <a:prstGeom prst="leftBrace">
            <a:avLst>
              <a:gd name="adj1" fmla="val 8333"/>
              <a:gd name="adj2" fmla="val 2783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798" name="7 CuadroTexto"/>
          <p:cNvSpPr txBox="1">
            <a:spLocks noChangeArrowheads="1"/>
          </p:cNvSpPr>
          <p:nvPr/>
        </p:nvSpPr>
        <p:spPr bwMode="auto">
          <a:xfrm>
            <a:off x="1042988" y="4652963"/>
            <a:ext cx="110966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párr. 2</a:t>
            </a:r>
            <a:endParaRPr lang="es-ES" sz="2400" b="1"/>
          </a:p>
        </p:txBody>
      </p:sp>
      <p:sp>
        <p:nvSpPr>
          <p:cNvPr id="33799" name="8 CuadroTexto"/>
          <p:cNvSpPr txBox="1">
            <a:spLocks noChangeArrowheads="1"/>
          </p:cNvSpPr>
          <p:nvPr/>
        </p:nvSpPr>
        <p:spPr bwMode="auto">
          <a:xfrm>
            <a:off x="2771775" y="4365625"/>
            <a:ext cx="5040313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/>
              <a:t>Obligación de aceptar la competencia de la Sala de los Fondos Marinos del Tribunal Internacional del Derecho del Mar (Sección 5  parte XI)</a:t>
            </a:r>
            <a:endParaRPr lang="es-ES" b="1"/>
          </a:p>
        </p:txBody>
      </p:sp>
      <p:sp>
        <p:nvSpPr>
          <p:cNvPr id="33800" name="9 CuadroTexto"/>
          <p:cNvSpPr txBox="1">
            <a:spLocks noChangeArrowheads="1"/>
          </p:cNvSpPr>
          <p:nvPr/>
        </p:nvSpPr>
        <p:spPr bwMode="auto">
          <a:xfrm>
            <a:off x="4932363" y="5949950"/>
            <a:ext cx="24542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Mecanismo residual </a:t>
            </a:r>
            <a:endParaRPr lang="es-ES" b="1"/>
          </a:p>
        </p:txBody>
      </p:sp>
      <p:sp>
        <p:nvSpPr>
          <p:cNvPr id="11" name="10 Flecha curvada hacia la izquierda"/>
          <p:cNvSpPr/>
          <p:nvPr/>
        </p:nvSpPr>
        <p:spPr>
          <a:xfrm rot="18336447">
            <a:off x="8244682" y="5733256"/>
            <a:ext cx="431800" cy="1125537"/>
          </a:xfrm>
          <a:prstGeom prst="curvedLeftArrow">
            <a:avLst>
              <a:gd name="adj1" fmla="val 25000"/>
              <a:gd name="adj2" fmla="val 55785"/>
              <a:gd name="adj3" fmla="val 23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Abrir llave"/>
          <p:cNvSpPr/>
          <p:nvPr/>
        </p:nvSpPr>
        <p:spPr>
          <a:xfrm>
            <a:off x="2268538" y="4437063"/>
            <a:ext cx="215900" cy="10795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8313" y="2133600"/>
            <a:ext cx="8424862" cy="410368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4818" name="1 CuadroTexto"/>
          <p:cNvSpPr txBox="1">
            <a:spLocks noChangeArrowheads="1"/>
          </p:cNvSpPr>
          <p:nvPr/>
        </p:nvSpPr>
        <p:spPr bwMode="auto">
          <a:xfrm>
            <a:off x="827088" y="1268413"/>
            <a:ext cx="6427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“Mecanismo Residual o Subsidiario”</a:t>
            </a:r>
            <a:endParaRPr lang="es-ES" sz="2800" b="1"/>
          </a:p>
        </p:txBody>
      </p:sp>
      <p:sp>
        <p:nvSpPr>
          <p:cNvPr id="34819" name="2 Rectángulo"/>
          <p:cNvSpPr>
            <a:spLocks noChangeArrowheads="1"/>
          </p:cNvSpPr>
          <p:nvPr/>
        </p:nvSpPr>
        <p:spPr bwMode="auto">
          <a:xfrm>
            <a:off x="900113" y="2349500"/>
            <a:ext cx="7632700" cy="347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/>
              <a:t>3. Se presumirá que el Estado Parte que sea parte en una</a:t>
            </a:r>
          </a:p>
          <a:p>
            <a:r>
              <a:rPr lang="es-ES" sz="2000" b="1"/>
              <a:t>controversia no comprendida en una declaración en vigor </a:t>
            </a:r>
            <a:r>
              <a:rPr lang="es-ES" sz="2000" b="1" u="sng"/>
              <a:t>ha aceptado el procedimiento de arbitraje previsto en el Anexo VII.</a:t>
            </a:r>
          </a:p>
          <a:p>
            <a:endParaRPr lang="en-US" sz="2000" b="1"/>
          </a:p>
          <a:p>
            <a:endParaRPr lang="es-ES" sz="2000" b="1"/>
          </a:p>
          <a:p>
            <a:pPr>
              <a:buFont typeface="Wingdings" pitchFamily="2" charset="2"/>
              <a:buChar char="ü"/>
            </a:pPr>
            <a:r>
              <a:rPr lang="es-ES" sz="2000" b="1"/>
              <a:t>5. Si las partes en una controversia </a:t>
            </a:r>
            <a:r>
              <a:rPr lang="es-ES" sz="2000" b="1" u="sng"/>
              <a:t>no han aceptado el mismo procedimiento</a:t>
            </a:r>
            <a:r>
              <a:rPr lang="es-ES" sz="2000" b="1"/>
              <a:t> para la solución de la controversia, ésta sólo podrá ser sometida al procedimiento de arbitraje previsto en el Anexo VII, a menos que las partes convengan en otra cosa</a:t>
            </a:r>
            <a:r>
              <a:rPr lang="es-ES">
                <a:latin typeface="Corbel" pitchFamily="34" charset="0"/>
              </a:rPr>
              <a:t>.</a:t>
            </a:r>
          </a:p>
        </p:txBody>
      </p:sp>
      <p:sp>
        <p:nvSpPr>
          <p:cNvPr id="34820" name="3 CuadroTexto"/>
          <p:cNvSpPr txBox="1">
            <a:spLocks noChangeArrowheads="1"/>
          </p:cNvSpPr>
          <p:nvPr/>
        </p:nvSpPr>
        <p:spPr bwMode="auto">
          <a:xfrm>
            <a:off x="468313" y="260350"/>
            <a:ext cx="195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Art. 287 (cont.)</a:t>
            </a:r>
            <a:endParaRPr lang="es-E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116013" y="333375"/>
            <a:ext cx="7777162" cy="6191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5842" name="3 Rectángulo"/>
          <p:cNvSpPr>
            <a:spLocks noChangeArrowheads="1"/>
          </p:cNvSpPr>
          <p:nvPr/>
        </p:nvSpPr>
        <p:spPr bwMode="auto">
          <a:xfrm>
            <a:off x="1692275" y="1628775"/>
            <a:ext cx="48783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>
                <a:latin typeface="Corbel" pitchFamily="34" charset="0"/>
              </a:rPr>
              <a:t> </a:t>
            </a:r>
            <a:r>
              <a:rPr lang="es-ES" sz="2400" b="1"/>
              <a:t>Órgano judicial  </a:t>
            </a:r>
            <a:r>
              <a:rPr lang="es-ES" b="1"/>
              <a:t>(Independiente).</a:t>
            </a:r>
          </a:p>
          <a:p>
            <a:pPr>
              <a:buFont typeface="Wingdings" pitchFamily="2" charset="2"/>
              <a:buChar char="Ø"/>
            </a:pPr>
            <a:r>
              <a:rPr lang="es-ES" sz="2400" b="1"/>
              <a:t>Creado:  Convención/82. </a:t>
            </a:r>
          </a:p>
          <a:p>
            <a:pPr>
              <a:buFont typeface="Wingdings" pitchFamily="2" charset="2"/>
              <a:buChar char="Ø"/>
            </a:pPr>
            <a:r>
              <a:rPr lang="es-ES" sz="2400" b="1"/>
              <a:t>Sede: Hamburgo (Alemania).</a:t>
            </a:r>
          </a:p>
          <a:p>
            <a:endParaRPr lang="es-ES" sz="2400" b="1"/>
          </a:p>
          <a:p>
            <a:pPr>
              <a:buFont typeface="Wingdings" pitchFamily="2" charset="2"/>
              <a:buChar char="Ø"/>
            </a:pPr>
            <a:r>
              <a:rPr lang="es-ES" sz="2400" b="1"/>
              <a:t> Funciona de conformidad </a:t>
            </a:r>
          </a:p>
          <a:p>
            <a:r>
              <a:rPr lang="es-ES" sz="2400" b="1"/>
              <a:t>    con la Parte XV y la  </a:t>
            </a:r>
          </a:p>
          <a:p>
            <a:r>
              <a:rPr lang="es-ES" sz="2400" b="1"/>
              <a:t>    Sección 5 de la Parte XI y </a:t>
            </a:r>
          </a:p>
          <a:p>
            <a:pPr>
              <a:buFont typeface="Wingdings" pitchFamily="2" charset="2"/>
              <a:buChar char="Ø"/>
            </a:pPr>
            <a:r>
              <a:rPr lang="es-ES" sz="2400" b="1"/>
              <a:t> Estatuto (Anexo VI).</a:t>
            </a:r>
          </a:p>
          <a:p>
            <a:pPr>
              <a:buFont typeface="Wingdings" pitchFamily="2" charset="2"/>
              <a:buChar char="Ø"/>
            </a:pPr>
            <a:r>
              <a:rPr lang="en-US" sz="2400" b="1"/>
              <a:t> Observador ante la A.G.</a:t>
            </a:r>
          </a:p>
          <a:p>
            <a:r>
              <a:rPr lang="en-US" sz="2400" b="1"/>
              <a:t>    de la ONU.</a:t>
            </a:r>
            <a:endParaRPr lang="es-ES" sz="2400" b="1"/>
          </a:p>
          <a:p>
            <a:pPr>
              <a:buFont typeface="Wingdings" pitchFamily="2" charset="2"/>
              <a:buChar char="Ø"/>
            </a:pPr>
            <a:endParaRPr lang="es-ES" sz="2400" b="1"/>
          </a:p>
        </p:txBody>
      </p:sp>
      <p:sp>
        <p:nvSpPr>
          <p:cNvPr id="35843" name="4 CuadroTexto"/>
          <p:cNvSpPr txBox="1">
            <a:spLocks noChangeArrowheads="1"/>
          </p:cNvSpPr>
          <p:nvPr/>
        </p:nvSpPr>
        <p:spPr bwMode="auto">
          <a:xfrm>
            <a:off x="1476375" y="692150"/>
            <a:ext cx="6983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dobe Gothic Std B"/>
                <a:ea typeface="Adobe Gothic Std B"/>
                <a:cs typeface="Adobe Gothic Std B"/>
              </a:rPr>
              <a:t>Tribunal  Internacional  del  Derecho  del  Mar.</a:t>
            </a:r>
            <a:endParaRPr lang="es-ES" sz="24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Forma libre"/>
          <p:cNvSpPr/>
          <p:nvPr/>
        </p:nvSpPr>
        <p:spPr>
          <a:xfrm>
            <a:off x="366713" y="1155700"/>
            <a:ext cx="360362" cy="525463"/>
          </a:xfrm>
          <a:custGeom>
            <a:avLst/>
            <a:gdLst>
              <a:gd name="connsiteX0" fmla="*/ 31954 w 361335"/>
              <a:gd name="connsiteY0" fmla="*/ 9832 h 526025"/>
              <a:gd name="connsiteX1" fmla="*/ 356419 w 361335"/>
              <a:gd name="connsiteY1" fmla="*/ 24580 h 526025"/>
              <a:gd name="connsiteX2" fmla="*/ 61451 w 361335"/>
              <a:gd name="connsiteY2" fmla="*/ 157315 h 526025"/>
              <a:gd name="connsiteX3" fmla="*/ 297425 w 361335"/>
              <a:gd name="connsiteY3" fmla="*/ 201561 h 526025"/>
              <a:gd name="connsiteX4" fmla="*/ 2458 w 361335"/>
              <a:gd name="connsiteY4" fmla="*/ 319548 h 526025"/>
              <a:gd name="connsiteX5" fmla="*/ 312174 w 361335"/>
              <a:gd name="connsiteY5" fmla="*/ 363793 h 526025"/>
              <a:gd name="connsiteX6" fmla="*/ 76200 w 361335"/>
              <a:gd name="connsiteY6" fmla="*/ 481780 h 526025"/>
              <a:gd name="connsiteX7" fmla="*/ 253180 w 361335"/>
              <a:gd name="connsiteY7" fmla="*/ 526025 h 526025"/>
              <a:gd name="connsiteX8" fmla="*/ 253180 w 361335"/>
              <a:gd name="connsiteY8" fmla="*/ 526025 h 52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335" h="526025">
                <a:moveTo>
                  <a:pt x="31954" y="9832"/>
                </a:moveTo>
                <a:cubicBezTo>
                  <a:pt x="191728" y="4916"/>
                  <a:pt x="351503" y="0"/>
                  <a:pt x="356419" y="24580"/>
                </a:cubicBezTo>
                <a:cubicBezTo>
                  <a:pt x="361335" y="49160"/>
                  <a:pt x="71283" y="127818"/>
                  <a:pt x="61451" y="157315"/>
                </a:cubicBezTo>
                <a:cubicBezTo>
                  <a:pt x="51619" y="186812"/>
                  <a:pt x="307257" y="174522"/>
                  <a:pt x="297425" y="201561"/>
                </a:cubicBezTo>
                <a:cubicBezTo>
                  <a:pt x="287593" y="228600"/>
                  <a:pt x="0" y="292509"/>
                  <a:pt x="2458" y="319548"/>
                </a:cubicBezTo>
                <a:cubicBezTo>
                  <a:pt x="4916" y="346587"/>
                  <a:pt x="299884" y="336754"/>
                  <a:pt x="312174" y="363793"/>
                </a:cubicBezTo>
                <a:cubicBezTo>
                  <a:pt x="324464" y="390832"/>
                  <a:pt x="86032" y="454741"/>
                  <a:pt x="76200" y="481780"/>
                </a:cubicBezTo>
                <a:cubicBezTo>
                  <a:pt x="66368" y="508819"/>
                  <a:pt x="253180" y="526025"/>
                  <a:pt x="253180" y="526025"/>
                </a:cubicBezTo>
                <a:lnTo>
                  <a:pt x="253180" y="52602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Forma libre"/>
          <p:cNvSpPr/>
          <p:nvPr/>
        </p:nvSpPr>
        <p:spPr>
          <a:xfrm>
            <a:off x="339725" y="3524250"/>
            <a:ext cx="454025" cy="581025"/>
          </a:xfrm>
          <a:custGeom>
            <a:avLst/>
            <a:gdLst>
              <a:gd name="connsiteX0" fmla="*/ 88490 w 454742"/>
              <a:gd name="connsiteY0" fmla="*/ 44246 h 580104"/>
              <a:gd name="connsiteX1" fmla="*/ 442452 w 454742"/>
              <a:gd name="connsiteY1" fmla="*/ 29497 h 580104"/>
              <a:gd name="connsiteX2" fmla="*/ 14748 w 454742"/>
              <a:gd name="connsiteY2" fmla="*/ 221226 h 580104"/>
              <a:gd name="connsiteX3" fmla="*/ 353961 w 454742"/>
              <a:gd name="connsiteY3" fmla="*/ 235975 h 580104"/>
              <a:gd name="connsiteX4" fmla="*/ 73742 w 454742"/>
              <a:gd name="connsiteY4" fmla="*/ 368710 h 580104"/>
              <a:gd name="connsiteX5" fmla="*/ 353961 w 454742"/>
              <a:gd name="connsiteY5" fmla="*/ 457201 h 580104"/>
              <a:gd name="connsiteX6" fmla="*/ 383458 w 454742"/>
              <a:gd name="connsiteY6" fmla="*/ 457201 h 580104"/>
              <a:gd name="connsiteX7" fmla="*/ 0 w 454742"/>
              <a:gd name="connsiteY7" fmla="*/ 545691 h 580104"/>
              <a:gd name="connsiteX8" fmla="*/ 383458 w 454742"/>
              <a:gd name="connsiteY8" fmla="*/ 575188 h 580104"/>
              <a:gd name="connsiteX9" fmla="*/ 339213 w 454742"/>
              <a:gd name="connsiteY9" fmla="*/ 575188 h 58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4742" h="580104">
                <a:moveTo>
                  <a:pt x="88490" y="44246"/>
                </a:moveTo>
                <a:cubicBezTo>
                  <a:pt x="271616" y="22123"/>
                  <a:pt x="454742" y="0"/>
                  <a:pt x="442452" y="29497"/>
                </a:cubicBezTo>
                <a:cubicBezTo>
                  <a:pt x="430162" y="58994"/>
                  <a:pt x="29496" y="186813"/>
                  <a:pt x="14748" y="221226"/>
                </a:cubicBezTo>
                <a:cubicBezTo>
                  <a:pt x="0" y="255639"/>
                  <a:pt x="344129" y="211394"/>
                  <a:pt x="353961" y="235975"/>
                </a:cubicBezTo>
                <a:cubicBezTo>
                  <a:pt x="363793" y="260556"/>
                  <a:pt x="73742" y="331839"/>
                  <a:pt x="73742" y="368710"/>
                </a:cubicBezTo>
                <a:cubicBezTo>
                  <a:pt x="73742" y="405581"/>
                  <a:pt x="302342" y="442453"/>
                  <a:pt x="353961" y="457201"/>
                </a:cubicBezTo>
                <a:cubicBezTo>
                  <a:pt x="405580" y="471949"/>
                  <a:pt x="442451" y="442453"/>
                  <a:pt x="383458" y="457201"/>
                </a:cubicBezTo>
                <a:cubicBezTo>
                  <a:pt x="324465" y="471949"/>
                  <a:pt x="0" y="526027"/>
                  <a:pt x="0" y="545691"/>
                </a:cubicBezTo>
                <a:cubicBezTo>
                  <a:pt x="0" y="565355"/>
                  <a:pt x="326923" y="570272"/>
                  <a:pt x="383458" y="575188"/>
                </a:cubicBezTo>
                <a:cubicBezTo>
                  <a:pt x="439993" y="580104"/>
                  <a:pt x="389603" y="577646"/>
                  <a:pt x="339213" y="57518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Forma libre"/>
          <p:cNvSpPr/>
          <p:nvPr/>
        </p:nvSpPr>
        <p:spPr>
          <a:xfrm>
            <a:off x="319088" y="5441950"/>
            <a:ext cx="450850" cy="501650"/>
          </a:xfrm>
          <a:custGeom>
            <a:avLst/>
            <a:gdLst>
              <a:gd name="connsiteX0" fmla="*/ 63909 w 449825"/>
              <a:gd name="connsiteY0" fmla="*/ 44245 h 501445"/>
              <a:gd name="connsiteX1" fmla="*/ 447367 w 449825"/>
              <a:gd name="connsiteY1" fmla="*/ 14748 h 501445"/>
              <a:gd name="connsiteX2" fmla="*/ 78657 w 449825"/>
              <a:gd name="connsiteY2" fmla="*/ 132735 h 501445"/>
              <a:gd name="connsiteX3" fmla="*/ 403122 w 449825"/>
              <a:gd name="connsiteY3" fmla="*/ 191729 h 501445"/>
              <a:gd name="connsiteX4" fmla="*/ 19664 w 449825"/>
              <a:gd name="connsiteY4" fmla="*/ 309716 h 501445"/>
              <a:gd name="connsiteX5" fmla="*/ 403122 w 449825"/>
              <a:gd name="connsiteY5" fmla="*/ 368710 h 501445"/>
              <a:gd name="connsiteX6" fmla="*/ 4916 w 449825"/>
              <a:gd name="connsiteY6" fmla="*/ 457200 h 501445"/>
              <a:gd name="connsiteX7" fmla="*/ 373625 w 449825"/>
              <a:gd name="connsiteY7" fmla="*/ 501445 h 501445"/>
              <a:gd name="connsiteX8" fmla="*/ 373625 w 449825"/>
              <a:gd name="connsiteY8" fmla="*/ 501445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825" h="501445">
                <a:moveTo>
                  <a:pt x="63909" y="44245"/>
                </a:moveTo>
                <a:cubicBezTo>
                  <a:pt x="254409" y="22122"/>
                  <a:pt x="444909" y="0"/>
                  <a:pt x="447367" y="14748"/>
                </a:cubicBezTo>
                <a:cubicBezTo>
                  <a:pt x="449825" y="29496"/>
                  <a:pt x="86031" y="103238"/>
                  <a:pt x="78657" y="132735"/>
                </a:cubicBezTo>
                <a:cubicBezTo>
                  <a:pt x="71283" y="162232"/>
                  <a:pt x="412954" y="162232"/>
                  <a:pt x="403122" y="191729"/>
                </a:cubicBezTo>
                <a:cubicBezTo>
                  <a:pt x="393290" y="221226"/>
                  <a:pt x="19664" y="280219"/>
                  <a:pt x="19664" y="309716"/>
                </a:cubicBezTo>
                <a:cubicBezTo>
                  <a:pt x="19664" y="339213"/>
                  <a:pt x="405580" y="344129"/>
                  <a:pt x="403122" y="368710"/>
                </a:cubicBezTo>
                <a:cubicBezTo>
                  <a:pt x="400664" y="393291"/>
                  <a:pt x="9832" y="435078"/>
                  <a:pt x="4916" y="457200"/>
                </a:cubicBezTo>
                <a:cubicBezTo>
                  <a:pt x="0" y="479322"/>
                  <a:pt x="373625" y="501445"/>
                  <a:pt x="373625" y="501445"/>
                </a:cubicBezTo>
                <a:lnTo>
                  <a:pt x="373625" y="50144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" name="Picture 2" descr="http://upload.wikimedia.org/wikipedia/commons/thumb/0/07/Hamburg.IntSeegerichtshof.Elbseite.wmt.jpg/800px-Hamburg.IntSeegerichtshof.Elbseite.w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057" y="4221088"/>
            <a:ext cx="3446943" cy="26369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5851" name="Picture 2" descr="http://dhpedia.wikispaces.com/file/view/logo%20tribunal%20del%20mar.png/388008170/257x257/logo%20tribunal%20del%20m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125538"/>
            <a:ext cx="143986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Rectángulo"/>
          <p:cNvSpPr>
            <a:spLocks noChangeArrowheads="1"/>
          </p:cNvSpPr>
          <p:nvPr/>
        </p:nvSpPr>
        <p:spPr bwMode="auto">
          <a:xfrm>
            <a:off x="179388" y="1412875"/>
            <a:ext cx="5113337" cy="3138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/>
              <a:t>Miembros:  21  </a:t>
            </a:r>
          </a:p>
          <a:p>
            <a:pPr>
              <a:buFont typeface="Wingdings" pitchFamily="2" charset="2"/>
              <a:buChar char="ü"/>
            </a:pPr>
            <a:r>
              <a:rPr lang="es-ES" b="1"/>
              <a:t>Requisitos:  imparcialidad , integridad y de </a:t>
            </a:r>
          </a:p>
          <a:p>
            <a:r>
              <a:rPr lang="es-ES" b="1"/>
              <a:t>    reconocida competencia en materia de </a:t>
            </a:r>
          </a:p>
          <a:p>
            <a:r>
              <a:rPr lang="es-ES" b="1"/>
              <a:t>    derecho del mar.</a:t>
            </a:r>
          </a:p>
          <a:p>
            <a:pPr>
              <a:buFont typeface="Wingdings" pitchFamily="2" charset="2"/>
              <a:buChar char="ü"/>
            </a:pPr>
            <a:r>
              <a:rPr lang="es-ES" b="1"/>
              <a:t> Funciones: nueve años y pueden ser  </a:t>
            </a:r>
          </a:p>
          <a:p>
            <a:r>
              <a:rPr lang="es-ES" b="1"/>
              <a:t>    reelegidos.</a:t>
            </a:r>
          </a:p>
          <a:p>
            <a:pPr>
              <a:buFont typeface="Wingdings" pitchFamily="2" charset="2"/>
              <a:buChar char="ü"/>
            </a:pPr>
            <a:r>
              <a:rPr lang="es-ES" b="1"/>
              <a:t>Criterio de elección:  representados  los  </a:t>
            </a:r>
          </a:p>
          <a:p>
            <a:r>
              <a:rPr lang="es-ES" b="1"/>
              <a:t>    principales sistemas jurídicos del mundo y</a:t>
            </a:r>
          </a:p>
          <a:p>
            <a:r>
              <a:rPr lang="es-ES" b="1"/>
              <a:t> </a:t>
            </a:r>
          </a:p>
          <a:p>
            <a:endParaRPr lang="es-ES" b="1"/>
          </a:p>
          <a:p>
            <a:pPr>
              <a:buFont typeface="Wingdings" pitchFamily="2" charset="2"/>
              <a:buChar char="ü"/>
            </a:pPr>
            <a:r>
              <a:rPr lang="es-ES" b="1"/>
              <a:t> distribución geográfica equitativa.</a:t>
            </a:r>
          </a:p>
        </p:txBody>
      </p:sp>
      <p:sp>
        <p:nvSpPr>
          <p:cNvPr id="36866" name="2 Rectángulo"/>
          <p:cNvSpPr>
            <a:spLocks noChangeArrowheads="1"/>
          </p:cNvSpPr>
          <p:nvPr/>
        </p:nvSpPr>
        <p:spPr bwMode="auto">
          <a:xfrm>
            <a:off x="4572000" y="5229225"/>
            <a:ext cx="45720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rbel" pitchFamily="34" charset="0"/>
              </a:rPr>
              <a:t> </a:t>
            </a:r>
            <a:r>
              <a:rPr lang="es-ES" b="1"/>
              <a:t>No puede haber menos de tres miembros por cada uno de los grupos geográficos establecidos por la A.G.</a:t>
            </a:r>
          </a:p>
        </p:txBody>
      </p:sp>
      <p:sp>
        <p:nvSpPr>
          <p:cNvPr id="36867" name="3 CuadroTexto"/>
          <p:cNvSpPr txBox="1">
            <a:spLocks noChangeArrowheads="1"/>
          </p:cNvSpPr>
          <p:nvPr/>
        </p:nvSpPr>
        <p:spPr bwMode="auto">
          <a:xfrm>
            <a:off x="323850" y="188913"/>
            <a:ext cx="8428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/>
              <a:t>TRIBUNAL INTERNACIONAL DEL DERECHO DEL MAR</a:t>
            </a:r>
            <a:endParaRPr lang="es-ES" sz="2400" b="1"/>
          </a:p>
        </p:txBody>
      </p:sp>
      <p:sp>
        <p:nvSpPr>
          <p:cNvPr id="36868" name="4 CuadroTexto"/>
          <p:cNvSpPr txBox="1">
            <a:spLocks noChangeArrowheads="1"/>
          </p:cNvSpPr>
          <p:nvPr/>
        </p:nvSpPr>
        <p:spPr bwMode="auto">
          <a:xfrm>
            <a:off x="539750" y="836613"/>
            <a:ext cx="2160588" cy="395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INTEGRACIÓN:</a:t>
            </a:r>
            <a:endParaRPr lang="es-ES" b="1"/>
          </a:p>
        </p:txBody>
      </p:sp>
      <p:sp>
        <p:nvSpPr>
          <p:cNvPr id="36869" name="5 Rectángulo"/>
          <p:cNvSpPr>
            <a:spLocks noChangeArrowheads="1"/>
          </p:cNvSpPr>
          <p:nvPr/>
        </p:nvSpPr>
        <p:spPr bwMode="auto">
          <a:xfrm>
            <a:off x="4572000" y="4005263"/>
            <a:ext cx="45720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No puede tener dos miembros que sean nacionales del mismo Estado.</a:t>
            </a:r>
          </a:p>
          <a:p>
            <a:endParaRPr lang="es-ES">
              <a:latin typeface="Corbel" pitchFamily="34" charset="0"/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4284663" y="3933825"/>
            <a:ext cx="503237" cy="2232025"/>
          </a:xfrm>
          <a:prstGeom prst="leftBrace">
            <a:avLst>
              <a:gd name="adj1" fmla="val 8333"/>
              <a:gd name="adj2" fmla="val 1762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Rectángulo"/>
          <p:cNvSpPr>
            <a:spLocks noChangeArrowheads="1"/>
          </p:cNvSpPr>
          <p:nvPr/>
        </p:nvSpPr>
        <p:spPr bwMode="auto">
          <a:xfrm>
            <a:off x="755650" y="1052513"/>
            <a:ext cx="8137525" cy="47704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400" b="1" i="1">
                <a:latin typeface="Corbel" pitchFamily="34" charset="0"/>
              </a:rPr>
              <a:t>Sala de Controversias de los Fondos Marinos</a:t>
            </a:r>
            <a:r>
              <a:rPr lang="es-ES" sz="2400" b="1">
                <a:latin typeface="Corbel" pitchFamily="34" charset="0"/>
              </a:rPr>
              <a:t>: 11  miembros;</a:t>
            </a:r>
          </a:p>
          <a:p>
            <a:endParaRPr lang="es-ES" sz="2400" b="1" i="1"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b="1" i="1">
                <a:latin typeface="Corbel" pitchFamily="34" charset="0"/>
              </a:rPr>
              <a:t>Sala de Procedimiento Sumario</a:t>
            </a:r>
            <a:r>
              <a:rPr lang="es-ES" sz="2400" b="1">
                <a:latin typeface="Corbel" pitchFamily="34" charset="0"/>
              </a:rPr>
              <a:t>: 5 miembros;</a:t>
            </a:r>
          </a:p>
          <a:p>
            <a:endParaRPr lang="es-ES" sz="2400" b="1" i="1"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b="1" i="1">
                <a:latin typeface="Corbel" pitchFamily="34" charset="0"/>
              </a:rPr>
              <a:t>Sala de Controversias de Pesquerías</a:t>
            </a:r>
            <a:r>
              <a:rPr lang="es-ES" sz="2400" b="1">
                <a:latin typeface="Corbel" pitchFamily="34" charset="0"/>
              </a:rPr>
              <a:t>: 7 miembros;</a:t>
            </a:r>
          </a:p>
          <a:p>
            <a:endParaRPr lang="es-ES" sz="2400" b="1"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b="1" i="1">
                <a:latin typeface="Corbel" pitchFamily="34" charset="0"/>
              </a:rPr>
              <a:t>Sala de Controversias del Medio Marino</a:t>
            </a:r>
            <a:r>
              <a:rPr lang="es-ES" sz="2400" b="1">
                <a:latin typeface="Corbel" pitchFamily="34" charset="0"/>
              </a:rPr>
              <a:t>: 7 miembros.</a:t>
            </a:r>
          </a:p>
          <a:p>
            <a:endParaRPr lang="es-ES">
              <a:latin typeface="Corbel" pitchFamily="34" charset="0"/>
            </a:endParaRPr>
          </a:p>
          <a:p>
            <a:endParaRPr lang="es-ES">
              <a:latin typeface="Corbel" pitchFamily="34" charset="0"/>
            </a:endParaRPr>
          </a:p>
          <a:p>
            <a:endParaRPr lang="es-ES" sz="2000" b="1">
              <a:latin typeface="Corbel" pitchFamily="34" charset="0"/>
            </a:endParaRPr>
          </a:p>
          <a:p>
            <a:r>
              <a:rPr lang="es-ES" sz="2000" b="1">
                <a:latin typeface="Corbel" pitchFamily="34" charset="0"/>
              </a:rPr>
              <a:t>Comisiones: Comisión de Presupuesto y Finanzas, </a:t>
            </a:r>
          </a:p>
          <a:p>
            <a:r>
              <a:rPr lang="es-ES" sz="2000" b="1">
                <a:latin typeface="Corbel" pitchFamily="34" charset="0"/>
              </a:rPr>
              <a:t>                           Comisión sobre el Reglamento y la Práctica Judicial,  </a:t>
            </a:r>
          </a:p>
          <a:p>
            <a:r>
              <a:rPr lang="es-ES" sz="2000" b="1">
                <a:latin typeface="Corbel" pitchFamily="34" charset="0"/>
              </a:rPr>
              <a:t>                           Comisión sobre el Personal y la Administración, </a:t>
            </a:r>
          </a:p>
          <a:p>
            <a:r>
              <a:rPr lang="es-ES" sz="2000" b="1">
                <a:latin typeface="Corbel" pitchFamily="34" charset="0"/>
              </a:rPr>
              <a:t>                           Comisión sobre Biblioteca y Publicaciones.</a:t>
            </a:r>
          </a:p>
        </p:txBody>
      </p:sp>
      <p:sp>
        <p:nvSpPr>
          <p:cNvPr id="37890" name="2 Rectángulo"/>
          <p:cNvSpPr>
            <a:spLocks noChangeArrowheads="1"/>
          </p:cNvSpPr>
          <p:nvPr/>
        </p:nvSpPr>
        <p:spPr bwMode="auto">
          <a:xfrm>
            <a:off x="250825" y="188913"/>
            <a:ext cx="5257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El Tribunal ha constituido cuatro salas permanentes: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2 CuadroTexto"/>
          <p:cNvSpPr txBox="1">
            <a:spLocks noChangeArrowheads="1"/>
          </p:cNvSpPr>
          <p:nvPr/>
        </p:nvSpPr>
        <p:spPr bwMode="auto">
          <a:xfrm>
            <a:off x="7667625" y="0"/>
            <a:ext cx="1260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Anexo VI </a:t>
            </a:r>
            <a:endParaRPr lang="es-ES" b="1"/>
          </a:p>
        </p:txBody>
      </p:sp>
      <p:sp>
        <p:nvSpPr>
          <p:cNvPr id="38914" name="4 CuadroTexto"/>
          <p:cNvSpPr txBox="1">
            <a:spLocks noChangeArrowheads="1"/>
          </p:cNvSpPr>
          <p:nvPr/>
        </p:nvSpPr>
        <p:spPr bwMode="auto">
          <a:xfrm>
            <a:off x="0" y="2781300"/>
            <a:ext cx="8520113" cy="147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i="1"/>
              <a:t>         Artículo 30</a:t>
            </a:r>
          </a:p>
          <a:p>
            <a:endParaRPr lang="es-ES" b="1" i="1"/>
          </a:p>
          <a:p>
            <a:r>
              <a:rPr lang="es-ES" b="1"/>
              <a:t>1. El fallo será motivado.</a:t>
            </a:r>
          </a:p>
          <a:p>
            <a:r>
              <a:rPr lang="es-ES" b="1"/>
              <a:t>2. El fallo mencionará los nombres de los miembros del Tribunal que hayan </a:t>
            </a:r>
          </a:p>
          <a:p>
            <a:r>
              <a:rPr lang="es-ES" b="1"/>
              <a:t>    participado en su adopción.</a:t>
            </a:r>
          </a:p>
        </p:txBody>
      </p:sp>
      <p:sp>
        <p:nvSpPr>
          <p:cNvPr id="38915" name="5 Rectángulo"/>
          <p:cNvSpPr>
            <a:spLocks noChangeArrowheads="1"/>
          </p:cNvSpPr>
          <p:nvPr/>
        </p:nvSpPr>
        <p:spPr bwMode="auto">
          <a:xfrm>
            <a:off x="611188" y="692150"/>
            <a:ext cx="83169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/>
              <a:t>Artículo 29</a:t>
            </a:r>
          </a:p>
          <a:p>
            <a:endParaRPr lang="es-ES" b="1" i="1"/>
          </a:p>
          <a:p>
            <a:r>
              <a:rPr lang="es-ES" b="1"/>
              <a:t>1. Todas las decisiones del Tribunal se adoptarán por mayoría de votos de los miembros presentes.</a:t>
            </a:r>
          </a:p>
          <a:p>
            <a:r>
              <a:rPr lang="es-ES" b="1"/>
              <a:t>2. En caso de empate, decidirá el voto del Presidente o del miembro del Tribunal que lo sustituya.</a:t>
            </a:r>
          </a:p>
        </p:txBody>
      </p:sp>
      <p:sp>
        <p:nvSpPr>
          <p:cNvPr id="38916" name="6 CuadroTexto"/>
          <p:cNvSpPr txBox="1">
            <a:spLocks noChangeArrowheads="1"/>
          </p:cNvSpPr>
          <p:nvPr/>
        </p:nvSpPr>
        <p:spPr bwMode="auto">
          <a:xfrm>
            <a:off x="3203575" y="0"/>
            <a:ext cx="2657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Toma decisiones</a:t>
            </a:r>
            <a:endParaRPr lang="es-ES" sz="2400" b="1"/>
          </a:p>
        </p:txBody>
      </p:sp>
      <p:sp>
        <p:nvSpPr>
          <p:cNvPr id="38917" name="7 Rectángulo"/>
          <p:cNvSpPr>
            <a:spLocks noChangeArrowheads="1"/>
          </p:cNvSpPr>
          <p:nvPr/>
        </p:nvSpPr>
        <p:spPr bwMode="auto">
          <a:xfrm>
            <a:off x="611188" y="4652963"/>
            <a:ext cx="8532812" cy="203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/>
              <a:t>Artículo 33</a:t>
            </a:r>
          </a:p>
          <a:p>
            <a:endParaRPr lang="es-ES" b="1" i="1"/>
          </a:p>
          <a:p>
            <a:r>
              <a:rPr lang="es-ES" b="1"/>
              <a:t>1. El fallo del Tribunal será definitivo y obligatorio para las partes… .</a:t>
            </a:r>
          </a:p>
          <a:p>
            <a:r>
              <a:rPr lang="es-ES" b="1"/>
              <a:t>2. ..fuerza obligatoria para las partes y respecto de la controversia que haya sido decidida.</a:t>
            </a:r>
          </a:p>
          <a:p>
            <a:r>
              <a:rPr lang="es-ES" b="1"/>
              <a:t>3. En caso de desacuerdo sobre el sentido o el alcance… el Tribunal lo interpretará a solicitud de cualquiera de las partes.</a:t>
            </a:r>
          </a:p>
        </p:txBody>
      </p:sp>
      <p:sp>
        <p:nvSpPr>
          <p:cNvPr id="9" name="8 Flecha cuádruple"/>
          <p:cNvSpPr/>
          <p:nvPr/>
        </p:nvSpPr>
        <p:spPr>
          <a:xfrm>
            <a:off x="250825" y="765175"/>
            <a:ext cx="360363" cy="287338"/>
          </a:xfrm>
          <a:prstGeom prst="quad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Flecha cuádruple"/>
          <p:cNvSpPr/>
          <p:nvPr/>
        </p:nvSpPr>
        <p:spPr>
          <a:xfrm>
            <a:off x="179388" y="2781300"/>
            <a:ext cx="360362" cy="287338"/>
          </a:xfrm>
          <a:prstGeom prst="quad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Flecha cuádruple"/>
          <p:cNvSpPr/>
          <p:nvPr/>
        </p:nvSpPr>
        <p:spPr>
          <a:xfrm>
            <a:off x="250825" y="4724400"/>
            <a:ext cx="360363" cy="288925"/>
          </a:xfrm>
          <a:prstGeom prst="quad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Flecha cuádruple"/>
          <p:cNvSpPr/>
          <p:nvPr/>
        </p:nvSpPr>
        <p:spPr>
          <a:xfrm>
            <a:off x="2411413" y="188913"/>
            <a:ext cx="360362" cy="287337"/>
          </a:xfrm>
          <a:prstGeom prst="quad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2 Rectángulo"/>
          <p:cNvSpPr>
            <a:spLocks noChangeArrowheads="1"/>
          </p:cNvSpPr>
          <p:nvPr/>
        </p:nvSpPr>
        <p:spPr bwMode="auto">
          <a:xfrm>
            <a:off x="900113" y="333375"/>
            <a:ext cx="7200900" cy="706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Sujetos que pueden acceder a la competencia del TRIBUNAL.</a:t>
            </a:r>
          </a:p>
        </p:txBody>
      </p:sp>
      <p:sp>
        <p:nvSpPr>
          <p:cNvPr id="39938" name="4 CuadroTexto"/>
          <p:cNvSpPr txBox="1">
            <a:spLocks noChangeArrowheads="1"/>
          </p:cNvSpPr>
          <p:nvPr/>
        </p:nvSpPr>
        <p:spPr bwMode="auto">
          <a:xfrm>
            <a:off x="2268538" y="2349500"/>
            <a:ext cx="2654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/>
              <a:t>Estados Partes</a:t>
            </a:r>
            <a:endParaRPr lang="es-ES" sz="2400" b="1"/>
          </a:p>
        </p:txBody>
      </p:sp>
      <p:sp>
        <p:nvSpPr>
          <p:cNvPr id="39939" name="5 CuadroTexto"/>
          <p:cNvSpPr txBox="1">
            <a:spLocks noChangeArrowheads="1"/>
          </p:cNvSpPr>
          <p:nvPr/>
        </p:nvSpPr>
        <p:spPr bwMode="auto">
          <a:xfrm>
            <a:off x="395288" y="1341438"/>
            <a:ext cx="2505075" cy="64611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Convención art. 291  </a:t>
            </a:r>
          </a:p>
          <a:p>
            <a:r>
              <a:rPr lang="en-US" b="1"/>
              <a:t>Anexo VI art. 20</a:t>
            </a:r>
            <a:endParaRPr lang="es-ES" b="1"/>
          </a:p>
        </p:txBody>
      </p:sp>
      <p:sp>
        <p:nvSpPr>
          <p:cNvPr id="39940" name="6 CuadroTexto"/>
          <p:cNvSpPr txBox="1">
            <a:spLocks noChangeArrowheads="1"/>
          </p:cNvSpPr>
          <p:nvPr/>
        </p:nvSpPr>
        <p:spPr bwMode="auto">
          <a:xfrm>
            <a:off x="2268538" y="3213100"/>
            <a:ext cx="5183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/>
              <a:t>Entidades distintas de los    </a:t>
            </a:r>
          </a:p>
          <a:p>
            <a:r>
              <a:rPr lang="en-US" sz="2400" b="1"/>
              <a:t>   Estados Partes previo acuerdo</a:t>
            </a:r>
            <a:endParaRPr lang="es-ES" sz="2400" b="1"/>
          </a:p>
        </p:txBody>
      </p:sp>
      <p:sp>
        <p:nvSpPr>
          <p:cNvPr id="39941" name="7 CuadroTexto"/>
          <p:cNvSpPr txBox="1">
            <a:spLocks noChangeArrowheads="1"/>
          </p:cNvSpPr>
          <p:nvPr/>
        </p:nvSpPr>
        <p:spPr bwMode="auto">
          <a:xfrm>
            <a:off x="1042988" y="4508500"/>
            <a:ext cx="8101012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/>
              <a:t>Sala de Controversias de los Fondos Marinos. </a:t>
            </a:r>
          </a:p>
          <a:p>
            <a:endParaRPr lang="en-US" sz="2000" b="1"/>
          </a:p>
          <a:p>
            <a:r>
              <a:rPr lang="en-US" sz="2000" b="1"/>
              <a:t>Pueden acceder </a:t>
            </a:r>
            <a:r>
              <a:rPr lang="es-ES" sz="2000" b="1"/>
              <a:t>las entidades: personas físicas  y jurídicas, </a:t>
            </a:r>
          </a:p>
          <a:p>
            <a:r>
              <a:rPr lang="es-ES" sz="2000" b="1"/>
              <a:t>                                                      empresas comerciales, </a:t>
            </a:r>
          </a:p>
          <a:p>
            <a:r>
              <a:rPr lang="es-ES" sz="2000" b="1"/>
              <a:t>                                                      O.I.I.  y ONG.</a:t>
            </a:r>
          </a:p>
        </p:txBody>
      </p:sp>
      <p:sp>
        <p:nvSpPr>
          <p:cNvPr id="39942" name="8 CuadroTexto"/>
          <p:cNvSpPr txBox="1">
            <a:spLocks noChangeArrowheads="1"/>
          </p:cNvSpPr>
          <p:nvPr/>
        </p:nvSpPr>
        <p:spPr bwMode="auto">
          <a:xfrm>
            <a:off x="7848600" y="5732463"/>
            <a:ext cx="12954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Anexo VI art. 37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3492500" y="3213100"/>
            <a:ext cx="792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2" name="1 CuadroTexto"/>
          <p:cNvSpPr txBox="1">
            <a:spLocks noChangeArrowheads="1"/>
          </p:cNvSpPr>
          <p:nvPr/>
        </p:nvSpPr>
        <p:spPr bwMode="auto">
          <a:xfrm>
            <a:off x="1979613" y="188913"/>
            <a:ext cx="5170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Competencia del Tribunal</a:t>
            </a:r>
            <a:endParaRPr lang="es-ES" sz="3200" b="1"/>
          </a:p>
        </p:txBody>
      </p:sp>
      <p:sp>
        <p:nvSpPr>
          <p:cNvPr id="40963" name="2 Rectángulo"/>
          <p:cNvSpPr>
            <a:spLocks noChangeArrowheads="1"/>
          </p:cNvSpPr>
          <p:nvPr/>
        </p:nvSpPr>
        <p:spPr bwMode="auto">
          <a:xfrm>
            <a:off x="179388" y="981075"/>
            <a:ext cx="8496300" cy="3138488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/>
              <a:t>Artículo 288 (Convenio)</a:t>
            </a:r>
          </a:p>
          <a:p>
            <a:endParaRPr lang="es-ES" b="1" i="1"/>
          </a:p>
          <a:p>
            <a:r>
              <a:rPr lang="es-ES" b="1"/>
              <a:t>1. Cualquiera de las cortes o tribunales mencionados en el</a:t>
            </a:r>
          </a:p>
          <a:p>
            <a:r>
              <a:rPr lang="es-ES" b="1"/>
              <a:t>artículo 287 será competente para conocer de las controversias relativas</a:t>
            </a:r>
          </a:p>
          <a:p>
            <a:r>
              <a:rPr lang="es-ES" b="1"/>
              <a:t>a la interpretación o la aplicación de esta Convención que se le sometan</a:t>
            </a:r>
          </a:p>
          <a:p>
            <a:r>
              <a:rPr lang="es-ES" b="1"/>
              <a:t>conforme a lo dispuesto en esta Parte.</a:t>
            </a:r>
          </a:p>
          <a:p>
            <a:r>
              <a:rPr lang="es-ES" b="1"/>
              <a:t>2. Cualquiera de las cortes o tribunales mencionados en el</a:t>
            </a:r>
          </a:p>
          <a:p>
            <a:r>
              <a:rPr lang="es-ES" b="1"/>
              <a:t>artículo 287 será competente </a:t>
            </a:r>
            <a:r>
              <a:rPr lang="es-ES" b="1" u="sng"/>
              <a:t>también</a:t>
            </a:r>
            <a:r>
              <a:rPr lang="es-ES" b="1"/>
              <a:t> para conocer de las controversias</a:t>
            </a:r>
          </a:p>
          <a:p>
            <a:r>
              <a:rPr lang="es-ES" b="1"/>
              <a:t>relativas a la interpretación o la aplicación de un acuerdo internacional</a:t>
            </a:r>
          </a:p>
          <a:p>
            <a:r>
              <a:rPr lang="es-ES" b="1"/>
              <a:t>concerniente a los fines de esta Convención que se le sometan conforme</a:t>
            </a:r>
          </a:p>
          <a:p>
            <a:r>
              <a:rPr lang="es-ES" b="1"/>
              <a:t>a ese acuerdo. </a:t>
            </a:r>
          </a:p>
        </p:txBody>
      </p:sp>
      <p:sp>
        <p:nvSpPr>
          <p:cNvPr id="40964" name="3 Rectángulo"/>
          <p:cNvSpPr>
            <a:spLocks noChangeArrowheads="1"/>
          </p:cNvSpPr>
          <p:nvPr/>
        </p:nvSpPr>
        <p:spPr bwMode="auto">
          <a:xfrm>
            <a:off x="684213" y="4797425"/>
            <a:ext cx="7883525" cy="175418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/>
              <a:t>Artículo 21 (Anexo VI)</a:t>
            </a:r>
          </a:p>
          <a:p>
            <a:endParaRPr lang="es-ES" b="1" i="1"/>
          </a:p>
          <a:p>
            <a:r>
              <a:rPr lang="es-ES" b="1"/>
              <a:t>La competencia del Tribunal se extenderá a todas las controversias</a:t>
            </a:r>
          </a:p>
          <a:p>
            <a:r>
              <a:rPr lang="es-ES" b="1"/>
              <a:t>y demandas que le sean sometidas de conformidad con esta Convención y a todas las cuestiones expresamente previstas en cualquier otro acuerdo que confiera competencia al Tribunal.</a:t>
            </a:r>
          </a:p>
        </p:txBody>
      </p:sp>
      <p:sp>
        <p:nvSpPr>
          <p:cNvPr id="5" name="4 Tarjeta"/>
          <p:cNvSpPr/>
          <p:nvPr/>
        </p:nvSpPr>
        <p:spPr>
          <a:xfrm>
            <a:off x="1547813" y="188913"/>
            <a:ext cx="6192837" cy="576262"/>
          </a:xfrm>
          <a:prstGeom prst="flowChartPunchedCard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0" y="0"/>
            <a:ext cx="9144000" cy="7889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3200" b="1">
              <a:ea typeface="Adobe Gothic Std B"/>
              <a:cs typeface="Adobe Gothic Std B"/>
            </a:endParaRPr>
          </a:p>
          <a:p>
            <a:pPr>
              <a:buFont typeface="Wingdings" pitchFamily="2" charset="2"/>
              <a:buChar char="ü"/>
            </a:pPr>
            <a:endParaRPr lang="en-US" sz="3200" b="1">
              <a:ea typeface="Adobe Gothic Std B"/>
              <a:cs typeface="Adobe Gothic Std B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>
                <a:ea typeface="Adobe Gothic Std B"/>
                <a:cs typeface="Adobe Gothic Std B"/>
              </a:rPr>
              <a:t>A tener en cuenta: </a:t>
            </a:r>
          </a:p>
          <a:p>
            <a:r>
              <a:rPr lang="en-US" sz="3200" b="1">
                <a:ea typeface="Adobe Gothic Std B"/>
                <a:cs typeface="Adobe Gothic Std B"/>
              </a:rPr>
              <a:t> </a:t>
            </a:r>
          </a:p>
          <a:p>
            <a:endParaRPr lang="en-US" sz="3200" b="1">
              <a:ea typeface="Adobe Gothic Std B"/>
              <a:cs typeface="Adobe Gothic Std B"/>
            </a:endParaRPr>
          </a:p>
          <a:p>
            <a:r>
              <a:rPr lang="en-US" sz="3200" b="1">
                <a:ea typeface="Adobe Gothic Std B"/>
                <a:cs typeface="Adobe Gothic Std B"/>
              </a:rPr>
              <a:t>  No  tiene  jurisdicción automática, </a:t>
            </a:r>
          </a:p>
          <a:p>
            <a:r>
              <a:rPr lang="en-US" sz="3200" b="1">
                <a:ea typeface="Adobe Gothic Std B"/>
                <a:cs typeface="Adobe Gothic Std B"/>
              </a:rPr>
              <a:t>  las Partes deben aceptar la jurisdicción del </a:t>
            </a:r>
          </a:p>
          <a:p>
            <a:r>
              <a:rPr lang="en-US" sz="3200" b="1">
                <a:ea typeface="Adobe Gothic Std B"/>
                <a:cs typeface="Adobe Gothic Std B"/>
              </a:rPr>
              <a:t>  TRIBUNAL DEL MAR.</a:t>
            </a:r>
          </a:p>
          <a:p>
            <a:endParaRPr lang="en-US" sz="3200" b="1">
              <a:ea typeface="Adobe Gothic Std B"/>
              <a:cs typeface="Adobe Gothic Std B"/>
            </a:endParaRPr>
          </a:p>
          <a:p>
            <a:endParaRPr lang="en-US" sz="3200" b="1">
              <a:ea typeface="Adobe Gothic Std B"/>
              <a:cs typeface="Adobe Gothic Std B"/>
            </a:endParaRPr>
          </a:p>
          <a:p>
            <a:endParaRPr lang="en-US" sz="3200" b="1">
              <a:ea typeface="Adobe Gothic Std B"/>
              <a:cs typeface="Adobe Gothic Std B"/>
            </a:endParaRPr>
          </a:p>
          <a:p>
            <a:endParaRPr lang="en-US" sz="3200" b="1">
              <a:ea typeface="Adobe Gothic Std B"/>
              <a:cs typeface="Adobe Gothic Std B"/>
            </a:endParaRPr>
          </a:p>
          <a:p>
            <a:endParaRPr lang="en-US" sz="3200" b="1">
              <a:ea typeface="Adobe Gothic Std B"/>
              <a:cs typeface="Adobe Gothic Std B"/>
            </a:endParaRPr>
          </a:p>
          <a:p>
            <a:endParaRPr lang="en-US" sz="3200" b="1">
              <a:ea typeface="Adobe Gothic Std B"/>
              <a:cs typeface="Adobe Gothic Std B"/>
            </a:endParaRPr>
          </a:p>
          <a:p>
            <a:endParaRPr lang="en-US" sz="3200" b="1">
              <a:ea typeface="Adobe Gothic Std B"/>
              <a:cs typeface="Adobe Gothic Std B"/>
            </a:endParaRPr>
          </a:p>
          <a:p>
            <a:endParaRPr lang="es-ES" sz="3200" b="1">
              <a:ea typeface="Adobe Gothic Std B"/>
              <a:cs typeface="Adobe Gothic Std 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4 Rectángulo"/>
          <p:cNvSpPr>
            <a:spLocks noChangeArrowheads="1"/>
          </p:cNvSpPr>
          <p:nvPr/>
        </p:nvSpPr>
        <p:spPr bwMode="auto">
          <a:xfrm>
            <a:off x="3492500" y="1989138"/>
            <a:ext cx="540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000" b="1"/>
              <a:t>Casos relativos a la pronta liberación de  </a:t>
            </a:r>
          </a:p>
          <a:p>
            <a:r>
              <a:rPr lang="es-ES" sz="2000" b="1"/>
              <a:t>   buques y tripulaciones.  art. 292 (Conv.)</a:t>
            </a:r>
          </a:p>
        </p:txBody>
      </p:sp>
      <p:sp>
        <p:nvSpPr>
          <p:cNvPr id="41986" name="5 Rectángulo"/>
          <p:cNvSpPr>
            <a:spLocks noChangeArrowheads="1"/>
          </p:cNvSpPr>
          <p:nvPr/>
        </p:nvSpPr>
        <p:spPr bwMode="auto">
          <a:xfrm>
            <a:off x="684213" y="549275"/>
            <a:ext cx="455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>
                <a:latin typeface="Corbel" pitchFamily="34" charset="0"/>
              </a:rPr>
              <a:t> </a:t>
            </a:r>
            <a:r>
              <a:rPr lang="es-ES" sz="3200" b="1"/>
              <a:t>Jurisdicción especial</a:t>
            </a:r>
          </a:p>
        </p:txBody>
      </p:sp>
      <p:sp>
        <p:nvSpPr>
          <p:cNvPr id="41987" name="7 Rectángulo"/>
          <p:cNvSpPr>
            <a:spLocks noChangeArrowheads="1"/>
          </p:cNvSpPr>
          <p:nvPr/>
        </p:nvSpPr>
        <p:spPr bwMode="auto">
          <a:xfrm>
            <a:off x="3563938" y="3644900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000" b="1"/>
              <a:t>Medidas provisionales a la espera </a:t>
            </a:r>
          </a:p>
          <a:p>
            <a:r>
              <a:rPr lang="es-ES" sz="2000" b="1"/>
              <a:t>   de la constitución de un tribunal  </a:t>
            </a:r>
          </a:p>
          <a:p>
            <a:r>
              <a:rPr lang="es-ES" sz="2000" b="1"/>
              <a:t>   arbitral.  art. 290 p.5.</a:t>
            </a:r>
          </a:p>
        </p:txBody>
      </p:sp>
      <p:sp>
        <p:nvSpPr>
          <p:cNvPr id="41988" name="8 Rectángulo"/>
          <p:cNvSpPr>
            <a:spLocks noChangeArrowheads="1"/>
          </p:cNvSpPr>
          <p:nvPr/>
        </p:nvSpPr>
        <p:spPr bwMode="auto">
          <a:xfrm>
            <a:off x="539750" y="2852738"/>
            <a:ext cx="22320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2 supuestos </a:t>
            </a:r>
          </a:p>
          <a:p>
            <a:r>
              <a:rPr lang="es-ES" sz="2400" b="1"/>
              <a:t>Para Corte o Tribunal </a:t>
            </a:r>
            <a:endParaRPr lang="es-ES" sz="2400">
              <a:latin typeface="Corbel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0" y="2492896"/>
            <a:ext cx="3168352" cy="1944216"/>
          </a:xfrm>
          <a:prstGeom prst="ellipse">
            <a:avLst/>
          </a:prstGeom>
          <a:noFill/>
          <a:ln w="5715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dondear rectángulo de esquina diagonal"/>
          <p:cNvSpPr/>
          <p:nvPr/>
        </p:nvSpPr>
        <p:spPr>
          <a:xfrm>
            <a:off x="468313" y="333375"/>
            <a:ext cx="5832475" cy="1008063"/>
          </a:xfrm>
          <a:prstGeom prst="round2Diag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CuadroTexto"/>
          <p:cNvSpPr txBox="1">
            <a:spLocks noChangeArrowheads="1"/>
          </p:cNvSpPr>
          <p:nvPr/>
        </p:nvSpPr>
        <p:spPr bwMode="auto">
          <a:xfrm>
            <a:off x="827088" y="549275"/>
            <a:ext cx="3878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Paso en Tránsito</a:t>
            </a:r>
            <a:endParaRPr lang="es-ES" sz="3600" b="1"/>
          </a:p>
        </p:txBody>
      </p:sp>
      <p:sp>
        <p:nvSpPr>
          <p:cNvPr id="15362" name="2 CuadroTexto"/>
          <p:cNvSpPr txBox="1">
            <a:spLocks noChangeArrowheads="1"/>
          </p:cNvSpPr>
          <p:nvPr/>
        </p:nvSpPr>
        <p:spPr bwMode="auto">
          <a:xfrm>
            <a:off x="0" y="1773238"/>
            <a:ext cx="9144000" cy="5843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Ambito:   entre una parte de AM y ZEE y otra parte de A.M. y  </a:t>
            </a:r>
          </a:p>
          <a:p>
            <a:r>
              <a:rPr lang="en-US" sz="2400" b="1"/>
              <a:t>                 ZEE - Art.37.</a:t>
            </a:r>
          </a:p>
          <a:p>
            <a:endParaRPr lang="en-US" sz="2400" b="1"/>
          </a:p>
          <a:p>
            <a:r>
              <a:rPr lang="en-US" sz="2400" b="1"/>
              <a:t>Alcance:          Todos buques y aeronaves. </a:t>
            </a:r>
          </a:p>
          <a:p>
            <a:r>
              <a:rPr lang="en-US" sz="2400" b="1"/>
              <a:t>           </a:t>
            </a:r>
          </a:p>
          <a:p>
            <a:r>
              <a:rPr lang="en-US" sz="2400" b="1"/>
              <a:t>                </a:t>
            </a:r>
          </a:p>
          <a:p>
            <a:r>
              <a:rPr lang="en-US" sz="2400" b="1"/>
              <a:t>               Libertad de navegación y sobrevuelo.</a:t>
            </a:r>
          </a:p>
          <a:p>
            <a:endParaRPr lang="en-US" sz="2400" b="1"/>
          </a:p>
          <a:p>
            <a:r>
              <a:rPr lang="en-US" sz="2400" b="1"/>
              <a:t>               Exclusivamente tránsito rápido e ininterrumpido.</a:t>
            </a:r>
          </a:p>
          <a:p>
            <a:endParaRPr lang="en-US" sz="2400" b="1"/>
          </a:p>
          <a:p>
            <a:r>
              <a:rPr lang="en-US" sz="2400" b="1"/>
              <a:t>               Estado ribereño establece vías marítimas y  </a:t>
            </a:r>
          </a:p>
          <a:p>
            <a:r>
              <a:rPr lang="en-US" sz="2400" b="1"/>
              <a:t>               separación de  tránsito.</a:t>
            </a:r>
          </a:p>
          <a:p>
            <a:endParaRPr lang="en-US" sz="2400" b="1"/>
          </a:p>
          <a:p>
            <a:r>
              <a:rPr lang="en-US" sz="2400" b="1"/>
              <a:t>                                                                                                              </a:t>
            </a:r>
          </a:p>
          <a:p>
            <a:r>
              <a:rPr lang="en-US" sz="2400" b="1"/>
              <a:t>                                                                                    Arts.38 y 41</a:t>
            </a:r>
          </a:p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684213" y="260350"/>
            <a:ext cx="4464050" cy="12969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Abrir llave"/>
          <p:cNvSpPr/>
          <p:nvPr/>
        </p:nvSpPr>
        <p:spPr>
          <a:xfrm rot="16200000">
            <a:off x="4068763" y="1196975"/>
            <a:ext cx="503237" cy="4824413"/>
          </a:xfrm>
          <a:prstGeom prst="leftBrace">
            <a:avLst>
              <a:gd name="adj1" fmla="val 0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CuadroTexto"/>
          <p:cNvSpPr txBox="1">
            <a:spLocks noChangeArrowheads="1"/>
          </p:cNvSpPr>
          <p:nvPr/>
        </p:nvSpPr>
        <p:spPr bwMode="auto">
          <a:xfrm>
            <a:off x="971550" y="692150"/>
            <a:ext cx="76342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 i="1"/>
              <a:t>Artículo 292</a:t>
            </a:r>
          </a:p>
          <a:p>
            <a:r>
              <a:rPr lang="es-ES" sz="2400" b="1" i="1"/>
              <a:t>Pronta liberación de buques y de sus tripulaciones</a:t>
            </a:r>
            <a:endParaRPr lang="es-ES" sz="2400" b="1"/>
          </a:p>
        </p:txBody>
      </p:sp>
      <p:sp>
        <p:nvSpPr>
          <p:cNvPr id="43010" name="2 CuadroTexto"/>
          <p:cNvSpPr txBox="1">
            <a:spLocks noChangeArrowheads="1"/>
          </p:cNvSpPr>
          <p:nvPr/>
        </p:nvSpPr>
        <p:spPr bwMode="auto">
          <a:xfrm>
            <a:off x="1116013" y="2349500"/>
            <a:ext cx="7848600" cy="3749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/>
              <a:t>Cuando se retiene un buque, la solicitud de pronta liberación  </a:t>
            </a:r>
          </a:p>
          <a:p>
            <a:r>
              <a:rPr lang="en-US" sz="2000" b="1"/>
              <a:t>   debe  formularse  por el Estado de pabellón .</a:t>
            </a:r>
          </a:p>
          <a:p>
            <a:endParaRPr lang="en-US" sz="2000" b="1"/>
          </a:p>
          <a:p>
            <a:pPr>
              <a:buFont typeface="Wingdings" pitchFamily="2" charset="2"/>
              <a:buChar char="ü"/>
            </a:pPr>
            <a:r>
              <a:rPr lang="en-US" sz="2000" b="1"/>
              <a:t>Resolver sin demora sin prejuzgar sobre el fondo del asunto.</a:t>
            </a:r>
          </a:p>
          <a:p>
            <a:endParaRPr lang="en-US" sz="2000" b="1"/>
          </a:p>
          <a:p>
            <a:pPr>
              <a:buFont typeface="Wingdings" pitchFamily="2" charset="2"/>
              <a:buChar char="ü"/>
            </a:pPr>
            <a:r>
              <a:rPr lang="en-US" sz="2000" b="1"/>
              <a:t>El Estado de pabellón deberá constituir fianza u otra garantía  </a:t>
            </a:r>
          </a:p>
          <a:p>
            <a:r>
              <a:rPr lang="en-US" sz="2000" b="1"/>
              <a:t>   financiera.</a:t>
            </a:r>
          </a:p>
          <a:p>
            <a:endParaRPr lang="en-US" sz="2000" b="1"/>
          </a:p>
          <a:p>
            <a:pPr>
              <a:buFont typeface="Wingdings" pitchFamily="2" charset="2"/>
              <a:buChar char="ü"/>
            </a:pPr>
            <a:r>
              <a:rPr lang="en-US" sz="2000" b="1"/>
              <a:t>Las autoridades que procedieron a la retención deben   </a:t>
            </a:r>
          </a:p>
          <a:p>
            <a:r>
              <a:rPr lang="en-US" sz="2000" b="1"/>
              <a:t>   cumplir sin demora la decisión del TRIBUNAL.</a:t>
            </a:r>
          </a:p>
          <a:p>
            <a:endParaRPr lang="en-US" sz="2000" b="1"/>
          </a:p>
          <a:p>
            <a:endParaRPr lang="es-ES" sz="2000" b="1"/>
          </a:p>
        </p:txBody>
      </p:sp>
      <p:sp>
        <p:nvSpPr>
          <p:cNvPr id="43011" name="4 CuadroTexto"/>
          <p:cNvSpPr txBox="1">
            <a:spLocks noChangeArrowheads="1"/>
          </p:cNvSpPr>
          <p:nvPr/>
        </p:nvSpPr>
        <p:spPr bwMode="auto">
          <a:xfrm>
            <a:off x="250825" y="1773238"/>
            <a:ext cx="1647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Condiciones:</a:t>
            </a:r>
            <a:endParaRPr lang="es-ES" b="1"/>
          </a:p>
        </p:txBody>
      </p:sp>
      <p:sp>
        <p:nvSpPr>
          <p:cNvPr id="6" name="5 Rectángulo"/>
          <p:cNvSpPr/>
          <p:nvPr/>
        </p:nvSpPr>
        <p:spPr>
          <a:xfrm>
            <a:off x="611188" y="549275"/>
            <a:ext cx="8137525" cy="1150938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Rectángulo"/>
          <p:cNvSpPr>
            <a:spLocks noChangeArrowheads="1"/>
          </p:cNvSpPr>
          <p:nvPr/>
        </p:nvSpPr>
        <p:spPr bwMode="auto">
          <a:xfrm>
            <a:off x="0" y="1844675"/>
            <a:ext cx="92852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/>
              <a:t>Proceso autónomo.</a:t>
            </a:r>
          </a:p>
          <a:p>
            <a:pPr>
              <a:buFont typeface="Wingdings" pitchFamily="2" charset="2"/>
              <a:buChar char="ü"/>
            </a:pPr>
            <a:r>
              <a:rPr lang="en-US" sz="2400" b="1"/>
              <a:t>No es un incidente.</a:t>
            </a:r>
          </a:p>
          <a:p>
            <a:pPr>
              <a:buFont typeface="Wingdings" pitchFamily="2" charset="2"/>
              <a:buChar char="ü"/>
            </a:pPr>
            <a:r>
              <a:rPr lang="en-US" sz="2400" b="1"/>
              <a:t>No se requiere agotar instancias internas.</a:t>
            </a:r>
          </a:p>
          <a:p>
            <a:pPr>
              <a:buFont typeface="Wingdings" pitchFamily="2" charset="2"/>
              <a:buChar char="ü"/>
            </a:pPr>
            <a:r>
              <a:rPr lang="en-US" sz="2400" b="1"/>
              <a:t>Se utiliza para casos previstos en arts.73, 220 </a:t>
            </a:r>
            <a:r>
              <a:rPr lang="en-US" b="1"/>
              <a:t>p.5</a:t>
            </a:r>
            <a:r>
              <a:rPr lang="en-US" sz="2400" b="1"/>
              <a:t>,226 </a:t>
            </a:r>
            <a:r>
              <a:rPr lang="en-US" sz="1600" b="1"/>
              <a:t>1b</a:t>
            </a:r>
            <a:r>
              <a:rPr lang="en-US" sz="2400" b="1"/>
              <a:t> </a:t>
            </a:r>
            <a:r>
              <a:rPr lang="en-US" b="1"/>
              <a:t>(Conv).</a:t>
            </a:r>
          </a:p>
          <a:p>
            <a:pPr>
              <a:buFont typeface="Wingdings" pitchFamily="2" charset="2"/>
              <a:buChar char="ü"/>
            </a:pPr>
            <a:r>
              <a:rPr lang="en-US" sz="2400" b="1"/>
              <a:t>Procedimiento rápido, eficiente y expeditivo</a:t>
            </a:r>
            <a:r>
              <a:rPr lang="en-US" b="1"/>
              <a:t>.</a:t>
            </a:r>
            <a:endParaRPr lang="es-ES" b="1"/>
          </a:p>
        </p:txBody>
      </p:sp>
      <p:sp>
        <p:nvSpPr>
          <p:cNvPr id="44034" name="2 CuadroTexto"/>
          <p:cNvSpPr txBox="1">
            <a:spLocks noChangeArrowheads="1"/>
          </p:cNvSpPr>
          <p:nvPr/>
        </p:nvSpPr>
        <p:spPr bwMode="auto">
          <a:xfrm>
            <a:off x="1331913" y="4437063"/>
            <a:ext cx="6696075" cy="1570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/>
              <a:t>Procedimiento como contrapartida del Derecho de puertos de hacer cumplir acuedos internacionales sin tener en cuenta el pabellón . </a:t>
            </a:r>
            <a:endParaRPr lang="es-ES" sz="2400" b="1"/>
          </a:p>
        </p:txBody>
      </p:sp>
      <p:sp>
        <p:nvSpPr>
          <p:cNvPr id="44035" name="3 CuadroTexto"/>
          <p:cNvSpPr txBox="1">
            <a:spLocks noChangeArrowheads="1"/>
          </p:cNvSpPr>
          <p:nvPr/>
        </p:nvSpPr>
        <p:spPr bwMode="auto">
          <a:xfrm>
            <a:off x="611188" y="476250"/>
            <a:ext cx="32591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Características:</a:t>
            </a:r>
            <a:endParaRPr lang="es-ES" sz="3200" b="1"/>
          </a:p>
        </p:txBody>
      </p:sp>
      <p:sp>
        <p:nvSpPr>
          <p:cNvPr id="5" name="4 Rectángulo"/>
          <p:cNvSpPr/>
          <p:nvPr/>
        </p:nvSpPr>
        <p:spPr>
          <a:xfrm>
            <a:off x="468313" y="404813"/>
            <a:ext cx="3598862" cy="79216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5288" y="3644900"/>
            <a:ext cx="8497887" cy="295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5058" name="1 Rectángulo"/>
          <p:cNvSpPr>
            <a:spLocks noChangeArrowheads="1"/>
          </p:cNvSpPr>
          <p:nvPr/>
        </p:nvSpPr>
        <p:spPr bwMode="auto">
          <a:xfrm>
            <a:off x="900113" y="2349500"/>
            <a:ext cx="5975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1) [Caso m/v "Saiga" (San Vicente y Granadinas c. Guinea)]. 13 /11/ 1997.</a:t>
            </a:r>
          </a:p>
        </p:txBody>
      </p:sp>
      <p:sp>
        <p:nvSpPr>
          <p:cNvPr id="45059" name="2 CuadroTexto"/>
          <p:cNvSpPr txBox="1">
            <a:spLocks noChangeArrowheads="1"/>
          </p:cNvSpPr>
          <p:nvPr/>
        </p:nvSpPr>
        <p:spPr bwMode="auto">
          <a:xfrm>
            <a:off x="827088" y="692150"/>
            <a:ext cx="7043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CASOS TRIBUNAL INTERNACIONAL DEL MAR</a:t>
            </a:r>
            <a:endParaRPr lang="es-ES" sz="2400" b="1"/>
          </a:p>
        </p:txBody>
      </p:sp>
      <p:sp>
        <p:nvSpPr>
          <p:cNvPr id="45060" name="3 CuadroTexto"/>
          <p:cNvSpPr txBox="1">
            <a:spLocks noChangeArrowheads="1"/>
          </p:cNvSpPr>
          <p:nvPr/>
        </p:nvSpPr>
        <p:spPr bwMode="auto">
          <a:xfrm>
            <a:off x="971550" y="1484313"/>
            <a:ext cx="2016125" cy="523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22 CASOS</a:t>
            </a:r>
            <a:endParaRPr lang="es-ES" sz="2800" b="1"/>
          </a:p>
        </p:txBody>
      </p:sp>
      <p:sp>
        <p:nvSpPr>
          <p:cNvPr id="45061" name="10 Rectángulo"/>
          <p:cNvSpPr>
            <a:spLocks noChangeArrowheads="1"/>
          </p:cNvSpPr>
          <p:nvPr/>
        </p:nvSpPr>
        <p:spPr bwMode="auto">
          <a:xfrm>
            <a:off x="900113" y="3716338"/>
            <a:ext cx="54149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/>
              <a:t>20)  Caso de la ARA </a:t>
            </a:r>
            <a:r>
              <a:rPr lang="es-ES" sz="2000" b="1" i="1"/>
              <a:t>Libertad</a:t>
            </a:r>
            <a:r>
              <a:rPr lang="es-ES" sz="2000" b="1"/>
              <a:t> (Q-2)   -  2012.</a:t>
            </a:r>
          </a:p>
        </p:txBody>
      </p:sp>
      <p:sp>
        <p:nvSpPr>
          <p:cNvPr id="45062" name="11 Rectángulo"/>
          <p:cNvSpPr>
            <a:spLocks noChangeArrowheads="1"/>
          </p:cNvSpPr>
          <p:nvPr/>
        </p:nvSpPr>
        <p:spPr bwMode="auto">
          <a:xfrm>
            <a:off x="900113" y="5661025"/>
            <a:ext cx="49561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/>
              <a:t>22) Caso del MV Arctic Sunrise  -  2013.</a:t>
            </a:r>
          </a:p>
        </p:txBody>
      </p:sp>
      <p:sp>
        <p:nvSpPr>
          <p:cNvPr id="45063" name="12 Rectángulo"/>
          <p:cNvSpPr>
            <a:spLocks noChangeArrowheads="1"/>
          </p:cNvSpPr>
          <p:nvPr/>
        </p:nvSpPr>
        <p:spPr bwMode="auto">
          <a:xfrm>
            <a:off x="900113" y="4652963"/>
            <a:ext cx="799306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21) Solicitud de opinión consultiva enviada por la Comisión  </a:t>
            </a:r>
          </a:p>
          <a:p>
            <a:r>
              <a:rPr lang="es-ES" sz="2000" b="1"/>
              <a:t>       Subregional de Pesca (CSRP)  -  2013.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9750" y="260350"/>
            <a:ext cx="7920038" cy="981075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CuadroTexto"/>
          <p:cNvSpPr txBox="1">
            <a:spLocks noChangeArrowheads="1"/>
          </p:cNvSpPr>
          <p:nvPr/>
        </p:nvSpPr>
        <p:spPr bwMode="auto">
          <a:xfrm>
            <a:off x="1403350" y="765175"/>
            <a:ext cx="642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CASOS DE “PRONTA LIBERACIÓN”:</a:t>
            </a:r>
            <a:endParaRPr lang="es-ES" sz="2800" b="1"/>
          </a:p>
        </p:txBody>
      </p:sp>
      <p:sp>
        <p:nvSpPr>
          <p:cNvPr id="3" name="2 Rectángulo redondeado"/>
          <p:cNvSpPr/>
          <p:nvPr/>
        </p:nvSpPr>
        <p:spPr>
          <a:xfrm>
            <a:off x="1258888" y="549275"/>
            <a:ext cx="6842125" cy="9350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6083" name="3 Rectángulo"/>
          <p:cNvSpPr>
            <a:spLocks noChangeArrowheads="1"/>
          </p:cNvSpPr>
          <p:nvPr/>
        </p:nvSpPr>
        <p:spPr bwMode="auto">
          <a:xfrm>
            <a:off x="0" y="1700213"/>
            <a:ext cx="8929688" cy="4027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2400" b="1"/>
              <a:t>[Caso m/v "Saiga" (San Vicente y Granadinas c. Guinea)].</a:t>
            </a:r>
          </a:p>
          <a:p>
            <a:pPr marL="342900" indent="-342900">
              <a:buFont typeface="Wingdings" pitchFamily="2" charset="2"/>
              <a:buChar char="Ø"/>
            </a:pPr>
            <a:endParaRPr lang="es-ES" b="1"/>
          </a:p>
          <a:p>
            <a:pPr marL="342900" indent="-342900">
              <a:buFont typeface="Wingdings" pitchFamily="2" charset="2"/>
              <a:buChar char="ü"/>
            </a:pPr>
            <a:r>
              <a:rPr lang="es-ES" b="1"/>
              <a:t>Buque petrolero detenido por aprovisionar combustible a embarcaciones de pesca frente a Guinea. </a:t>
            </a:r>
          </a:p>
          <a:p>
            <a:pPr marL="342900" indent="-342900">
              <a:buFont typeface="Wingdings" pitchFamily="2" charset="2"/>
              <a:buChar char="Ø"/>
            </a:pPr>
            <a:endParaRPr lang="es-ES" b="1"/>
          </a:p>
          <a:p>
            <a:pPr marL="342900" indent="-342900">
              <a:buFont typeface="Wingdings" pitchFamily="2" charset="2"/>
              <a:buChar char="ü"/>
            </a:pPr>
            <a:r>
              <a:rPr lang="es-ES" b="1"/>
              <a:t>Solicitud: 13 /11/ 1997. </a:t>
            </a:r>
          </a:p>
          <a:p>
            <a:pPr marL="342900" indent="-342900"/>
            <a:endParaRPr lang="es-ES" b="1"/>
          </a:p>
          <a:p>
            <a:pPr marL="342900" indent="-342900">
              <a:buFont typeface="Wingdings" pitchFamily="2" charset="2"/>
              <a:buChar char="ü"/>
            </a:pPr>
            <a:r>
              <a:rPr lang="en-US" b="1"/>
              <a:t>TRIBUNAL dictó Fallo:  ordenando liberación, previo pago fianza (U$S 400.000) y garantía por valor de la carga. (4/12/97)</a:t>
            </a:r>
          </a:p>
          <a:p>
            <a:pPr marL="342900" indent="-342900"/>
            <a:endParaRPr lang="en-US" b="1"/>
          </a:p>
          <a:p>
            <a:pPr marL="342900" indent="-342900">
              <a:buFont typeface="Wingdings" pitchFamily="2" charset="2"/>
              <a:buChar char="ü"/>
            </a:pPr>
            <a:r>
              <a:rPr lang="en-US" b="1"/>
              <a:t>Ambos E. presentaron acuerdo s/fondo del asunto al TRIBUNAL (20/02/98).</a:t>
            </a:r>
          </a:p>
          <a:p>
            <a:pPr marL="342900" indent="-342900"/>
            <a:endParaRPr lang="en-US" b="1"/>
          </a:p>
          <a:p>
            <a:pPr marL="342900" indent="-342900">
              <a:buFont typeface="Wingdings" pitchFamily="2" charset="2"/>
              <a:buChar char="ü"/>
            </a:pPr>
            <a:r>
              <a:rPr lang="en-US" b="1"/>
              <a:t>Fallo de causa: Contrario a Guinea, con indemnización de U$S 2 .123.357.- (1/01/99).</a:t>
            </a:r>
            <a:endParaRPr lang="es-ES" b="1"/>
          </a:p>
        </p:txBody>
      </p:sp>
      <p:sp>
        <p:nvSpPr>
          <p:cNvPr id="6" name="5 Flecha curvada hacia la izquierda"/>
          <p:cNvSpPr/>
          <p:nvPr/>
        </p:nvSpPr>
        <p:spPr>
          <a:xfrm rot="18363741">
            <a:off x="8293100" y="5624513"/>
            <a:ext cx="439738" cy="15160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CuadroTexto"/>
          <p:cNvSpPr txBox="1">
            <a:spLocks noChangeArrowheads="1"/>
          </p:cNvSpPr>
          <p:nvPr/>
        </p:nvSpPr>
        <p:spPr bwMode="auto">
          <a:xfrm>
            <a:off x="539750" y="908050"/>
            <a:ext cx="7956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/>
              <a:t>[Caso “Camouco” –(Panamá c/Francia)]</a:t>
            </a:r>
            <a:endParaRPr lang="es-ES" sz="2800" b="1"/>
          </a:p>
        </p:txBody>
      </p:sp>
      <p:sp>
        <p:nvSpPr>
          <p:cNvPr id="47106" name="2 CuadroTexto"/>
          <p:cNvSpPr txBox="1">
            <a:spLocks noChangeArrowheads="1"/>
          </p:cNvSpPr>
          <p:nvPr/>
        </p:nvSpPr>
        <p:spPr bwMode="auto">
          <a:xfrm>
            <a:off x="900113" y="2205038"/>
            <a:ext cx="72358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/>
              <a:t>Buque pesquero apresado por una fragata francesa por  </a:t>
            </a:r>
          </a:p>
          <a:p>
            <a:r>
              <a:rPr lang="en-US" b="1"/>
              <a:t>   supuesta pesca ilícita en ZEE de Crozet   (territorios australes  </a:t>
            </a:r>
          </a:p>
          <a:p>
            <a:r>
              <a:rPr lang="en-US" b="1"/>
              <a:t>   franceses).</a:t>
            </a:r>
          </a:p>
          <a:p>
            <a:endParaRPr lang="en-US" b="1"/>
          </a:p>
          <a:p>
            <a:pPr>
              <a:buFont typeface="Wingdings" pitchFamily="2" charset="2"/>
              <a:buChar char="ü"/>
            </a:pPr>
            <a:r>
              <a:rPr lang="en-US" b="1"/>
              <a:t>Solicitud: 17/01/2000</a:t>
            </a:r>
          </a:p>
          <a:p>
            <a:pPr>
              <a:buFont typeface="Wingdings" pitchFamily="2" charset="2"/>
              <a:buChar char="ü"/>
            </a:pPr>
            <a:endParaRPr lang="en-US" b="1"/>
          </a:p>
          <a:p>
            <a:pPr>
              <a:buFont typeface="Wingdings" pitchFamily="2" charset="2"/>
              <a:buChar char="ü"/>
            </a:pPr>
            <a:r>
              <a:rPr lang="en-US" b="1"/>
              <a:t> Orden de liberación: 7/02/2000</a:t>
            </a:r>
          </a:p>
          <a:p>
            <a:pPr>
              <a:buFont typeface="Wingdings" pitchFamily="2" charset="2"/>
              <a:buChar char="ü"/>
            </a:pPr>
            <a:endParaRPr lang="en-US" b="1"/>
          </a:p>
          <a:p>
            <a:pPr>
              <a:buFont typeface="Wingdings" pitchFamily="2" charset="2"/>
              <a:buChar char="ü"/>
            </a:pPr>
            <a:r>
              <a:rPr lang="en-US" b="1"/>
              <a:t>Fianza: Francos franceses 8.000.000.-</a:t>
            </a:r>
            <a:endParaRPr lang="es-ES" b="1"/>
          </a:p>
        </p:txBody>
      </p:sp>
      <p:sp>
        <p:nvSpPr>
          <p:cNvPr id="4" name="3 Rectángulo"/>
          <p:cNvSpPr/>
          <p:nvPr/>
        </p:nvSpPr>
        <p:spPr>
          <a:xfrm>
            <a:off x="492944" y="794867"/>
            <a:ext cx="7704856" cy="86409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CuadroTexto"/>
          <p:cNvSpPr txBox="1">
            <a:spLocks noChangeArrowheads="1"/>
          </p:cNvSpPr>
          <p:nvPr/>
        </p:nvSpPr>
        <p:spPr bwMode="auto">
          <a:xfrm>
            <a:off x="1042988" y="1125538"/>
            <a:ext cx="6777037" cy="5222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Caso “Hoshimaru” Japón c/ Fed.Rusia</a:t>
            </a:r>
            <a:endParaRPr lang="es-ES" sz="2800" b="1"/>
          </a:p>
        </p:txBody>
      </p:sp>
      <p:sp>
        <p:nvSpPr>
          <p:cNvPr id="48130" name="2 CuadroTexto"/>
          <p:cNvSpPr txBox="1">
            <a:spLocks noChangeArrowheads="1"/>
          </p:cNvSpPr>
          <p:nvPr/>
        </p:nvSpPr>
        <p:spPr bwMode="auto">
          <a:xfrm>
            <a:off x="468313" y="2276475"/>
            <a:ext cx="8351837" cy="2289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/>
              <a:t>Buque pesquero detenido por Fed. Rusa por supuesta violación de la  </a:t>
            </a:r>
          </a:p>
          <a:p>
            <a:r>
              <a:rPr lang="en-US" b="1"/>
              <a:t>   legislación pesquera  en la ZEE.</a:t>
            </a:r>
          </a:p>
          <a:p>
            <a:endParaRPr lang="en-US" b="1"/>
          </a:p>
          <a:p>
            <a:pPr>
              <a:buFont typeface="Wingdings" pitchFamily="2" charset="2"/>
              <a:buChar char="ü"/>
            </a:pPr>
            <a:r>
              <a:rPr lang="en-US" b="1"/>
              <a:t>Solicitud: 6/07/2007</a:t>
            </a:r>
          </a:p>
          <a:p>
            <a:endParaRPr lang="en-US" b="1"/>
          </a:p>
          <a:p>
            <a:pPr>
              <a:buFont typeface="Wingdings" pitchFamily="2" charset="2"/>
              <a:buChar char="ü"/>
            </a:pPr>
            <a:r>
              <a:rPr lang="en-US" b="1"/>
              <a:t>Fallo: Liberación con captura  a bordo incluída y Fianza 10.000.000  </a:t>
            </a:r>
          </a:p>
          <a:p>
            <a:r>
              <a:rPr lang="en-US" b="1"/>
              <a:t>   Rublos - 6/08/2007.</a:t>
            </a:r>
          </a:p>
          <a:p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CuadroTexto"/>
          <p:cNvSpPr txBox="1">
            <a:spLocks noChangeArrowheads="1"/>
          </p:cNvSpPr>
          <p:nvPr/>
        </p:nvSpPr>
        <p:spPr bwMode="auto">
          <a:xfrm>
            <a:off x="1763713" y="1268413"/>
            <a:ext cx="5468937" cy="49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Caso Tomimaru  Japón c/ Fed. Rusa</a:t>
            </a:r>
            <a:endParaRPr lang="es-ES" sz="2400" b="1"/>
          </a:p>
        </p:txBody>
      </p:sp>
      <p:sp>
        <p:nvSpPr>
          <p:cNvPr id="49154" name="2 CuadroTexto"/>
          <p:cNvSpPr txBox="1">
            <a:spLocks noChangeArrowheads="1"/>
          </p:cNvSpPr>
          <p:nvPr/>
        </p:nvSpPr>
        <p:spPr bwMode="auto">
          <a:xfrm>
            <a:off x="827088" y="2420938"/>
            <a:ext cx="727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/>
              <a:t>Buque pesquero detenido por Fed. Rusa por supuesta </a:t>
            </a:r>
          </a:p>
          <a:p>
            <a:r>
              <a:rPr lang="en-US" sz="2000" b="1"/>
              <a:t>   violación de la  legislación pesquera  en la ZEE</a:t>
            </a:r>
            <a:r>
              <a:rPr lang="en-US" b="1"/>
              <a:t>.</a:t>
            </a:r>
          </a:p>
        </p:txBody>
      </p:sp>
      <p:sp>
        <p:nvSpPr>
          <p:cNvPr id="49155" name="3 Rectángulo"/>
          <p:cNvSpPr>
            <a:spLocks noChangeArrowheads="1"/>
          </p:cNvSpPr>
          <p:nvPr/>
        </p:nvSpPr>
        <p:spPr bwMode="auto">
          <a:xfrm>
            <a:off x="827088" y="3284538"/>
            <a:ext cx="2763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/>
              <a:t>Solicitud: 6/07/2007</a:t>
            </a:r>
          </a:p>
        </p:txBody>
      </p:sp>
      <p:sp>
        <p:nvSpPr>
          <p:cNvPr id="49156" name="4 CuadroTexto"/>
          <p:cNvSpPr txBox="1">
            <a:spLocks noChangeArrowheads="1"/>
          </p:cNvSpPr>
          <p:nvPr/>
        </p:nvSpPr>
        <p:spPr bwMode="auto">
          <a:xfrm>
            <a:off x="1116013" y="4292600"/>
            <a:ext cx="7056437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TRIBUNAL: </a:t>
            </a:r>
            <a:r>
              <a:rPr lang="en-US" sz="2000" b="1"/>
              <a:t>entiende que confiscación  por  decisión  firme de Rusia, elimina el caracter provisional de la medida “liberación del buque”,  por lo tanto falla que  solicitud  carece  de objeto. </a:t>
            </a:r>
            <a:endParaRPr lang="es-E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650" y="1268413"/>
            <a:ext cx="7200900" cy="45370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323850" y="0"/>
            <a:ext cx="8135938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50179" name="Picture 2" descr="http://www.greenpeace.org/chile/Global/chile/Fotos/Artico/sw2_2013/camila/barcofre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76250"/>
            <a:ext cx="6337300" cy="599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CuadroTexto"/>
          <p:cNvSpPr txBox="1">
            <a:spLocks noChangeArrowheads="1"/>
          </p:cNvSpPr>
          <p:nvPr/>
        </p:nvSpPr>
        <p:spPr bwMode="auto">
          <a:xfrm>
            <a:off x="250825" y="188913"/>
            <a:ext cx="8281988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                                       </a:t>
            </a:r>
            <a:r>
              <a:rPr lang="es-ES" sz="2800" b="1">
                <a:ea typeface="Adobe Fan Heiti Std B"/>
                <a:cs typeface="Adobe Fan Heiti Std B"/>
              </a:rPr>
              <a:t>MV </a:t>
            </a:r>
            <a:r>
              <a:rPr lang="es-ES" sz="2800" b="1" i="1">
                <a:ea typeface="Adobe Fan Heiti Std B"/>
                <a:cs typeface="Adobe Fan Heiti Std B"/>
              </a:rPr>
              <a:t>Arctic Sunrise</a:t>
            </a:r>
            <a:r>
              <a:rPr lang="es-ES" sz="2800" b="1">
                <a:ea typeface="Adobe Fan Heiti Std B"/>
                <a:cs typeface="Adobe Fan Heiti Std B"/>
              </a:rPr>
              <a:t> </a:t>
            </a:r>
          </a:p>
          <a:p>
            <a:r>
              <a:rPr lang="es-ES" sz="2400" b="1">
                <a:ea typeface="Adobe Fan Heiti Std B"/>
                <a:cs typeface="Adobe Fan Heiti Std B"/>
              </a:rPr>
              <a:t> Rompehielos y buque de investigación de Greenpeace.</a:t>
            </a:r>
          </a:p>
          <a:p>
            <a:r>
              <a:rPr lang="en-US" sz="2400" b="1">
                <a:ea typeface="Adobe Fan Heiti Std B"/>
                <a:cs typeface="Adobe Fan Heiti Std B"/>
              </a:rPr>
              <a:t>(pabellón holandés)</a:t>
            </a:r>
            <a:endParaRPr lang="es-ES" sz="2400" b="1">
              <a:ea typeface="Adobe Fan Heiti Std B"/>
              <a:cs typeface="Adobe Fan Heiti Std B"/>
            </a:endParaRPr>
          </a:p>
        </p:txBody>
      </p:sp>
      <p:sp>
        <p:nvSpPr>
          <p:cNvPr id="51202" name="2 Rectángulo"/>
          <p:cNvSpPr>
            <a:spLocks noChangeArrowheads="1"/>
          </p:cNvSpPr>
          <p:nvPr/>
        </p:nvSpPr>
        <p:spPr bwMode="auto">
          <a:xfrm>
            <a:off x="684213" y="1557338"/>
            <a:ext cx="7488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/>
              <a:t>19/09/13: protesta contra la plataforma de extracción de petróleo </a:t>
            </a:r>
            <a:r>
              <a:rPr lang="es-ES" sz="2000" b="1" i="1"/>
              <a:t>de  Gazprom (empresa Rusa) </a:t>
            </a:r>
            <a:r>
              <a:rPr lang="es-ES" sz="2000" b="1"/>
              <a:t> en el Ártico.</a:t>
            </a:r>
          </a:p>
        </p:txBody>
      </p:sp>
      <p:sp>
        <p:nvSpPr>
          <p:cNvPr id="51203" name="3 Rectángulo"/>
          <p:cNvSpPr>
            <a:spLocks noChangeArrowheads="1"/>
          </p:cNvSpPr>
          <p:nvPr/>
        </p:nvSpPr>
        <p:spPr bwMode="auto">
          <a:xfrm>
            <a:off x="684213" y="2708275"/>
            <a:ext cx="7559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/>
              <a:t> los activistas fueron puestos en prisión preventiva.</a:t>
            </a:r>
          </a:p>
          <a:p>
            <a:r>
              <a:rPr lang="es-ES" sz="2000" b="1"/>
              <a:t> El gobierno holandés, exigió la inmediata liberación del  </a:t>
            </a:r>
          </a:p>
          <a:p>
            <a:r>
              <a:rPr lang="es-ES" sz="2000" b="1"/>
              <a:t> buque y de los 30 activistas y su tripulación. </a:t>
            </a:r>
          </a:p>
        </p:txBody>
      </p:sp>
      <p:sp>
        <p:nvSpPr>
          <p:cNvPr id="51204" name="4 Rectángulo"/>
          <p:cNvSpPr>
            <a:spLocks noChangeArrowheads="1"/>
          </p:cNvSpPr>
          <p:nvPr/>
        </p:nvSpPr>
        <p:spPr bwMode="auto">
          <a:xfrm>
            <a:off x="395288" y="4005263"/>
            <a:ext cx="8208962" cy="163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/>
              <a:t>23/10/13: Holanda presentó al Tribunal de Hamburgo una demanda exigiendo que Rusia permita al Arctic Sunrise abandonar sus aguas territoriales, libere a los tripulantes, suspenda las diligencias administrativas y judiciales abiertas contra ellos y se abstenga de cualquier otra acción.</a:t>
            </a:r>
          </a:p>
        </p:txBody>
      </p:sp>
      <p:sp>
        <p:nvSpPr>
          <p:cNvPr id="51205" name="5 CuadroTexto"/>
          <p:cNvSpPr txBox="1">
            <a:spLocks noChangeArrowheads="1"/>
          </p:cNvSpPr>
          <p:nvPr/>
        </p:nvSpPr>
        <p:spPr bwMode="auto">
          <a:xfrm>
            <a:off x="468313" y="5876925"/>
            <a:ext cx="51117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/>
              <a:t>Fallo: 22/11/13: A favor de Holanda en materia de “liberación”  y 3.600.000 EU.</a:t>
            </a:r>
            <a:endParaRPr lang="es-ES" b="1"/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250825" y="260350"/>
            <a:ext cx="8569325" cy="1223963"/>
          </a:xfrm>
          <a:prstGeom prst="round2Diag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Forma libre"/>
          <p:cNvSpPr/>
          <p:nvPr/>
        </p:nvSpPr>
        <p:spPr>
          <a:xfrm>
            <a:off x="6518275" y="5745163"/>
            <a:ext cx="1482725" cy="893762"/>
          </a:xfrm>
          <a:custGeom>
            <a:avLst/>
            <a:gdLst>
              <a:gd name="connsiteX0" fmla="*/ 629920 w 1483360"/>
              <a:gd name="connsiteY0" fmla="*/ 243840 h 894080"/>
              <a:gd name="connsiteX1" fmla="*/ 142240 w 1483360"/>
              <a:gd name="connsiteY1" fmla="*/ 853440 h 894080"/>
              <a:gd name="connsiteX2" fmla="*/ 1483360 w 1483360"/>
              <a:gd name="connsiteY2" fmla="*/ 0 h 894080"/>
              <a:gd name="connsiteX3" fmla="*/ 1483360 w 1483360"/>
              <a:gd name="connsiteY3" fmla="*/ 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3360" h="894080">
                <a:moveTo>
                  <a:pt x="629920" y="243840"/>
                </a:moveTo>
                <a:cubicBezTo>
                  <a:pt x="314960" y="568960"/>
                  <a:pt x="0" y="894080"/>
                  <a:pt x="142240" y="853440"/>
                </a:cubicBezTo>
                <a:cubicBezTo>
                  <a:pt x="284480" y="812800"/>
                  <a:pt x="1483360" y="0"/>
                  <a:pt x="1483360" y="0"/>
                </a:cubicBezTo>
                <a:lnTo>
                  <a:pt x="1483360" y="0"/>
                </a:ln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CuadroTexto"/>
          <p:cNvSpPr txBox="1">
            <a:spLocks noChangeArrowheads="1"/>
          </p:cNvSpPr>
          <p:nvPr/>
        </p:nvSpPr>
        <p:spPr bwMode="auto">
          <a:xfrm>
            <a:off x="1835150" y="404813"/>
            <a:ext cx="5567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MEDIDAS PROVISIONALES</a:t>
            </a:r>
            <a:endParaRPr lang="es-ES" sz="3200" b="1"/>
          </a:p>
        </p:txBody>
      </p:sp>
      <p:sp>
        <p:nvSpPr>
          <p:cNvPr id="52226" name="4 Rectángulo"/>
          <p:cNvSpPr>
            <a:spLocks noChangeArrowheads="1"/>
          </p:cNvSpPr>
          <p:nvPr/>
        </p:nvSpPr>
        <p:spPr bwMode="auto">
          <a:xfrm>
            <a:off x="611188" y="1773238"/>
            <a:ext cx="8101012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orbel" pitchFamily="34" charset="0"/>
              </a:rPr>
              <a:t>p</a:t>
            </a:r>
            <a:r>
              <a:rPr lang="es-ES" sz="2400">
                <a:latin typeface="Corbel" pitchFamily="34" charset="0"/>
              </a:rPr>
              <a:t>5</a:t>
            </a:r>
            <a:r>
              <a:rPr lang="es-ES" sz="2400" b="1"/>
              <a:t>. Hasta que se constituya el tribunal arbitral al que se someta una controversia …., el TRIBUNAL o, con respecto a las actividades en la zona, la Sala de Controversias de los Fondos Marinos podrá decretar, modificar o revocar medidas provisionales conforme a lo dispuesto en este artículo si estima, en principio, que el tribunal que haya de constituirse sería competente y que la urgencia de la situación así lo requiere. Una vez constituido, el tribunal [(</a:t>
            </a:r>
            <a:r>
              <a:rPr lang="es-ES" sz="2400" b="1" i="1">
                <a:solidFill>
                  <a:srgbClr val="FFFF00"/>
                </a:solidFill>
                <a:ea typeface="Adobe Myungjo Std M"/>
                <a:cs typeface="Adobe Myungjo Std M"/>
              </a:rPr>
              <a:t>arbitral)</a:t>
            </a:r>
            <a:r>
              <a:rPr lang="es-ES" sz="2400" b="1"/>
              <a:t>] al que se haya sometido la controversia podrá, actuando conforme a los párrafos 1 a 4, modificar, revocar o confirmar esas medidas provisionales.</a:t>
            </a:r>
          </a:p>
        </p:txBody>
      </p:sp>
      <p:sp>
        <p:nvSpPr>
          <p:cNvPr id="52227" name="5 CuadroTexto"/>
          <p:cNvSpPr txBox="1">
            <a:spLocks noChangeArrowheads="1"/>
          </p:cNvSpPr>
          <p:nvPr/>
        </p:nvSpPr>
        <p:spPr bwMode="auto">
          <a:xfrm>
            <a:off x="323850" y="10525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Art. 290</a:t>
            </a:r>
            <a:endParaRPr lang="es-ES" b="1"/>
          </a:p>
        </p:txBody>
      </p:sp>
      <p:sp>
        <p:nvSpPr>
          <p:cNvPr id="7" name="6 Forma libre"/>
          <p:cNvSpPr/>
          <p:nvPr/>
        </p:nvSpPr>
        <p:spPr>
          <a:xfrm>
            <a:off x="7740650" y="260350"/>
            <a:ext cx="1138238" cy="993775"/>
          </a:xfrm>
          <a:custGeom>
            <a:avLst/>
            <a:gdLst>
              <a:gd name="connsiteX0" fmla="*/ 255638 w 1138083"/>
              <a:gd name="connsiteY0" fmla="*/ 427702 h 993057"/>
              <a:gd name="connsiteX1" fmla="*/ 122903 w 1138083"/>
              <a:gd name="connsiteY1" fmla="*/ 943896 h 993057"/>
              <a:gd name="connsiteX2" fmla="*/ 993057 w 1138083"/>
              <a:gd name="connsiteY2" fmla="*/ 132735 h 993057"/>
              <a:gd name="connsiteX3" fmla="*/ 993057 w 1138083"/>
              <a:gd name="connsiteY3" fmla="*/ 147483 h 99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083" h="993057">
                <a:moveTo>
                  <a:pt x="255638" y="427702"/>
                </a:moveTo>
                <a:cubicBezTo>
                  <a:pt x="127819" y="710379"/>
                  <a:pt x="0" y="993057"/>
                  <a:pt x="122903" y="943896"/>
                </a:cubicBezTo>
                <a:cubicBezTo>
                  <a:pt x="245806" y="894735"/>
                  <a:pt x="848031" y="265470"/>
                  <a:pt x="993057" y="132735"/>
                </a:cubicBezTo>
                <a:cubicBezTo>
                  <a:pt x="1138083" y="0"/>
                  <a:pt x="1065570" y="73741"/>
                  <a:pt x="993057" y="14748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CuadroTexto"/>
          <p:cNvSpPr txBox="1">
            <a:spLocks noChangeArrowheads="1"/>
          </p:cNvSpPr>
          <p:nvPr/>
        </p:nvSpPr>
        <p:spPr bwMode="auto">
          <a:xfrm>
            <a:off x="0" y="260350"/>
            <a:ext cx="6935788" cy="5238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Obligaciones durante Paso en Tránsito.</a:t>
            </a:r>
            <a:endParaRPr lang="es-ES" sz="2800" b="1"/>
          </a:p>
        </p:txBody>
      </p:sp>
      <p:sp>
        <p:nvSpPr>
          <p:cNvPr id="16386" name="2 CuadroTexto"/>
          <p:cNvSpPr txBox="1">
            <a:spLocks noChangeArrowheads="1"/>
          </p:cNvSpPr>
          <p:nvPr/>
        </p:nvSpPr>
        <p:spPr bwMode="auto">
          <a:xfrm>
            <a:off x="179388" y="1196975"/>
            <a:ext cx="85328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/>
              <a:t>Avanzar sin demora.</a:t>
            </a:r>
          </a:p>
          <a:p>
            <a:endParaRPr lang="en-US" b="1"/>
          </a:p>
          <a:p>
            <a:pPr>
              <a:buFont typeface="Wingdings" pitchFamily="2" charset="2"/>
              <a:buChar char="ü"/>
            </a:pPr>
            <a:r>
              <a:rPr lang="en-US" b="1"/>
              <a:t>Abstenerse de amenaza o uso de la fuerza contra  el E. Ribereño</a:t>
            </a:r>
          </a:p>
          <a:p>
            <a:endParaRPr lang="en-US" b="1"/>
          </a:p>
          <a:p>
            <a:pPr>
              <a:buFont typeface="Wingdings" pitchFamily="2" charset="2"/>
              <a:buChar char="ü"/>
            </a:pPr>
            <a:r>
              <a:rPr lang="en-US" b="1"/>
              <a:t>Abstenerse de actividades ajenas al tránsito, salvo fuerza mayor o </a:t>
            </a:r>
          </a:p>
          <a:p>
            <a:r>
              <a:rPr lang="en-US" b="1"/>
              <a:t>   dificultad grave.</a:t>
            </a:r>
          </a:p>
          <a:p>
            <a:endParaRPr lang="en-US" b="1"/>
          </a:p>
          <a:p>
            <a:pPr>
              <a:buFont typeface="Wingdings" pitchFamily="2" charset="2"/>
              <a:buChar char="ü"/>
            </a:pPr>
            <a:r>
              <a:rPr lang="en-US" b="1"/>
              <a:t>Cumplirán con las normas pertinentes a la seguridad de la navegación, </a:t>
            </a:r>
          </a:p>
          <a:p>
            <a:r>
              <a:rPr lang="en-US" b="1"/>
              <a:t>   marítima, aéreas y comunicaciones. Art. 39</a:t>
            </a:r>
            <a:endParaRPr lang="es-ES" b="1"/>
          </a:p>
        </p:txBody>
      </p:sp>
      <p:sp>
        <p:nvSpPr>
          <p:cNvPr id="16387" name="3 CuadroTexto"/>
          <p:cNvSpPr txBox="1">
            <a:spLocks noChangeArrowheads="1"/>
          </p:cNvSpPr>
          <p:nvPr/>
        </p:nvSpPr>
        <p:spPr bwMode="auto">
          <a:xfrm>
            <a:off x="179388" y="3995738"/>
            <a:ext cx="8964612" cy="2838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/>
              <a:t>Actividades de investigaciones y levantamientos hidrográficos: Con   </a:t>
            </a:r>
          </a:p>
          <a:p>
            <a:r>
              <a:rPr lang="en-US" b="1"/>
              <a:t>   autorización previa de los ribereños. Art. 40</a:t>
            </a:r>
          </a:p>
          <a:p>
            <a:endParaRPr lang="en-US" b="1"/>
          </a:p>
          <a:p>
            <a:pPr>
              <a:buFont typeface="Wingdings" pitchFamily="2" charset="2"/>
              <a:buChar char="ü"/>
            </a:pPr>
            <a:r>
              <a:rPr lang="en-US" b="1"/>
              <a:t>Responsabilidad Internacional para el Estado del pabellón del buque o  </a:t>
            </a:r>
          </a:p>
          <a:p>
            <a:r>
              <a:rPr lang="en-US" b="1"/>
              <a:t>   Estado de registro de la aeronave. Art. 42</a:t>
            </a:r>
          </a:p>
          <a:p>
            <a:endParaRPr lang="en-US" b="1"/>
          </a:p>
          <a:p>
            <a:pPr>
              <a:buFont typeface="Wingdings" pitchFamily="2" charset="2"/>
              <a:buChar char="ü"/>
            </a:pPr>
            <a:r>
              <a:rPr lang="en-US" b="1"/>
              <a:t>Deber de los Estados ribereños: No obstaculizar ni suspender el paso;</a:t>
            </a:r>
          </a:p>
          <a:p>
            <a:r>
              <a:rPr lang="en-US" b="1"/>
              <a:t>                                                            Dar a conocer los peligros para la  </a:t>
            </a:r>
          </a:p>
          <a:p>
            <a:r>
              <a:rPr lang="en-US" b="1"/>
              <a:t>                                                            navegación.</a:t>
            </a:r>
          </a:p>
          <a:p>
            <a:pPr>
              <a:buFont typeface="Wingdings" pitchFamily="2" charset="2"/>
              <a:buChar char="ü"/>
            </a:pP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CuadroTexto"/>
          <p:cNvSpPr txBox="1">
            <a:spLocks noChangeArrowheads="1"/>
          </p:cNvSpPr>
          <p:nvPr/>
        </p:nvSpPr>
        <p:spPr bwMode="auto">
          <a:xfrm>
            <a:off x="1619250" y="260350"/>
            <a:ext cx="5905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CASO:  “Malasia c/Singapur” </a:t>
            </a:r>
            <a:endParaRPr lang="es-ES" sz="2400" b="1"/>
          </a:p>
        </p:txBody>
      </p:sp>
      <p:sp>
        <p:nvSpPr>
          <p:cNvPr id="53250" name="2 CuadroTexto"/>
          <p:cNvSpPr txBox="1">
            <a:spLocks noChangeArrowheads="1"/>
          </p:cNvSpPr>
          <p:nvPr/>
        </p:nvSpPr>
        <p:spPr bwMode="auto">
          <a:xfrm>
            <a:off x="395288" y="1196975"/>
            <a:ext cx="8027987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Solicitud de Malasia </a:t>
            </a:r>
            <a:r>
              <a:rPr lang="en-US" sz="2000" b="1"/>
              <a:t>: Medidas provisionales por   </a:t>
            </a:r>
          </a:p>
          <a:p>
            <a:r>
              <a:rPr lang="en-US" sz="2000" b="1"/>
              <a:t>                                            “reclamación  de tierras”. 5/09/2003</a:t>
            </a:r>
          </a:p>
          <a:p>
            <a:endParaRPr lang="en-US" sz="2000" b="1"/>
          </a:p>
          <a:p>
            <a:pPr>
              <a:buFont typeface="Wingdings" pitchFamily="2" charset="2"/>
              <a:buChar char="ü"/>
            </a:pPr>
            <a:r>
              <a:rPr lang="en-US" sz="2000" b="1"/>
              <a:t> Ubicación:   Estrecho de JOHOR.    </a:t>
            </a:r>
          </a:p>
          <a:p>
            <a:endParaRPr lang="en-US" sz="2000" b="1"/>
          </a:p>
          <a:p>
            <a:r>
              <a:rPr lang="en-US" sz="2000" b="1"/>
              <a:t>TRIBUNAL:  dictó  orden  8/10/2003.</a:t>
            </a:r>
          </a:p>
          <a:p>
            <a:endParaRPr lang="en-US" sz="2000" b="1"/>
          </a:p>
          <a:p>
            <a:pPr>
              <a:buFont typeface="Wingdings" pitchFamily="2" charset="2"/>
              <a:buChar char="ü"/>
            </a:pPr>
            <a:r>
              <a:rPr lang="en-US" sz="2000" b="1"/>
              <a:t> Establecimiento de mecanismo de información,</a:t>
            </a:r>
          </a:p>
          <a:p>
            <a:r>
              <a:rPr lang="en-US" sz="2000" b="1"/>
              <a:t>    grupos de expertos y preparar un informe.</a:t>
            </a:r>
          </a:p>
          <a:p>
            <a:endParaRPr lang="en-US" sz="2000" b="1"/>
          </a:p>
          <a:p>
            <a:pPr>
              <a:buFont typeface="Wingdings" pitchFamily="2" charset="2"/>
              <a:buChar char="ü"/>
            </a:pPr>
            <a:r>
              <a:rPr lang="en-US" sz="2000" b="1"/>
              <a:t> Singapur: abstenerse de actividades  causantes de   </a:t>
            </a:r>
          </a:p>
          <a:p>
            <a:r>
              <a:rPr lang="en-US" sz="2000" b="1"/>
              <a:t>    perjuicios irreparables a Malasia y al medio marino.</a:t>
            </a:r>
          </a:p>
          <a:p>
            <a:endParaRPr lang="en-US" sz="2000" b="1"/>
          </a:p>
          <a:p>
            <a:endParaRPr lang="en-US" sz="2000" b="1"/>
          </a:p>
          <a:p>
            <a:pPr>
              <a:buFont typeface="Wingdings" pitchFamily="2" charset="2"/>
              <a:buChar char="ü"/>
            </a:pPr>
            <a:r>
              <a:rPr lang="en-US" sz="2000" b="1"/>
              <a:t>Acuerdo  conjunto se presentó el 26/04/2005.</a:t>
            </a:r>
          </a:p>
          <a:p>
            <a:pPr>
              <a:buFont typeface="Wingdings" pitchFamily="2" charset="2"/>
              <a:buChar char="ü"/>
            </a:pPr>
            <a:r>
              <a:rPr lang="en-US" sz="2000" b="1"/>
              <a:t>Confirmación del Acuerdo: 1/09/2005.</a:t>
            </a:r>
          </a:p>
          <a:p>
            <a:endParaRPr lang="es-ES" sz="2000" b="1"/>
          </a:p>
        </p:txBody>
      </p:sp>
      <p:sp>
        <p:nvSpPr>
          <p:cNvPr id="4" name="3 Rectángulo"/>
          <p:cNvSpPr/>
          <p:nvPr/>
        </p:nvSpPr>
        <p:spPr>
          <a:xfrm>
            <a:off x="1403350" y="188913"/>
            <a:ext cx="4897438" cy="6477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50825" y="549275"/>
            <a:ext cx="8569325" cy="93503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4274" name="1 CuadroTexto"/>
          <p:cNvSpPr txBox="1">
            <a:spLocks noChangeArrowheads="1"/>
          </p:cNvSpPr>
          <p:nvPr/>
        </p:nvSpPr>
        <p:spPr bwMode="auto">
          <a:xfrm>
            <a:off x="395288" y="692150"/>
            <a:ext cx="80883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Caso  “Causas del Atún de aleta azul del sur “ Australia y Nueva Zelandia c/Japón “</a:t>
            </a:r>
            <a:endParaRPr lang="es-ES" sz="2400" b="1"/>
          </a:p>
        </p:txBody>
      </p:sp>
      <p:sp>
        <p:nvSpPr>
          <p:cNvPr id="54275" name="2 CuadroTexto"/>
          <p:cNvSpPr txBox="1">
            <a:spLocks noChangeArrowheads="1"/>
          </p:cNvSpPr>
          <p:nvPr/>
        </p:nvSpPr>
        <p:spPr bwMode="auto">
          <a:xfrm>
            <a:off x="179388" y="1773238"/>
            <a:ext cx="8964612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Solicitud:  30/07/99</a:t>
            </a:r>
          </a:p>
          <a:p>
            <a:endParaRPr lang="en-US" b="1"/>
          </a:p>
          <a:p>
            <a:r>
              <a:rPr lang="en-US" b="1"/>
              <a:t>Medidas Provisionales  solicitadas:     -Programa experimental de  </a:t>
            </a:r>
          </a:p>
          <a:p>
            <a:r>
              <a:rPr lang="en-US" b="1"/>
              <a:t>                                                                   pesca de Japón.</a:t>
            </a:r>
          </a:p>
          <a:p>
            <a:r>
              <a:rPr lang="en-US" b="1"/>
              <a:t>                                                                 -Restringir  capturas futuras.</a:t>
            </a:r>
          </a:p>
          <a:p>
            <a:r>
              <a:rPr lang="en-US" b="1"/>
              <a:t>                                                                 -Aplicación del principio precautorio.</a:t>
            </a:r>
          </a:p>
          <a:p>
            <a:endParaRPr lang="en-US" b="1"/>
          </a:p>
          <a:p>
            <a:r>
              <a:rPr lang="en-US" b="1" u="sng"/>
              <a:t>TRIBUNAL</a:t>
            </a:r>
            <a:r>
              <a:rPr lang="en-US" b="1"/>
              <a:t>: Orden  el 27/08/99</a:t>
            </a:r>
          </a:p>
          <a:p>
            <a:endParaRPr lang="en-US" b="1"/>
          </a:p>
          <a:p>
            <a:endParaRPr lang="en-US" b="1"/>
          </a:p>
          <a:p>
            <a:r>
              <a:rPr lang="en-US" b="1" u="sng"/>
              <a:t>Tribunal arbitral</a:t>
            </a:r>
            <a:r>
              <a:rPr lang="en-US" b="1"/>
              <a:t>:  Laudo  4/08/90   revocó las medidas provisionales porque entendió que no era competente, porque se aplicaba Convención de 1993</a:t>
            </a:r>
          </a:p>
          <a:p>
            <a:r>
              <a:rPr lang="en-US" b="1"/>
              <a:t> “s/La conservación del Atún de aleta azul del sur” que excluía los procedimientos obligatorios.</a:t>
            </a:r>
          </a:p>
          <a:p>
            <a:endParaRPr lang="en-US">
              <a:latin typeface="Corbel" pitchFamily="34" charset="0"/>
            </a:endParaRPr>
          </a:p>
          <a:p>
            <a:endParaRPr lang="es-E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00113" y="333375"/>
            <a:ext cx="6551612" cy="46037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Caso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“ARA Libertad”   Argentina c/Ghana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2 CuadroTexto"/>
          <p:cNvSpPr txBox="1">
            <a:spLocks noChangeArrowheads="1"/>
          </p:cNvSpPr>
          <p:nvPr/>
        </p:nvSpPr>
        <p:spPr bwMode="auto">
          <a:xfrm>
            <a:off x="250825" y="5516563"/>
            <a:ext cx="3714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Procedimiento elegido: Arbitraje</a:t>
            </a:r>
            <a:endParaRPr lang="es-ES" b="1"/>
          </a:p>
        </p:txBody>
      </p:sp>
      <p:sp>
        <p:nvSpPr>
          <p:cNvPr id="55299" name="3 CuadroTexto"/>
          <p:cNvSpPr txBox="1">
            <a:spLocks noChangeArrowheads="1"/>
          </p:cNvSpPr>
          <p:nvPr/>
        </p:nvSpPr>
        <p:spPr bwMode="auto">
          <a:xfrm>
            <a:off x="179388" y="1268413"/>
            <a:ext cx="871378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/>
              <a:t>Solicitud:  Medidas provs. por detención forzosa en Puerto de    </a:t>
            </a:r>
          </a:p>
          <a:p>
            <a:r>
              <a:rPr lang="en-US" sz="2000" b="1"/>
              <a:t>                     Ghana de buque de guerra  Fragata Libertad - 14/11/2012.</a:t>
            </a:r>
          </a:p>
          <a:p>
            <a:endParaRPr lang="en-US" sz="2000" b="1"/>
          </a:p>
          <a:p>
            <a:pPr>
              <a:buFont typeface="Wingdings" pitchFamily="2" charset="2"/>
              <a:buChar char="ü"/>
            </a:pPr>
            <a:r>
              <a:rPr lang="en-US" sz="2000" b="1"/>
              <a:t>Argentina aplicó art. 283:  “Intercambio de opiniones”.</a:t>
            </a:r>
          </a:p>
          <a:p>
            <a:endParaRPr lang="en-US" sz="2000" b="1"/>
          </a:p>
          <a:p>
            <a:r>
              <a:rPr lang="en-US" sz="2000" b="1"/>
              <a:t>Medida provisional: “Se libere inmediatamente y sin condiciones a la  </a:t>
            </a:r>
          </a:p>
          <a:p>
            <a:r>
              <a:rPr lang="en-US" sz="2000" b="1"/>
              <a:t>                                   Fragata ARA Iibertad, asegurándose que el comandante y su tripulación  puedan  salir del puerto y de los espacios marítimos de Ghana.   15/12/2012</a:t>
            </a:r>
          </a:p>
          <a:p>
            <a:endParaRPr lang="en-US" sz="2000" b="1"/>
          </a:p>
          <a:p>
            <a:r>
              <a:rPr lang="en-US" sz="2000" b="1"/>
              <a:t>                 </a:t>
            </a:r>
            <a:endParaRPr lang="es-ES" sz="2000" b="1"/>
          </a:p>
        </p:txBody>
      </p:sp>
      <p:pic>
        <p:nvPicPr>
          <p:cNvPr id="17410" name="Picture 2" descr="https://amilcarmoretti.files.wordpress.com/2012/11/fragata-libertad.jpg?w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05064"/>
            <a:ext cx="4409551" cy="2636912"/>
          </a:xfrm>
          <a:prstGeom prst="rect">
            <a:avLst/>
          </a:prstGeom>
          <a:noFill/>
          <a:ln w="5715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2 CuadroTexto"/>
          <p:cNvSpPr txBox="1">
            <a:spLocks noChangeArrowheads="1"/>
          </p:cNvSpPr>
          <p:nvPr/>
        </p:nvSpPr>
        <p:spPr bwMode="auto">
          <a:xfrm>
            <a:off x="971550" y="333375"/>
            <a:ext cx="6264275" cy="8302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Caso fuera de el supuesto de Medidas  </a:t>
            </a:r>
          </a:p>
          <a:p>
            <a:r>
              <a:rPr lang="en-US" sz="2400" b="1"/>
              <a:t>    Provisionales y Pronta liberación”</a:t>
            </a:r>
            <a:endParaRPr lang="es-ES" sz="2400" b="1"/>
          </a:p>
        </p:txBody>
      </p:sp>
      <p:sp>
        <p:nvSpPr>
          <p:cNvPr id="56322" name="3 CuadroTexto"/>
          <p:cNvSpPr txBox="1">
            <a:spLocks noChangeArrowheads="1"/>
          </p:cNvSpPr>
          <p:nvPr/>
        </p:nvSpPr>
        <p:spPr bwMode="auto">
          <a:xfrm>
            <a:off x="431800" y="2276475"/>
            <a:ext cx="7585075" cy="7080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Delimitación frontera marítima entre Bangladesh y Myanmar </a:t>
            </a:r>
          </a:p>
          <a:p>
            <a:r>
              <a:rPr lang="en-US" sz="2000" b="1"/>
              <a:t>en la bahía de Bengala</a:t>
            </a:r>
            <a:r>
              <a:rPr lang="en-US"/>
              <a:t>.</a:t>
            </a:r>
            <a:endParaRPr lang="es-ES"/>
          </a:p>
        </p:txBody>
      </p:sp>
      <p:sp>
        <p:nvSpPr>
          <p:cNvPr id="56323" name="4 CuadroTexto"/>
          <p:cNvSpPr txBox="1">
            <a:spLocks noChangeArrowheads="1"/>
          </p:cNvSpPr>
          <p:nvPr/>
        </p:nvSpPr>
        <p:spPr bwMode="auto">
          <a:xfrm>
            <a:off x="1547813" y="3284538"/>
            <a:ext cx="4941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/>
              <a:t>Establecer todas las zonas mar</a:t>
            </a:r>
            <a:r>
              <a:rPr lang="es-UY" sz="2000" b="1"/>
              <a:t>timas.</a:t>
            </a:r>
            <a:endParaRPr lang="es-ES" sz="2000" b="1"/>
          </a:p>
        </p:txBody>
      </p:sp>
      <p:sp>
        <p:nvSpPr>
          <p:cNvPr id="56324" name="5 Rectángulo"/>
          <p:cNvSpPr>
            <a:spLocks noChangeArrowheads="1"/>
          </p:cNvSpPr>
          <p:nvPr/>
        </p:nvSpPr>
        <p:spPr bwMode="auto">
          <a:xfrm>
            <a:off x="2339975" y="1412875"/>
            <a:ext cx="3792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Bangladesh c. Myanmar </a:t>
            </a:r>
            <a:endParaRPr lang="es-ES" sz="2400" b="1"/>
          </a:p>
        </p:txBody>
      </p:sp>
      <p:sp>
        <p:nvSpPr>
          <p:cNvPr id="56325" name="6 CuadroTexto"/>
          <p:cNvSpPr txBox="1">
            <a:spLocks noChangeArrowheads="1"/>
          </p:cNvSpPr>
          <p:nvPr/>
        </p:nvSpPr>
        <p:spPr bwMode="auto">
          <a:xfrm>
            <a:off x="900113" y="4365625"/>
            <a:ext cx="6551612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UY" sz="2000" b="1"/>
              <a:t>Por acto unilateral ambos Estados aceptaron la competencia del Tribunal del mar.</a:t>
            </a:r>
            <a:endParaRPr lang="es-ES" sz="2000" b="1"/>
          </a:p>
        </p:txBody>
      </p:sp>
      <p:sp>
        <p:nvSpPr>
          <p:cNvPr id="56326" name="7 CuadroTexto"/>
          <p:cNvSpPr txBox="1">
            <a:spLocks noChangeArrowheads="1"/>
          </p:cNvSpPr>
          <p:nvPr/>
        </p:nvSpPr>
        <p:spPr bwMode="auto">
          <a:xfrm>
            <a:off x="827088" y="5445125"/>
            <a:ext cx="7632700" cy="4254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2000" b="1"/>
              <a:t>1 er. Caso sobre delimitación marítima </a:t>
            </a:r>
            <a:r>
              <a:rPr lang="en-US" sz="2000" b="1"/>
              <a:t>-</a:t>
            </a:r>
            <a:r>
              <a:rPr lang="es-UY" sz="2000" b="1"/>
              <a:t> Laudo 14-03-12</a:t>
            </a:r>
            <a:endParaRPr lang="es-E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CuadroTexto"/>
          <p:cNvSpPr txBox="1">
            <a:spLocks noChangeArrowheads="1"/>
          </p:cNvSpPr>
          <p:nvPr/>
        </p:nvSpPr>
        <p:spPr bwMode="auto">
          <a:xfrm>
            <a:off x="900113" y="476250"/>
            <a:ext cx="6767512" cy="1016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2000" b="1"/>
              <a:t>Opinión consultiva del Consejo de la Autoridad de los Fondos Marinos a la Sala de Controversias de los Fondos marinos</a:t>
            </a:r>
            <a:r>
              <a:rPr lang="es-UY"/>
              <a:t>.</a:t>
            </a:r>
            <a:endParaRPr lang="es-ES"/>
          </a:p>
        </p:txBody>
      </p:sp>
      <p:sp>
        <p:nvSpPr>
          <p:cNvPr id="57346" name="2 CuadroTexto"/>
          <p:cNvSpPr txBox="1">
            <a:spLocks noChangeArrowheads="1"/>
          </p:cNvSpPr>
          <p:nvPr/>
        </p:nvSpPr>
        <p:spPr bwMode="auto">
          <a:xfrm>
            <a:off x="755650" y="1989138"/>
            <a:ext cx="7129463" cy="922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b="1"/>
              <a:t>Responsabilidades y obligaciones de los Estados patrocinantes de personas y entidades respecto de actividades en la Zona.</a:t>
            </a:r>
            <a:endParaRPr lang="es-ES" b="1"/>
          </a:p>
        </p:txBody>
      </p:sp>
      <p:sp>
        <p:nvSpPr>
          <p:cNvPr id="57347" name="4 CuadroTexto"/>
          <p:cNvSpPr txBox="1">
            <a:spLocks noChangeArrowheads="1"/>
          </p:cNvSpPr>
          <p:nvPr/>
        </p:nvSpPr>
        <p:spPr bwMode="auto">
          <a:xfrm>
            <a:off x="755650" y="3860800"/>
            <a:ext cx="7777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UY" b="1"/>
              <a:t>Responsabilidad de los Estados patrocinantes  por incumplimiento de las  responsabilidades en virtud del Convenio y por daño.</a:t>
            </a:r>
            <a:endParaRPr lang="es-ES" b="1"/>
          </a:p>
        </p:txBody>
      </p:sp>
      <p:sp>
        <p:nvSpPr>
          <p:cNvPr id="57348" name="5 CuadroTexto"/>
          <p:cNvSpPr txBox="1">
            <a:spLocks noChangeArrowheads="1"/>
          </p:cNvSpPr>
          <p:nvPr/>
        </p:nvSpPr>
        <p:spPr bwMode="auto">
          <a:xfrm>
            <a:off x="827088" y="5300663"/>
            <a:ext cx="7777162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UY" b="1"/>
              <a:t>NO hay responsabilidad Solidaria entre Estado patrocinador y contratista.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Proceso"/>
          <p:cNvSpPr/>
          <p:nvPr/>
        </p:nvSpPr>
        <p:spPr>
          <a:xfrm>
            <a:off x="1403648" y="1700808"/>
            <a:ext cx="7272808" cy="4968552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23528" y="548680"/>
            <a:ext cx="6470041" cy="523220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lgerian" pitchFamily="82" charset="0"/>
                <a:ea typeface="Adobe Gothic Std B" pitchFamily="34" charset="-128"/>
                <a:cs typeface="Arial" pitchFamily="34" charset="0"/>
              </a:rPr>
              <a:t>CORTE  INTERNACIONAL  DE JUSTICIA </a:t>
            </a:r>
            <a:endParaRPr lang="es-ES" sz="2800" b="1" dirty="0">
              <a:latin typeface="Algerian" pitchFamily="82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58373" name="AutoShape 2" descr="data:image/jpeg;base64,/9j/4AAQSkZJRgABAQAAAQABAAD/2wCEAAkGBxQQEBUUEBQVFhUUFRQWFRUUFBQUGBUYFhQWFhgYFRYYHCggGBomGxgXITEhJSkrLi4uFx8zODMsNygtLisBCgoKDg0OGxAQGywkICUvLywsLCw3LCwsLCwsLCwsLCwsLCwsLCwsLCwsLCwsLCwsLCwsLCwsLCwsLCwsLCwsLP/AABEIAMIBAwMBIgACEQEDEQH/xAAcAAABBQEBAQAAAAAAAAAAAAADAAECBAUGBwj/xABFEAACAQMCAwUEBgULAwUAAAABAhEAAxIEIQUxQQYTIlFhMnGBkRQjQlKhsQdicsHRFSQzU4KSotLh8PFDg8Ilc5Ojs//EABkBAAMBAQEAAAAAAAAAAAAAAAABAgMFBP/EACwRAAICAgAFBAECBwAAAAAAAAABAhEDEgQTITFhQVFx4SIy8CNCgaGxwfH/2gAMAwEAAhEDEQA/ALZFRIo5WoFa6Z4gJFNFFK1GKYgRFNFFK1ErQAIimIopWolaYgRFNFTdfzH5ilFICEU0VOKWNMAcUoqeNKKYA4pRRMabGgRCKWNTxp8aAIRSipxSigCMU8VLGnxoAhFPFTxp8aAIxSiphacLQBGKcCphafGgCEVKKljUsaAIRTgVMLUgtAA4p6JjSpAGK1ErVkrUCtSWVytRK1YK1ErQIrlabGj4UxWmBXK02NHKVHCgRn8RvrbQZGCXtqvnLXF/AD86skVxPbfiGcBDsCMSORI3kHrv+VdnoL/e2kuD7aK3zEkVjiyKUpGuSDikPjSxo2NNjXoMgONLGi40saBAcaWNGxpY0ABxpY0bGljQALGljRsaWNAAgtPjRcafGgAWNPjRQlPhQIFjUgtFCU4SgAWNPjRglOEoAEFp8KLhUglAAglSC0QJUglIYLGlRsKegAxWolKtFKiUqLLKpWolKslKiUosRXK1EpVkrUcaYFYrWVxnU929iRs15VO0+2rpt12JBO1bhWsjjKZXLCkRDsVY4+0FEBQdzznaeu21Y8Rk0hsa4Ybyo5LU3fpBQEzaLALDAQtlbhP1ceHKBOxPKtrsXaw0lsMZL946jyXKNvSTP9qrD8EWytx0C5KrmDmJPdnn4YmOvrXM9jde7aqxaAARLV5SJPizY3Wb3yE2rn8DlTk67Hr4rG9Ud4UpsKslKbCuwc4rYUsKsYUsKBFfClhVjCljQBXwpYVYwp8KAK+FIJVjClhQAAJT4UfCnwoABhUgtGCVLCgAASnwo+NOFoACEp8KNjUglAAQlOFo+FOEpWAELThKMEqQSgAONKj40qBhytRK1awqJSsyysVqJWrJSo4UCKxSolKtFKiUp2BVKVkcdtJNt3JHdF3HlusGfcJMDnTdtOJpprVsuAZvWiZ6KlxWZvgKodteKC0xtA+1ZOUCfaYqN/nXk4x7Y3FeD08MtZpsjouIpe09y4r5qWuWSpVVZPqcpI3HRvwrl+waltavIQlyeu0DYQdjv+dbnZxlOivAtALbnbb6sifCY6+QNB/RxbDajUNA2UBSN4Bc8vkPlXi4JLmNL3PVxX6LZ22NLCrOFLCu1ZyirhSwqzhS7uiwK2NLGrPd0u7osCtjSwqz3dLCiwK+FLCrOFLCmIr4U+FWAlOEpWBXwqQSj4U+FFgACVLCj4U4SiwABKkFo4SnCUWMBhT4UfCpBKVgACU+FHwp8KLABhSqxhSpWMOUqJSrBWmK1mWysUqJSrOFMVp2IqlKbCrJSmKU7EcH+knhYu2FhMndgoljO3JVUHrJPLpXN8a4RqL9zwrccC1aQOQQWwtpkcTEDLL5zXcdsZz04Anxu0fs23br7q86ezxB9PGV4uLrtkbgmAqEAEmSMiTHryrk5MslOSTXf1OnDGnGL8HXdmuHmzawZGJIJyaIV1UxBnltyA239ayexurSxd11x/ZS33m33UZ5Hv3UD31pcB0ty1q9Tcus3dsgxzYBVIMAYzEjlXnuvueJ1BIDkzBIDDLIK2+4lQfhUcI9cjZXEK4JHr/Y/V/SNDYuSSSgVpJY5ISjSTufEDzrXwrmf0XaYroOZg3XIX7uygx13IJ+NdfhXZhK0jlyVNlbClhVjClhVWSV8KWFWMKWFFgV8KYLM+mx+QP5EVZwqpoYNy/E7XQPaJ/6No7A8ufSlsFBAlPhR8KfCnYivhT4VYwp8KLGV8KlhRwlPhSsKABKfCj4VLCiwoAEpwlHwpwlFgACVIJRsKcJQAEJT4UbCnwpWMDhSo+FKiwDFKjhVjGmxrNMsrFKYpVnGoladgVsabGrJSo4U7FRwXa7TWbept3LhIgXHYm46kxbbFFhhG8AD85MisahG+jjuDN/ItkSe6VSBLkzJO+3pz5VtdtOErfFqSFVSzOesR09elM+lYpCNi5ZAEwLlQzAFnUDaASYkHzjlXB4n9b+WdfA1omZWka3ctahnsIgXvETJBk6xBbdQVBEQATXkl+yGkpG3MDlG4kR8a99v2Tp3ZLkeNGhhybkJ94OIPvFeF6jc5D2hyIB8vlWnB/zE5+tUeufo1T/ANNtnza8f/tYfurqMawP0caYLw60V5ubrNB6964+GwH4102FdmHZHLn+plfClhR8KWFUQAwpYUS66oJdlUebED86JhRYyvhWL2ffK9rB5Xx/+ar/AONb184qzQTAJgRJgTAnauI7A6y4+s1SspxdVfPEquS3HUjxQTIPQfZ36VnKX5pfJcV+DO0wp8aNhQdVqVtRmTvJ2VmgCJJxBgCRua0ckurISvsOFp8aNhThKLEBC0+NGwp8KLACEp8aMEqWFFgULsi7bEwCH2jnAHWf3H4VaCVzvaPiHdazSmfCLgVv+7Nvf5rXUhazhNSvwzScNUvKA4U+FGxp8auyAONPhRsafGiwoDjSo2NKkOgmNNjRytNjWdl0AK0xWjlajjTsVAMaYrR8abGiwo5ztAssIjwhXgyJCvkRsD0BritRYuNaL+LN0yQh1ElzbA2YSwJa5JB2xMj2a7LtS0d56WW3/ssazeD8ZtjT2gbQLIrCdtzbSN5U8yef/FcbPL+JL5OnjjcI/Bb4kr/RtPm3it5MScsiMXUDcTyZSZ38NeNC14F/Z2+cnb3H8a9o49fDWM1AANp2iIjwzyrxbTEtctrO2QAHUSQD7xMVfBu7FnVJHv3C+HLp7Nuym4tqFk8z5k+pMn41awqy1sydqbu/SuwmcxlS+2ImOqjmBEsBO56TQ/pNv76/3hXK9r+0inK1bgou9x+nhMwD5AiZ9PnzFnWZezuDygneeUb1558RTpKzaGC116HbdsdQDorvdMCcLkxDQptuCSPLetSzrrAAC3UOMD2p5bbnrXmia23dtXVBPjtvbUqJ8TKRvJ5Cs/QuLP1ajcAEkiSQRsSayjnezddTR4VSVnrV7W2mUhbiywIHXcjy+NcZ2W1S6fXXluXRgbKRkIJbvX5Rty5/CsfScQFu6jsBGWwAEmNzHwNVOJojXTf54ouzLsIJ3jeTJFHObnbQ+SlHVHq38sWP6wfI+vp6Vn8V4nZYKQ4hGyudPq9sufMbjb0rzpNWTEAb/qKPd0ox1qtbvW2X21eySoCxIZSeXig0p55SVUEcMYu7PR7PafSuJW4CJif9/wC96du0FkghHGRG0iRJG20+deY2rndKiKCAQSIG0ZEbnzkUY6xgrNucQJABPNgvL4/hVviJ30SJWCNdT2LCnC1yvZbtYjWY1bqjWwPG5gMvKSfvDl68/Otqz2k0jmF1NknnAcV6YzTVnncGnRo40+NVP5Z0/wDXW/7woWr45YFtil5C2LY4sskwYidufnQ8kfcNH7HHdsuEtft3HQqFyZxLCTG/IxHKa7jhGqF+xbuAFckU4nmsqDB+BHzFcPqAtwagLDFmcoAwlu9DoY6CAw3JjrXVdj7rNaKuoUqtkgAyApsqkT5zbYx6ivDwmT8pRZ6+JjcU/Y2safGi40sa99nioFjT40XGnxpWMFjSouNKjYYTGmxosUO46jmQPjWdlEcaYrRFYHkQfdTxTsQHGmK0aKbGiwOI7ZtC346Wjv70/wBayOFrdFlAEWMTHhtnZ74jn6itTtyfq9R7kHzKL++sfRG0Lay7exYYwkxN45dem1cbL1cn5Z1sa6L4Rq9q2I0twsII09wnlE92eg2rw63pmum6yzFm3kSOhLBVHvJP+E17b2wtE6W8tsMSdOQoA3MpA2rz/gnDCmhvW3GNy+3eg5KCEXMBWG5O6zHTvPfV8NPSLflE5o3RyFnVXP6x/wC+38a6jgmifwtddsmICKzHaftEfurntEwBQjcnE8piffsW/AflvaW7dTU3MbZYr3csz+wWtq8BvIFvwFdDJJ10PJFKzQ0mpDhiAYgqchEzsQAedPbvxdxgyuLExsJGXP8AD4VV1+quq6KtvI3C+2/JVtmeexlzz8hROIau4ts3CokKAFktBL21AG+48R5eleejSx9VdxxMEl2YAKOREHfyG/4UW+3hZjJwQbDfYECB8D+FC09+61uHRViWCkmCYncTt+dLRG+yu6qAne3LQ55EL1IB32I9KO3cZb4eDcxTdQ7eUkdJInyHyqFtiobmDiQR8pBrZ0PBW7pmuSMkIJEMUtkbkCR4jO3lt5msDtZwe7jb1NrIlwq3FRW3eNnCrvuBv7vWsoZIynVlyg1G/UFqH7trYIPjAbIwFHiI5nntHLzo2rJK3LnibErsBJORiSazrugeyym8wJ7pWUMSQC3sjn6Ex+VH0uovXDdKIBayYBjM4gsB13MelbtKrTM76luzL92p2kxHOJIodm4wa4pVlALL4tiYMcug2oGqvXFa2tpVYlm35iAtoifXJj+VHZmWTcxy3yUHn4GML8QN/WkA98sndkKW7wNJPsiGxIM89ulYvENMbLB0JwJ280bnif3HqPUGtPQm+6KbqqqTEjYzvz32FD1T3LjC3bRWVk8XMhjm8RG8gKvnus1cJauunkmStGpwU/SLF25vNlJIHVpkR6QDtTqZ5GrvA9I+j0xS4qut243NSWAa2MdgNm8J901h8b/m7dwvOBvuIWAfmawU1KbS/oaatRTZ1HA9Mr28w+7SqsoJxiQ0+RmPh767Xs1eVXZSTlcC7kESyAzsfMEn4GvKuz/EjpnxKFlPdAgOF3diARttAj3+ld1pGZ+8KgqbF428i85FUttIAXwkM8eW1YSc8WXc0qGSGp6DjSxrnOHdqgWNu/bZGS3cuNcgd0y28d0MzJkbEbfKdDs1xkay0XAClXKkBsh5jceldOOWMqp9znSxyjdmpjSxqcU8Vdkg4pUSKVFgUrusGBJ8BAnciPnXKazWsjtlO84j7Qky0A9PZO3nW9qjaIBYnkJkeIkbgbfOuW4rcGPeWmIa2c1ZXzGJERBkdV9RE1nJmqRY4fr7gGaFuQO4kCRkASNz4Tuf4zXTcO4rmIYbiASIgk9QCZiuG4HrQLRAJuNcuXCjwwtgK8S33x1j3Dc103DtaVBdmDT9pFPMQsDpjuPiN6Iy6BKJ08UorIvcTyQsIgTyJ3jYjl58jVjhd8sonltHmR51dkUcd25BFu8ehuWxv/7qcvPlWVo78W7cpb/otMDKn7LMTO/mRNafGr7s17C0t4i8DiyqRit0lj03xBWf1qPpL+hvCbekUkglVNtRJAcxM/qMPgK4zbd/J1L1r4Rd12mZjssqVG0Eg1i8V4c9uw7i0RjavAEeWDnxCYjnud5O3Oq2g1rBVV7a2rkAMmCxIHtAbwCN/jWbx3i63NNqAoO9pmVz4NmBWMBsN95msop7UbtfiC7J9mzfsIb1lXCjwA23BUEmYeYMkTA8hW5rOCPmiKkKxOStbdw5VYXcHwkCdz6elVuymoCaPTri7FkuucXIgLdI9kKfOtPil5rT2nWcYuZ2jdKu03FtqwleQPp9oeday3cjFOKVf6+yvq+AmzaY2bXdNBh8WbGRBJA57bVPT9mABJsLkRuwQj8CSR7jVrXlmsXO7DWnAUK1y4QstcwG5Ub/AMRS4Zqu+Kg2bwyYLkLhK7sVmcYjY1FToe0P2vsztJ2fN/J71sXCHYKWtsrLB2EsfFA2mj/yTet3lW0pQFWZlwY5GV3yyAXYfiOdPw2++bJdVnJJcPbuyoR7rBVgKYiCPgfKicQuPbuW2CsbZtDK33sXA9y5ipjHceEj4mnrOw3iv+fYXUcJuXEZMLoyBEqVEHnuCd+lFs8LuIAAr+kkSB5SOgqOqvhL122tu+3dEDIPIYm33m3h28viKMcQltil6bl8WY7yDupbL2dxt+dS4TqqHzI3d/2+zJs8Aa9cuNdth4aFztQyiBADHmOZ286fiHA3lEVQodvEDbzDgAwGA98yaLZ1DJduJcV38TFO7uglUBVMWUAkEGedT4q7Itu4gcIDda5ba4FZltgr4ZHmZ5eXlVaztE7x/a+xJ2c7sEi0ox3lUiCBMrtsfdQOHdnnZc7iK7sd37nBiZI3LbkeR8h1q9o7wuzFu+pCXHBdvDKKrQdupYD4NVPQa3EG3eS8z28QzpcVlaUZwRA8l8+o86Ws+o94ftfZHUcDY3VthRhBY2zayUmR4j0WAPxqzc4GVBK2gpWYIRdvdG9S4rlZuo0XGtG2uSC6mYe6wCncbxEbVf0tpbgba6uNsvLOPNgBEc/DPuIpSUkhqUW/r7M7T8MumwFuKXBTmVxnY748/Pp1rzftc7LxK4CgJVbQIPT6tTB+EfOvRbuoAxzDMCcdjBBJAB9wrynj7MeIXhy+sUAlQeaLWvBu5N+BcTFpdQ9uw91iQpkwSFgAYxBE+78a9H7H2rlqxlgWa4WLZQRIOEj+yq/KuBtaC8gkddvZFel8D4fcXSI+XhK5GQOZ9oQeXinatuKf4mOCtvQhqMjdM6a2wxMk7EFtjA6yCJ5dOc1t9h9IbNt1wKgtM7AcgIiZnbnXOvrHW4i4HFlYhsAVDAjaYgEiNvQV1/ZVpRzt7XQAdB5CseEb5q+DTiorlt+TbininimYgCTsBzJrr2cyhRTVyur/AEjcPtOyHUISpglWUifQzvT0BRS1XGrbMc0nHIPDBio69BPTkeo51yfEeP8Acb2cVRnTO3IuKYckELMqZIJUGIJrjm48rgklwfDOLxMDfJIjz2EDYbVna3XEpCsCG2iDI5wSYiJHTevM2z0KKR6Bw7jqLpXQXMSXvhYmFXvXdOfKZnmJ2kGK57Xdpr2Sm1cKiDIgRJaeoP8AuKwU4jIb9YloGwkqDPOg39QCRHIL5+ZJNK2Woo7Dh/FtT3UnVKQ7ICudvJIeZcESo2O/kfhXSDj2oQgnUhhAPg7tuYmN+teWjVpAABBX2jJOR5AAVaTUBlEbe/c8t5+NY5IyfZm+Jx9V/g9E4ldL6e4Q6hme0xl8CfrQxg9DI/d1rM4RxdreCu4jEgqXcgSt2FOO3N1+XuqvpbqFmFxhgql2MqZxkwBG59KqaHimm1T3LZtmwyKSr96zgleYaQAG67eRrLHFqNDyuLkV7WrdVXxSVUCZmQABsQN+VPq9HcTRsxC4mxbGzqTz3kc+bAVQXUq6Bk9k7qdxt8etWdXxBbuntoryN1KkFZx6jxbgEn8fhqo9ewpSdUjb4Nq/5vZH3bTJ5QTdLcjz26itPid8XBYwZDgLmSHYk9+jypmOTnY+VcZruL29KiDuxeZlyZQ3dpbSSAJUEsxj0jatG3q7aaddVhcKNstjIBu8kgoXgwoicomCOtDjPuif4bfWzsFANi8oZFNzuhLSR/TkmYO3tjf0NR4JpjbuW3cAYspPiU8mc9D6iqPZLiya6257ttObUF8rneo1uTkytCtKkbg7HpPTLtdrF1WoWxZt3LKuwRL7Nm0sYU3LeMKpPkSRNY1l6roXWGrtm5oNObLuTiVDOc1I3i/cMEEzlyn85mrvEELmzj3ZxtIrDKHAFwmRJxYdT1G3Oa4jjut+iXe71XeXrgKm5jdxVS3ixXwnJ43PTeuvNwXe67ljheQFC4hlGUMr+TK2x6HnROU1TCMMbdWyXFtWO+vO5Ch2OJLCDNsKIjr03Ap/5WWLSiIXV98STECCOR/59K5rjXHNOmoFnuc1UmW2Z2G6k5MYAO8D8prY4porXc29RpTNt/sxENOJGM7NlAMbbk1T3SVkJY2w10k339iGZyGRpH9MNiOYMD1kCdpq1xuw1zTW1TAlWvE+KHhlfZSRvOQ26x0iue4rxixo8Be765duKHwsBQVUyAzs20mDsN/OtbS6+y2mGpF0/RwGZjcT6y0ywpQqObnIAQd58ucuWRJOuhfLx21Zp8ABS74sd7d1FnKJfugpYx+q2/8AGsTTaS7LTtItEFSxU/ze6NsRtu6bdIjpVngHaTTa24ben7+3eALIt9UAu47nAoTDQJg+XvgHE+0uj0d0WLr3S4C5CzbUrZkCAxZhJAI2UGOXOkpZU2teoaYqvZmz2kTvLll7ahlVLa7Fg4C3U5pG42J9Inyq7wq7ir5TJssu6tzDXG5kRuCOdZmvv2rNkai7dUWAgZLyqzZi4fCqJzLEr7PSJPKq3BeMafXK50lxi9tSzW7qYMUB3dIJDAbSJkbeYmHLI41Q1DEn+ouX9K7hCiOwDqSVVmAht+QrzPj6EcQuqwIIupsdtii/KvVv5ds6XTTcuKrFjAYTlCkgDcc45+o868Zu69tTqzecyz3MiYjyA25DYVrwcH3DiZNto0+IcTuZkKQAuY5rJK25Ezyg9PTeu67P9sLacPx1jhWFwWkI3zyRbktjISCx3MCIrzLWKTccgSC12D70gVk6jUlm3G0bcz7KgZe+RXsywUo0eOD1dns1xmZ7ZUkoVYnEwpI8IPrzYfD027bsafqn/a/8RXjfYXtCWBtXWgKFFuTsQXbbl0LCP2zXq3ZbiAtqykgS0kdYgcvPl+VeLDFwzJP2PblltgbXudeaYiRXKcY4uAd7kAiR1A93ntSs8ZIiHBSDkRiSD5mY26V0eYjn6szr/Z+0jFfoYIUkArpwwIGwMgeUU9QHENQNrWtxToHsreYE7kG4zgtvPMbCB0pUbRI5R883EKgE7yAdp5GYn1qNtmMx9kEk/jVi3Ztn21uD3MPyIo+m0tp2bJngGF8agkYLzhd95G3lVNp9i0yuXxWX5n7O4O4A3oA1YHL+P8K1uIaG2wLM7/AqfzFVrfBbTNiHeYnnbjr5VKj7j2KZ1aLuMjJkgxt/GiJr4Kldoad53gz0qxpeCpcmC+3myj93nPyox7ObbZE/tqAfftSpDUmdXa7cfSE1FtgJugiyuWIEqAVJKwTMmSRziuR1F36M90khmuC6hUH2cwwJn0B6efOmfs9c6WzH7c/uqQ4C3I2mP/c/dFJQSG5Nmhc7QE6axjaQGwXhgOZKBVyAHSW5yDG/UU3COLGybbc8M0YyMvE7OIJGw3VfdMRQF4Ft/Rv/AHj+40e3waPsMJMnxPv8MqWqDZkeP6o6l2aIJRVHQbfD1q5oGuLprVpxKrcY7E7SQdwQB57+tQXhygk920/tPvVi2oUGEIJ5kNc39/h3pNgvITs9Yu6a3fygq9q4gxJMyem25gED30+i4PeGrtuMAoeyWDNDAIQWkEbdYqOj7tT47WY8mLx8sK00u6WZ8I2Hha27gR0EpuOXlWMpNWaLVlPtFo7t7UXHUbrfdpn7MDEL94wQNvI+VdZw3idrS6fTnU20bFGVyyI7F3bIHz5Dmd96zdHrtIsGVJG/9E6gGOgUfvo+s1eiup9YytJBK9225A23YdKycuyZaS9Geb8Z1n85Zl28AEcvsjbavQ+zutU8N04ChmD3iMhIjvySJM8wOVY3EBpf+naHv2/ARUdJrQls2wpCEnlAieo8q2lNSSM0qfcq9p9Zbv6rvLPsYKBHh5IJ2+fyoli//wCnMgmWdiRuZmYHvkCrNtrBMNZtY+akWz75G34dKNb1OmSFwuCZmCboEdZ8Uekb86e3RJIK8gey5KX5cMoVcgfGpLSOUdd4rF4krnWPcVGbK4DlBMzExPrO9bwXThiVvXRO/wDRnY+n1c1GzYtk76nAT9pADzmeQNLam2Oiz+kUl9MlqyCyC+7BLeRRZLsAqjYQGPKr/wCjDAWwbq93cS7cWd7bYNaSB0MZD8/OqWKwD9JsvG4GysDy/rOdPc1v0ey93e5vyRiSJMbBd4HM+grO7jqiul2db2j02lFoC2V5XQRmWEfR7jCRlsJVfiB6z5eujRbRcLBAEHON/iascG7UXtU5trDkE4li9ospturTEryO0QfQ7kNxDhV9lxS3iAZIDZAQDETBrSCeP8WTJ7dUQbj30e0Rp1K32dV7wtmUUJk+IPIlmUT+qa5i6T6nZgfiZ2HvP4mrGoyS4Rc9oDf3nyqu9wHn/v3fL8a09SG+g1nUBCjGQUuBhB8XgK8vXw8/WvRu0HaO2bn81IdCB3bHKDsC2RIA2kjbyrzW4oJnmdvgJ/1o/B9Qcik7SI9Qdj+EbetKUIv8n6BHI10R1rdo3ZQ0HlAgH38ucc6InaJlAyJHIEdN95+TGufttAkyfKZj31G9rZEATHQ7xE89udRSfZD2Z1t7taqMQpMSSIBHPfz9aeuIualyScZnrjP401NYWHNNv+WvJFH9pqieNP8AqD/5P41i50u8q7ZjszWv8Ra4MXwI8iGI9OdAtOFMqUUxHhBH5CqGf+96kLlK5e4rNHTXu7JxeJ5+Jj+dFOrY87g/vH+NZIuU/eVNN+oWahvebqfiT++nF0feH4/xrLD+6lmKnTyOzVF5fvD5t/mpxfX734n/ADVkd4KfPyo5fkNjY70f7J/zU+Xkf8R/zViyacOfP8aXLfuGxtZ+p+Z/zVIXfIn5n+NYwvn7x+Zp/pDfeb5mly37hsbS6g/e/wAX+tEXVnzHzBrCGpf7x+Zpxfb7x+Zo0l7j2N4amftL/h/hUu/A3lfkPwgb1iqznm7R7z+G9XNOzCCZkezvMf61pDFN9WxqRtWrQKy2IJ6Suw9fWioEHKB7ilZH0lz9pvmaXfN95vma25bK3Xsbma+Z+a00JO/5CsNrrfePzNP3h8z8zT5Qbm2bFs/8AVldodOiae64XxBDiQRIJ2/fQe9b7x+ZqGqLXEKljDCDuTtSWFXYt17HP9l+HsSWdfqlZlcRDZBdhuNuY+VdUptJsvegDoHgfIGqOkD284Y+N2cmSPa8/PYAfCmu2Mv9CRU5MU5O0xKVIq8Y0Wbl7cmYkMQTI6gjn0rDv2ivtAz12PnW5c0rDk3zMf6VXfJdjI+JqEpR7ht4MZFLbR8SCJJ+HKrfDtJg+bOogQFVxPIbmrwuHzPzNMTVOT7C2RI8XQSGVshO48S+kb1XPEwWHs8+s/lHOixTgxUKMUG7GGrU9QfhT1B0kyZpU6DYqikaVKqIIqakKVKmBIVJTSpUgHamNKlQMY080qVAhzSpUqQDCpUqVABKcU9KgZetjxH4flVludKlXpXYY1SNKlT9AEORpL1pUqYhD+FOKVKhgSPOmFKlQAiKa0oJIIEQdunLypUqlj9DFue18TUaVKvKSMtSpUqAHFKlS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>
              <a:latin typeface="Corbel" pitchFamily="34" charset="0"/>
            </a:endParaRPr>
          </a:p>
        </p:txBody>
      </p:sp>
      <p:sp>
        <p:nvSpPr>
          <p:cNvPr id="58374" name="AutoShape 4" descr="data:image/jpeg;base64,/9j/4AAQSkZJRgABAQAAAQABAAD/2wCEAAkGBxQQEBUUEBQVFhUUFRQWFRUUFBQUGBUYFhQWFhgYFRYYHCggGBomGxgXITEhJSkrLi4uFx8zODMsNygtLisBCgoKDg0OGxAQGywkICUvLywsLCw3LCwsLCwsLCwsLCwsLCwsLCwsLCwsLCwsLCwsLCwsLCwsLCwsLCwsLCwsLP/AABEIAMIBAwMBIgACEQEDEQH/xAAcAAABBQEBAQAAAAAAAAAAAAADAAECBAUGBwj/xABFEAACAQMCAwUEBgULAwUAAAABAhEAAxIEIQUxQQYTIlFhMnGBkRQjQlKhsQdicsHRFSQzU4KSotLh8PFDg8Ilc5Ojs//EABkBAAMBAQEAAAAAAAAAAAAAAAABAgMFBP/EACwRAAICAgAFBAECBwAAAAAAAAABAhEDEgQTITFhQVFx4SIy8CNCgaGxwfH/2gAMAwEAAhEDEQA/ALZFRIo5WoFa6Z4gJFNFFK1GKYgRFNFFK1ErQAIimIopWolaYgRFNFTdfzH5ilFICEU0VOKWNMAcUoqeNKKYA4pRRMabGgRCKWNTxp8aAIRSipxSigCMU8VLGnxoAhFPFTxp8aAIxSiphacLQBGKcCphafGgCEVKKljUsaAIRTgVMLUgtAA4p6JjSpAGK1ErVkrUCtSWVytRK1YK1ErQIrlabGj4UxWmBXK02NHKVHCgRn8RvrbQZGCXtqvnLXF/AD86skVxPbfiGcBDsCMSORI3kHrv+VdnoL/e2kuD7aK3zEkVjiyKUpGuSDikPjSxo2NNjXoMgONLGi40saBAcaWNGxpY0ABxpY0bGljQALGljRsaWNAAgtPjRcafGgAWNPjRQlPhQIFjUgtFCU4SgAWNPjRglOEoAEFp8KLhUglAAglSC0QJUglIYLGlRsKegAxWolKtFKiUqLLKpWolKslKiUosRXK1EpVkrUcaYFYrWVxnU929iRs15VO0+2rpt12JBO1bhWsjjKZXLCkRDsVY4+0FEBQdzznaeu21Y8Rk0hsa4Ybyo5LU3fpBQEzaLALDAQtlbhP1ceHKBOxPKtrsXaw0lsMZL946jyXKNvSTP9qrD8EWytx0C5KrmDmJPdnn4YmOvrXM9jde7aqxaAARLV5SJPizY3Wb3yE2rn8DlTk67Hr4rG9Ud4UpsKslKbCuwc4rYUsKsYUsKBFfClhVjCljQBXwpYVYwp8KAK+FIJVjClhQAAJT4UfCnwoABhUgtGCVLCgAASnwo+NOFoACEp8KNjUglAAQlOFo+FOEpWAELThKMEqQSgAONKj40qBhytRK1awqJSsyysVqJWrJSo4UCKxSolKtFKiUp2BVKVkcdtJNt3JHdF3HlusGfcJMDnTdtOJpprVsuAZvWiZ6KlxWZvgKodteKC0xtA+1ZOUCfaYqN/nXk4x7Y3FeD08MtZpsjouIpe09y4r5qWuWSpVVZPqcpI3HRvwrl+waltavIQlyeu0DYQdjv+dbnZxlOivAtALbnbb6sifCY6+QNB/RxbDajUNA2UBSN4Bc8vkPlXi4JLmNL3PVxX6LZ22NLCrOFLCu1ZyirhSwqzhS7uiwK2NLGrPd0u7osCtjSwqz3dLCiwK+FLCrOFLCmIr4U+FWAlOEpWBXwqQSj4U+FFgACVLCj4U4SiwABKkFo4SnCUWMBhT4UfCpBKVgACU+FHwp8KLABhSqxhSpWMOUqJSrBWmK1mWysUqJSrOFMVp2IqlKbCrJSmKU7EcH+knhYu2FhMndgoljO3JVUHrJPLpXN8a4RqL9zwrccC1aQOQQWwtpkcTEDLL5zXcdsZz04Anxu0fs23br7q86ezxB9PGV4uLrtkbgmAqEAEmSMiTHryrk5MslOSTXf1OnDGnGL8HXdmuHmzawZGJIJyaIV1UxBnltyA239ayexurSxd11x/ZS33m33UZ5Hv3UD31pcB0ty1q9Tcus3dsgxzYBVIMAYzEjlXnuvueJ1BIDkzBIDDLIK2+4lQfhUcI9cjZXEK4JHr/Y/V/SNDYuSSSgVpJY5ISjSTufEDzrXwrmf0XaYroOZg3XIX7uygx13IJ+NdfhXZhK0jlyVNlbClhVjClhVWSV8KWFWMKWFFgV8KYLM+mx+QP5EVZwqpoYNy/E7XQPaJ/6No7A8ufSlsFBAlPhR8KfCnYivhT4VYwp8KLGV8KlhRwlPhSsKABKfCj4VLCiwoAEpwlHwpwlFgACVIJRsKcJQAEJT4UbCnwpWMDhSo+FKiwDFKjhVjGmxrNMsrFKYpVnGoladgVsabGrJSo4U7FRwXa7TWbept3LhIgXHYm46kxbbFFhhG8AD85MisahG+jjuDN/ItkSe6VSBLkzJO+3pz5VtdtOErfFqSFVSzOesR09elM+lYpCNi5ZAEwLlQzAFnUDaASYkHzjlXB4n9b+WdfA1omZWka3ctahnsIgXvETJBk6xBbdQVBEQATXkl+yGkpG3MDlG4kR8a99v2Tp3ZLkeNGhhybkJ94OIPvFeF6jc5D2hyIB8vlWnB/zE5+tUeufo1T/ANNtnza8f/tYfurqMawP0caYLw60V5ubrNB6964+GwH4102FdmHZHLn+plfClhR8KWFUQAwpYUS66oJdlUebED86JhRYyvhWL2ffK9rB5Xx/+ar/AONb184qzQTAJgRJgTAnauI7A6y4+s1SspxdVfPEquS3HUjxQTIPQfZ36VnKX5pfJcV+DO0wp8aNhQdVqVtRmTvJ2VmgCJJxBgCRua0ckurISvsOFp8aNhThKLEBC0+NGwp8KLACEp8aMEqWFFgULsi7bEwCH2jnAHWf3H4VaCVzvaPiHdazSmfCLgVv+7Nvf5rXUhazhNSvwzScNUvKA4U+FGxp8auyAONPhRsafGiwoDjSo2NKkOgmNNjRytNjWdl0AK0xWjlajjTsVAMaYrR8abGiwo5ztAssIjwhXgyJCvkRsD0BritRYuNaL+LN0yQh1ElzbA2YSwJa5JB2xMj2a7LtS0d56WW3/ssazeD8ZtjT2gbQLIrCdtzbSN5U8yef/FcbPL+JL5OnjjcI/Bb4kr/RtPm3it5MScsiMXUDcTyZSZ38NeNC14F/Z2+cnb3H8a9o49fDWM1AANp2iIjwzyrxbTEtctrO2QAHUSQD7xMVfBu7FnVJHv3C+HLp7Nuym4tqFk8z5k+pMn41awqy1sydqbu/SuwmcxlS+2ImOqjmBEsBO56TQ/pNv76/3hXK9r+0inK1bgou9x+nhMwD5AiZ9PnzFnWZezuDygneeUb1558RTpKzaGC116HbdsdQDorvdMCcLkxDQptuCSPLetSzrrAAC3UOMD2p5bbnrXmia23dtXVBPjtvbUqJ8TKRvJ5Cs/QuLP1ajcAEkiSQRsSayjnezddTR4VSVnrV7W2mUhbiywIHXcjy+NcZ2W1S6fXXluXRgbKRkIJbvX5Rty5/CsfScQFu6jsBGWwAEmNzHwNVOJojXTf54ouzLsIJ3jeTJFHObnbQ+SlHVHq38sWP6wfI+vp6Vn8V4nZYKQ4hGyudPq9sufMbjb0rzpNWTEAb/qKPd0ox1qtbvW2X21eySoCxIZSeXig0p55SVUEcMYu7PR7PafSuJW4CJif9/wC96du0FkghHGRG0iRJG20+deY2rndKiKCAQSIG0ZEbnzkUY6xgrNucQJABPNgvL4/hVviJ30SJWCNdT2LCnC1yvZbtYjWY1bqjWwPG5gMvKSfvDl68/Otqz2k0jmF1NknnAcV6YzTVnncGnRo40+NVP5Z0/wDXW/7woWr45YFtil5C2LY4sskwYidufnQ8kfcNH7HHdsuEtft3HQqFyZxLCTG/IxHKa7jhGqF+xbuAFckU4nmsqDB+BHzFcPqAtwagLDFmcoAwlu9DoY6CAw3JjrXVdj7rNaKuoUqtkgAyApsqkT5zbYx6ivDwmT8pRZ6+JjcU/Y2safGi40sa99nioFjT40XGnxpWMFjSouNKjYYTGmxosUO46jmQPjWdlEcaYrRFYHkQfdTxTsQHGmK0aKbGiwOI7ZtC346Wjv70/wBayOFrdFlAEWMTHhtnZ74jn6itTtyfq9R7kHzKL++sfRG0Lay7exYYwkxN45dem1cbL1cn5Z1sa6L4Rq9q2I0twsII09wnlE92eg2rw63pmum6yzFm3kSOhLBVHvJP+E17b2wtE6W8tsMSdOQoA3MpA2rz/gnDCmhvW3GNy+3eg5KCEXMBWG5O6zHTvPfV8NPSLflE5o3RyFnVXP6x/wC+38a6jgmifwtddsmICKzHaftEfurntEwBQjcnE8piffsW/AflvaW7dTU3MbZYr3csz+wWtq8BvIFvwFdDJJ10PJFKzQ0mpDhiAYgqchEzsQAedPbvxdxgyuLExsJGXP8AD4VV1+quq6KtvI3C+2/JVtmeexlzz8hROIau4ts3CokKAFktBL21AG+48R5eleejSx9VdxxMEl2YAKOREHfyG/4UW+3hZjJwQbDfYECB8D+FC09+61uHRViWCkmCYncTt+dLRG+yu6qAne3LQ55EL1IB32I9KO3cZb4eDcxTdQ7eUkdJInyHyqFtiobmDiQR8pBrZ0PBW7pmuSMkIJEMUtkbkCR4jO3lt5msDtZwe7jb1NrIlwq3FRW3eNnCrvuBv7vWsoZIynVlyg1G/UFqH7trYIPjAbIwFHiI5nntHLzo2rJK3LnibErsBJORiSazrugeyym8wJ7pWUMSQC3sjn6Ex+VH0uovXDdKIBayYBjM4gsB13MelbtKrTM76luzL92p2kxHOJIodm4wa4pVlALL4tiYMcug2oGqvXFa2tpVYlm35iAtoifXJj+VHZmWTcxy3yUHn4GML8QN/WkA98sndkKW7wNJPsiGxIM89ulYvENMbLB0JwJ280bnif3HqPUGtPQm+6KbqqqTEjYzvz32FD1T3LjC3bRWVk8XMhjm8RG8gKvnus1cJauunkmStGpwU/SLF25vNlJIHVpkR6QDtTqZ5GrvA9I+j0xS4qut243NSWAa2MdgNm8J901h8b/m7dwvOBvuIWAfmawU1KbS/oaatRTZ1HA9Mr28w+7SqsoJxiQ0+RmPh767Xs1eVXZSTlcC7kESyAzsfMEn4GvKuz/EjpnxKFlPdAgOF3diARttAj3+ld1pGZ+8KgqbF428i85FUttIAXwkM8eW1YSc8WXc0qGSGp6DjSxrnOHdqgWNu/bZGS3cuNcgd0y28d0MzJkbEbfKdDs1xkay0XAClXKkBsh5jceldOOWMqp9znSxyjdmpjSxqcU8Vdkg4pUSKVFgUrusGBJ8BAnciPnXKazWsjtlO84j7Qky0A9PZO3nW9qjaIBYnkJkeIkbgbfOuW4rcGPeWmIa2c1ZXzGJERBkdV9RE1nJmqRY4fr7gGaFuQO4kCRkASNz4Tuf4zXTcO4rmIYbiASIgk9QCZiuG4HrQLRAJuNcuXCjwwtgK8S33x1j3Dc103DtaVBdmDT9pFPMQsDpjuPiN6Iy6BKJ08UorIvcTyQsIgTyJ3jYjl58jVjhd8sonltHmR51dkUcd25BFu8ehuWxv/7qcvPlWVo78W7cpb/otMDKn7LMTO/mRNafGr7s17C0t4i8DiyqRit0lj03xBWf1qPpL+hvCbekUkglVNtRJAcxM/qMPgK4zbd/J1L1r4Rd12mZjssqVG0Eg1i8V4c9uw7i0RjavAEeWDnxCYjnud5O3Oq2g1rBVV7a2rkAMmCxIHtAbwCN/jWbx3i63NNqAoO9pmVz4NmBWMBsN95msop7UbtfiC7J9mzfsIb1lXCjwA23BUEmYeYMkTA8hW5rOCPmiKkKxOStbdw5VYXcHwkCdz6elVuymoCaPTri7FkuucXIgLdI9kKfOtPil5rT2nWcYuZ2jdKu03FtqwleQPp9oeday3cjFOKVf6+yvq+AmzaY2bXdNBh8WbGRBJA57bVPT9mABJsLkRuwQj8CSR7jVrXlmsXO7DWnAUK1y4QstcwG5Ub/AMRS4Zqu+Kg2bwyYLkLhK7sVmcYjY1FToe0P2vsztJ2fN/J71sXCHYKWtsrLB2EsfFA2mj/yTet3lW0pQFWZlwY5GV3yyAXYfiOdPw2++bJdVnJJcPbuyoR7rBVgKYiCPgfKicQuPbuW2CsbZtDK33sXA9y5ipjHceEj4mnrOw3iv+fYXUcJuXEZMLoyBEqVEHnuCd+lFs8LuIAAr+kkSB5SOgqOqvhL122tu+3dEDIPIYm33m3h28viKMcQltil6bl8WY7yDupbL2dxt+dS4TqqHzI3d/2+zJs8Aa9cuNdth4aFztQyiBADHmOZ286fiHA3lEVQodvEDbzDgAwGA98yaLZ1DJduJcV38TFO7uglUBVMWUAkEGedT4q7Itu4gcIDda5ba4FZltgr4ZHmZ5eXlVaztE7x/a+xJ2c7sEi0ox3lUiCBMrtsfdQOHdnnZc7iK7sd37nBiZI3LbkeR8h1q9o7wuzFu+pCXHBdvDKKrQdupYD4NVPQa3EG3eS8z28QzpcVlaUZwRA8l8+o86Ws+o94ftfZHUcDY3VthRhBY2zayUmR4j0WAPxqzc4GVBK2gpWYIRdvdG9S4rlZuo0XGtG2uSC6mYe6wCncbxEbVf0tpbgba6uNsvLOPNgBEc/DPuIpSUkhqUW/r7M7T8MumwFuKXBTmVxnY748/Pp1rzftc7LxK4CgJVbQIPT6tTB+EfOvRbuoAxzDMCcdjBBJAB9wrynj7MeIXhy+sUAlQeaLWvBu5N+BcTFpdQ9uw91iQpkwSFgAYxBE+78a9H7H2rlqxlgWa4WLZQRIOEj+yq/KuBtaC8gkddvZFel8D4fcXSI+XhK5GQOZ9oQeXinatuKf4mOCtvQhqMjdM6a2wxMk7EFtjA6yCJ5dOc1t9h9IbNt1wKgtM7AcgIiZnbnXOvrHW4i4HFlYhsAVDAjaYgEiNvQV1/ZVpRzt7XQAdB5CseEb5q+DTiorlt+TbininimYgCTsBzJrr2cyhRTVyur/AEjcPtOyHUISpglWUifQzvT0BRS1XGrbMc0nHIPDBio69BPTkeo51yfEeP8Acb2cVRnTO3IuKYckELMqZIJUGIJrjm48rgklwfDOLxMDfJIjz2EDYbVna3XEpCsCG2iDI5wSYiJHTevM2z0KKR6Bw7jqLpXQXMSXvhYmFXvXdOfKZnmJ2kGK57Xdpr2Sm1cKiDIgRJaeoP8AuKwU4jIb9YloGwkqDPOg39QCRHIL5+ZJNK2Woo7Dh/FtT3UnVKQ7ICudvJIeZcESo2O/kfhXSDj2oQgnUhhAPg7tuYmN+teWjVpAABBX2jJOR5AAVaTUBlEbe/c8t5+NY5IyfZm+Jx9V/g9E4ldL6e4Q6hme0xl8CfrQxg9DI/d1rM4RxdreCu4jEgqXcgSt2FOO3N1+XuqvpbqFmFxhgql2MqZxkwBG59KqaHimm1T3LZtmwyKSr96zgleYaQAG67eRrLHFqNDyuLkV7WrdVXxSVUCZmQABsQN+VPq9HcTRsxC4mxbGzqTz3kc+bAVQXUq6Bk9k7qdxt8etWdXxBbuntoryN1KkFZx6jxbgEn8fhqo9ewpSdUjb4Nq/5vZH3bTJ5QTdLcjz26itPid8XBYwZDgLmSHYk9+jypmOTnY+VcZruL29KiDuxeZlyZQ3dpbSSAJUEsxj0jatG3q7aaddVhcKNstjIBu8kgoXgwoicomCOtDjPuif4bfWzsFANi8oZFNzuhLSR/TkmYO3tjf0NR4JpjbuW3cAYspPiU8mc9D6iqPZLiya6257ttObUF8rneo1uTkytCtKkbg7HpPTLtdrF1WoWxZt3LKuwRL7Nm0sYU3LeMKpPkSRNY1l6roXWGrtm5oNObLuTiVDOc1I3i/cMEEzlyn85mrvEELmzj3ZxtIrDKHAFwmRJxYdT1G3Oa4jjut+iXe71XeXrgKm5jdxVS3ixXwnJ43PTeuvNwXe67ljheQFC4hlGUMr+TK2x6HnROU1TCMMbdWyXFtWO+vO5Ch2OJLCDNsKIjr03Ap/5WWLSiIXV98STECCOR/59K5rjXHNOmoFnuc1UmW2Z2G6k5MYAO8D8prY4porXc29RpTNt/sxENOJGM7NlAMbbk1T3SVkJY2w10k339iGZyGRpH9MNiOYMD1kCdpq1xuw1zTW1TAlWvE+KHhlfZSRvOQ26x0iue4rxixo8Be765duKHwsBQVUyAzs20mDsN/OtbS6+y2mGpF0/RwGZjcT6y0ywpQqObnIAQd58ucuWRJOuhfLx21Zp8ABS74sd7d1FnKJfugpYx+q2/8AGsTTaS7LTtItEFSxU/ze6NsRtu6bdIjpVngHaTTa24ben7+3eALIt9UAu47nAoTDQJg+XvgHE+0uj0d0WLr3S4C5CzbUrZkCAxZhJAI2UGOXOkpZU2teoaYqvZmz2kTvLll7ahlVLa7Fg4C3U5pG42J9Inyq7wq7ir5TJssu6tzDXG5kRuCOdZmvv2rNkai7dUWAgZLyqzZi4fCqJzLEr7PSJPKq3BeMafXK50lxi9tSzW7qYMUB3dIJDAbSJkbeYmHLI41Q1DEn+ouX9K7hCiOwDqSVVmAht+QrzPj6EcQuqwIIupsdtii/KvVv5ds6XTTcuKrFjAYTlCkgDcc45+o868Zu69tTqzecyz3MiYjyA25DYVrwcH3DiZNto0+IcTuZkKQAuY5rJK25Ezyg9PTeu67P9sLacPx1jhWFwWkI3zyRbktjISCx3MCIrzLWKTccgSC12D70gVk6jUlm3G0bcz7KgZe+RXsywUo0eOD1dns1xmZ7ZUkoVYnEwpI8IPrzYfD027bsafqn/a/8RXjfYXtCWBtXWgKFFuTsQXbbl0LCP2zXq3ZbiAtqykgS0kdYgcvPl+VeLDFwzJP2PblltgbXudeaYiRXKcY4uAd7kAiR1A93ntSs8ZIiHBSDkRiSD5mY26V0eYjn6szr/Z+0jFfoYIUkArpwwIGwMgeUU9QHENQNrWtxToHsreYE7kG4zgtvPMbCB0pUbRI5R883EKgE7yAdp5GYn1qNtmMx9kEk/jVi3Ztn21uD3MPyIo+m0tp2bJngGF8agkYLzhd95G3lVNp9i0yuXxWX5n7O4O4A3oA1YHL+P8K1uIaG2wLM7/AqfzFVrfBbTNiHeYnnbjr5VKj7j2KZ1aLuMjJkgxt/GiJr4Kldoad53gz0qxpeCpcmC+3myj93nPyox7ObbZE/tqAfftSpDUmdXa7cfSE1FtgJugiyuWIEqAVJKwTMmSRziuR1F36M90khmuC6hUH2cwwJn0B6efOmfs9c6WzH7c/uqQ4C3I2mP/c/dFJQSG5Nmhc7QE6axjaQGwXhgOZKBVyAHSW5yDG/UU3COLGybbc8M0YyMvE7OIJGw3VfdMRQF4Ft/Rv/AHj+40e3waPsMJMnxPv8MqWqDZkeP6o6l2aIJRVHQbfD1q5oGuLprVpxKrcY7E7SQdwQB57+tQXhygk920/tPvVi2oUGEIJ5kNc39/h3pNgvITs9Yu6a3fygq9q4gxJMyem25gED30+i4PeGrtuMAoeyWDNDAIQWkEbdYqOj7tT47WY8mLx8sK00u6WZ8I2Hha27gR0EpuOXlWMpNWaLVlPtFo7t7UXHUbrfdpn7MDEL94wQNvI+VdZw3idrS6fTnU20bFGVyyI7F3bIHz5Dmd96zdHrtIsGVJG/9E6gGOgUfvo+s1eiup9YytJBK9225A23YdKycuyZaS9Geb8Z1n85Zl28AEcvsjbavQ+zutU8N04ChmD3iMhIjvySJM8wOVY3EBpf+naHv2/ARUdJrQls2wpCEnlAieo8q2lNSSM0qfcq9p9Zbv6rvLPsYKBHh5IJ2+fyoli//wCnMgmWdiRuZmYHvkCrNtrBMNZtY+akWz75G34dKNb1OmSFwuCZmCboEdZ8Uekb86e3RJIK8gey5KX5cMoVcgfGpLSOUdd4rF4krnWPcVGbK4DlBMzExPrO9bwXThiVvXRO/wDRnY+n1c1GzYtk76nAT9pADzmeQNLam2Oiz+kUl9MlqyCyC+7BLeRRZLsAqjYQGPKr/wCjDAWwbq93cS7cWd7bYNaSB0MZD8/OqWKwD9JsvG4GysDy/rOdPc1v0ey93e5vyRiSJMbBd4HM+grO7jqiul2db2j02lFoC2V5XQRmWEfR7jCRlsJVfiB6z5eujRbRcLBAEHON/iascG7UXtU5trDkE4li9ospturTEryO0QfQ7kNxDhV9lxS3iAZIDZAQDETBrSCeP8WTJ7dUQbj30e0Rp1K32dV7wtmUUJk+IPIlmUT+qa5i6T6nZgfiZ2HvP4mrGoyS4Rc9oDf3nyqu9wHn/v3fL8a09SG+g1nUBCjGQUuBhB8XgK8vXw8/WvRu0HaO2bn81IdCB3bHKDsC2RIA2kjbyrzW4oJnmdvgJ/1o/B9Qcik7SI9Qdj+EbetKUIv8n6BHI10R1rdo3ZQ0HlAgH38ucc6InaJlAyJHIEdN95+TGufttAkyfKZj31G9rZEATHQ7xE89udRSfZD2Z1t7taqMQpMSSIBHPfz9aeuIualyScZnrjP401NYWHNNv+WvJFH9pqieNP8AqD/5P41i50u8q7ZjszWv8Ra4MXwI8iGI9OdAtOFMqUUxHhBH5CqGf+96kLlK5e4rNHTXu7JxeJ5+Jj+dFOrY87g/vH+NZIuU/eVNN+oWahvebqfiT++nF0feH4/xrLD+6lmKnTyOzVF5fvD5t/mpxfX734n/ADVkd4KfPyo5fkNjY70f7J/zU+Xkf8R/zViyacOfP8aXLfuGxtZ+p+Z/zVIXfIn5n+NYwvn7x+Zp/pDfeb5mly37hsbS6g/e/wAX+tEXVnzHzBrCGpf7x+Zpxfb7x+Zo0l7j2N4amftL/h/hUu/A3lfkPwgb1iqznm7R7z+G9XNOzCCZkezvMf61pDFN9WxqRtWrQKy2IJ6Suw9fWioEHKB7ilZH0lz9pvmaXfN95vma25bK3Xsbma+Z+a00JO/5CsNrrfePzNP3h8z8zT5Qbm2bFs/8AVldodOiae64XxBDiQRIJ2/fQe9b7x+ZqGqLXEKljDCDuTtSWFXYt17HP9l+HsSWdfqlZlcRDZBdhuNuY+VdUptJsvegDoHgfIGqOkD284Y+N2cmSPa8/PYAfCmu2Mv9CRU5MU5O0xKVIq8Y0Wbl7cmYkMQTI6gjn0rDv2ivtAz12PnW5c0rDk3zMf6VXfJdjI+JqEpR7ht4MZFLbR8SCJJ+HKrfDtJg+bOogQFVxPIbmrwuHzPzNMTVOT7C2RI8XQSGVshO48S+kb1XPEwWHs8+s/lHOixTgxUKMUG7GGrU9QfhT1B0kyZpU6DYqikaVKqIIqakKVKmBIVJTSpUgHamNKlQMY080qVAhzSpUqQDCpUqVABKcU9KgZetjxH4flVludKlXpXYY1SNKlT9AEORpL1pUqYhD+FOKVKhgSPOmFKlQAiKa0oJIIEQdunLypUqlj9DFue18TUaVKvKSMtSpUqAHFKlS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>
              <a:latin typeface="Corbel" pitchFamily="34" charset="0"/>
            </a:endParaRPr>
          </a:p>
        </p:txBody>
      </p:sp>
      <p:sp>
        <p:nvSpPr>
          <p:cNvPr id="58375" name="AutoShape 6" descr="data:image/jpeg;base64,/9j/4AAQSkZJRgABAQAAAQABAAD/2wCEAAkGBxQQEBUUEBQVFhUUFRQWFRUUFBQUGBUYFhQWFhgYFRYYHCggGBomGxgXITEhJSkrLi4uFx8zODMsNygtLisBCgoKDg0OGxAQGywkICUvLywsLCw3LCwsLCwsLCwsLCwsLCwsLCwsLCwsLCwsLCwsLCwsLCwsLCwsLCwsLCwsLP/AABEIAMIBAwMBIgACEQEDEQH/xAAcAAABBQEBAQAAAAAAAAAAAAADAAECBAUGBwj/xABFEAACAQMCAwUEBgULAwUAAAABAhEAAxIEIQUxQQYTIlFhMnGBkRQjQlKhsQdicsHRFSQzU4KSotLh8PFDg8Ilc5Ojs//EABkBAAMBAQEAAAAAAAAAAAAAAAABAgMFBP/EACwRAAICAgAFBAECBwAAAAAAAAABAhEDEgQTITFhQVFx4SIy8CNCgaGxwfH/2gAMAwEAAhEDEQA/ALZFRIo5WoFa6Z4gJFNFFK1GKYgRFNFFK1ErQAIimIopWolaYgRFNFTdfzH5ilFICEU0VOKWNMAcUoqeNKKYA4pRRMabGgRCKWNTxp8aAIRSipxSigCMU8VLGnxoAhFPFTxp8aAIxSiphacLQBGKcCphafGgCEVKKljUsaAIRTgVMLUgtAA4p6JjSpAGK1ErVkrUCtSWVytRK1YK1ErQIrlabGj4UxWmBXK02NHKVHCgRn8RvrbQZGCXtqvnLXF/AD86skVxPbfiGcBDsCMSORI3kHrv+VdnoL/e2kuD7aK3zEkVjiyKUpGuSDikPjSxo2NNjXoMgONLGi40saBAcaWNGxpY0ABxpY0bGljQALGljRsaWNAAgtPjRcafGgAWNPjRQlPhQIFjUgtFCU4SgAWNPjRglOEoAEFp8KLhUglAAglSC0QJUglIYLGlRsKegAxWolKtFKiUqLLKpWolKslKiUosRXK1EpVkrUcaYFYrWVxnU929iRs15VO0+2rpt12JBO1bhWsjjKZXLCkRDsVY4+0FEBQdzznaeu21Y8Rk0hsa4Ybyo5LU3fpBQEzaLALDAQtlbhP1ceHKBOxPKtrsXaw0lsMZL946jyXKNvSTP9qrD8EWytx0C5KrmDmJPdnn4YmOvrXM9jde7aqxaAARLV5SJPizY3Wb3yE2rn8DlTk67Hr4rG9Ud4UpsKslKbCuwc4rYUsKsYUsKBFfClhVjCljQBXwpYVYwp8KAK+FIJVjClhQAAJT4UfCnwoABhUgtGCVLCgAASnwo+NOFoACEp8KNjUglAAQlOFo+FOEpWAELThKMEqQSgAONKj40qBhytRK1awqJSsyysVqJWrJSo4UCKxSolKtFKiUp2BVKVkcdtJNt3JHdF3HlusGfcJMDnTdtOJpprVsuAZvWiZ6KlxWZvgKodteKC0xtA+1ZOUCfaYqN/nXk4x7Y3FeD08MtZpsjouIpe09y4r5qWuWSpVVZPqcpI3HRvwrl+waltavIQlyeu0DYQdjv+dbnZxlOivAtALbnbb6sifCY6+QNB/RxbDajUNA2UBSN4Bc8vkPlXi4JLmNL3PVxX6LZ22NLCrOFLCu1ZyirhSwqzhS7uiwK2NLGrPd0u7osCtjSwqz3dLCiwK+FLCrOFLCmIr4U+FWAlOEpWBXwqQSj4U+FFgACVLCj4U4SiwABKkFo4SnCUWMBhT4UfCpBKVgACU+FHwp8KLABhSqxhSpWMOUqJSrBWmK1mWysUqJSrOFMVp2IqlKbCrJSmKU7EcH+knhYu2FhMndgoljO3JVUHrJPLpXN8a4RqL9zwrccC1aQOQQWwtpkcTEDLL5zXcdsZz04Anxu0fs23br7q86ezxB9PGV4uLrtkbgmAqEAEmSMiTHryrk5MslOSTXf1OnDGnGL8HXdmuHmzawZGJIJyaIV1UxBnltyA239ayexurSxd11x/ZS33m33UZ5Hv3UD31pcB0ty1q9Tcus3dsgxzYBVIMAYzEjlXnuvueJ1BIDkzBIDDLIK2+4lQfhUcI9cjZXEK4JHr/Y/V/SNDYuSSSgVpJY5ISjSTufEDzrXwrmf0XaYroOZg3XIX7uygx13IJ+NdfhXZhK0jlyVNlbClhVjClhVWSV8KWFWMKWFFgV8KYLM+mx+QP5EVZwqpoYNy/E7XQPaJ/6No7A8ufSlsFBAlPhR8KfCnYivhT4VYwp8KLGV8KlhRwlPhSsKABKfCj4VLCiwoAEpwlHwpwlFgACVIJRsKcJQAEJT4UbCnwpWMDhSo+FKiwDFKjhVjGmxrNMsrFKYpVnGoladgVsabGrJSo4U7FRwXa7TWbept3LhIgXHYm46kxbbFFhhG8AD85MisahG+jjuDN/ItkSe6VSBLkzJO+3pz5VtdtOErfFqSFVSzOesR09elM+lYpCNi5ZAEwLlQzAFnUDaASYkHzjlXB4n9b+WdfA1omZWka3ctahnsIgXvETJBk6xBbdQVBEQATXkl+yGkpG3MDlG4kR8a99v2Tp3ZLkeNGhhybkJ94OIPvFeF6jc5D2hyIB8vlWnB/zE5+tUeufo1T/ANNtnza8f/tYfurqMawP0caYLw60V5ubrNB6964+GwH4102FdmHZHLn+plfClhR8KWFUQAwpYUS66oJdlUebED86JhRYyvhWL2ffK9rB5Xx/+ar/AONb184qzQTAJgRJgTAnauI7A6y4+s1SspxdVfPEquS3HUjxQTIPQfZ36VnKX5pfJcV+DO0wp8aNhQdVqVtRmTvJ2VmgCJJxBgCRua0ckurISvsOFp8aNhThKLEBC0+NGwp8KLACEp8aMEqWFFgULsi7bEwCH2jnAHWf3H4VaCVzvaPiHdazSmfCLgVv+7Nvf5rXUhazhNSvwzScNUvKA4U+FGxp8auyAONPhRsafGiwoDjSo2NKkOgmNNjRytNjWdl0AK0xWjlajjTsVAMaYrR8abGiwo5ztAssIjwhXgyJCvkRsD0BritRYuNaL+LN0yQh1ElzbA2YSwJa5JB2xMj2a7LtS0d56WW3/ssazeD8ZtjT2gbQLIrCdtzbSN5U8yef/FcbPL+JL5OnjjcI/Bb4kr/RtPm3it5MScsiMXUDcTyZSZ38NeNC14F/Z2+cnb3H8a9o49fDWM1AANp2iIjwzyrxbTEtctrO2QAHUSQD7xMVfBu7FnVJHv3C+HLp7Nuym4tqFk8z5k+pMn41awqy1sydqbu/SuwmcxlS+2ImOqjmBEsBO56TQ/pNv76/3hXK9r+0inK1bgou9x+nhMwD5AiZ9PnzFnWZezuDygneeUb1558RTpKzaGC116HbdsdQDorvdMCcLkxDQptuCSPLetSzrrAAC3UOMD2p5bbnrXmia23dtXVBPjtvbUqJ8TKRvJ5Cs/QuLP1ajcAEkiSQRsSayjnezddTR4VSVnrV7W2mUhbiywIHXcjy+NcZ2W1S6fXXluXRgbKRkIJbvX5Rty5/CsfScQFu6jsBGWwAEmNzHwNVOJojXTf54ouzLsIJ3jeTJFHObnbQ+SlHVHq38sWP6wfI+vp6Vn8V4nZYKQ4hGyudPq9sufMbjb0rzpNWTEAb/qKPd0ox1qtbvW2X21eySoCxIZSeXig0p55SVUEcMYu7PR7PafSuJW4CJif9/wC96du0FkghHGRG0iRJG20+deY2rndKiKCAQSIG0ZEbnzkUY6xgrNucQJABPNgvL4/hVviJ30SJWCNdT2LCnC1yvZbtYjWY1bqjWwPG5gMvKSfvDl68/Otqz2k0jmF1NknnAcV6YzTVnncGnRo40+NVP5Z0/wDXW/7woWr45YFtil5C2LY4sskwYidufnQ8kfcNH7HHdsuEtft3HQqFyZxLCTG/IxHKa7jhGqF+xbuAFckU4nmsqDB+BHzFcPqAtwagLDFmcoAwlu9DoY6CAw3JjrXVdj7rNaKuoUqtkgAyApsqkT5zbYx6ivDwmT8pRZ6+JjcU/Y2safGi40sa99nioFjT40XGnxpWMFjSouNKjYYTGmxosUO46jmQPjWdlEcaYrRFYHkQfdTxTsQHGmK0aKbGiwOI7ZtC346Wjv70/wBayOFrdFlAEWMTHhtnZ74jn6itTtyfq9R7kHzKL++sfRG0Lay7exYYwkxN45dem1cbL1cn5Z1sa6L4Rq9q2I0twsII09wnlE92eg2rw63pmum6yzFm3kSOhLBVHvJP+E17b2wtE6W8tsMSdOQoA3MpA2rz/gnDCmhvW3GNy+3eg5KCEXMBWG5O6zHTvPfV8NPSLflE5o3RyFnVXP6x/wC+38a6jgmifwtddsmICKzHaftEfurntEwBQjcnE8piffsW/AflvaW7dTU3MbZYr3csz+wWtq8BvIFvwFdDJJ10PJFKzQ0mpDhiAYgqchEzsQAedPbvxdxgyuLExsJGXP8AD4VV1+quq6KtvI3C+2/JVtmeexlzz8hROIau4ts3CokKAFktBL21AG+48R5eleejSx9VdxxMEl2YAKOREHfyG/4UW+3hZjJwQbDfYECB8D+FC09+61uHRViWCkmCYncTt+dLRG+yu6qAne3LQ55EL1IB32I9KO3cZb4eDcxTdQ7eUkdJInyHyqFtiobmDiQR8pBrZ0PBW7pmuSMkIJEMUtkbkCR4jO3lt5msDtZwe7jb1NrIlwq3FRW3eNnCrvuBv7vWsoZIynVlyg1G/UFqH7trYIPjAbIwFHiI5nntHLzo2rJK3LnibErsBJORiSazrugeyym8wJ7pWUMSQC3sjn6Ex+VH0uovXDdKIBayYBjM4gsB13MelbtKrTM76luzL92p2kxHOJIodm4wa4pVlALL4tiYMcug2oGqvXFa2tpVYlm35iAtoifXJj+VHZmWTcxy3yUHn4GML8QN/WkA98sndkKW7wNJPsiGxIM89ulYvENMbLB0JwJ280bnif3HqPUGtPQm+6KbqqqTEjYzvz32FD1T3LjC3bRWVk8XMhjm8RG8gKvnus1cJauunkmStGpwU/SLF25vNlJIHVpkR6QDtTqZ5GrvA9I+j0xS4qut243NSWAa2MdgNm8J901h8b/m7dwvOBvuIWAfmawU1KbS/oaatRTZ1HA9Mr28w+7SqsoJxiQ0+RmPh767Xs1eVXZSTlcC7kESyAzsfMEn4GvKuz/EjpnxKFlPdAgOF3diARttAj3+ld1pGZ+8KgqbF428i85FUttIAXwkM8eW1YSc8WXc0qGSGp6DjSxrnOHdqgWNu/bZGS3cuNcgd0y28d0MzJkbEbfKdDs1xkay0XAClXKkBsh5jceldOOWMqp9znSxyjdmpjSxqcU8Vdkg4pUSKVFgUrusGBJ8BAnciPnXKazWsjtlO84j7Qky0A9PZO3nW9qjaIBYnkJkeIkbgbfOuW4rcGPeWmIa2c1ZXzGJERBkdV9RE1nJmqRY4fr7gGaFuQO4kCRkASNz4Tuf4zXTcO4rmIYbiASIgk9QCZiuG4HrQLRAJuNcuXCjwwtgK8S33x1j3Dc103DtaVBdmDT9pFPMQsDpjuPiN6Iy6BKJ08UorIvcTyQsIgTyJ3jYjl58jVjhd8sonltHmR51dkUcd25BFu8ehuWxv/7qcvPlWVo78W7cpb/otMDKn7LMTO/mRNafGr7s17C0t4i8DiyqRit0lj03xBWf1qPpL+hvCbekUkglVNtRJAcxM/qMPgK4zbd/J1L1r4Rd12mZjssqVG0Eg1i8V4c9uw7i0RjavAEeWDnxCYjnud5O3Oq2g1rBVV7a2rkAMmCxIHtAbwCN/jWbx3i63NNqAoO9pmVz4NmBWMBsN95msop7UbtfiC7J9mzfsIb1lXCjwA23BUEmYeYMkTA8hW5rOCPmiKkKxOStbdw5VYXcHwkCdz6elVuymoCaPTri7FkuucXIgLdI9kKfOtPil5rT2nWcYuZ2jdKu03FtqwleQPp9oeday3cjFOKVf6+yvq+AmzaY2bXdNBh8WbGRBJA57bVPT9mABJsLkRuwQj8CSR7jVrXlmsXO7DWnAUK1y4QstcwG5Ub/AMRS4Zqu+Kg2bwyYLkLhK7sVmcYjY1FToe0P2vsztJ2fN/J71sXCHYKWtsrLB2EsfFA2mj/yTet3lW0pQFWZlwY5GV3yyAXYfiOdPw2++bJdVnJJcPbuyoR7rBVgKYiCPgfKicQuPbuW2CsbZtDK33sXA9y5ipjHceEj4mnrOw3iv+fYXUcJuXEZMLoyBEqVEHnuCd+lFs8LuIAAr+kkSB5SOgqOqvhL122tu+3dEDIPIYm33m3h28viKMcQltil6bl8WY7yDupbL2dxt+dS4TqqHzI3d/2+zJs8Aa9cuNdth4aFztQyiBADHmOZ286fiHA3lEVQodvEDbzDgAwGA98yaLZ1DJduJcV38TFO7uglUBVMWUAkEGedT4q7Itu4gcIDda5ba4FZltgr4ZHmZ5eXlVaztE7x/a+xJ2c7sEi0ox3lUiCBMrtsfdQOHdnnZc7iK7sd37nBiZI3LbkeR8h1q9o7wuzFu+pCXHBdvDKKrQdupYD4NVPQa3EG3eS8z28QzpcVlaUZwRA8l8+o86Ws+o94ftfZHUcDY3VthRhBY2zayUmR4j0WAPxqzc4GVBK2gpWYIRdvdG9S4rlZuo0XGtG2uSC6mYe6wCncbxEbVf0tpbgba6uNsvLOPNgBEc/DPuIpSUkhqUW/r7M7T8MumwFuKXBTmVxnY748/Pp1rzftc7LxK4CgJVbQIPT6tTB+EfOvRbuoAxzDMCcdjBBJAB9wrynj7MeIXhy+sUAlQeaLWvBu5N+BcTFpdQ9uw91iQpkwSFgAYxBE+78a9H7H2rlqxlgWa4WLZQRIOEj+yq/KuBtaC8gkddvZFel8D4fcXSI+XhK5GQOZ9oQeXinatuKf4mOCtvQhqMjdM6a2wxMk7EFtjA6yCJ5dOc1t9h9IbNt1wKgtM7AcgIiZnbnXOvrHW4i4HFlYhsAVDAjaYgEiNvQV1/ZVpRzt7XQAdB5CseEb5q+DTiorlt+TbininimYgCTsBzJrr2cyhRTVyur/AEjcPtOyHUISpglWUifQzvT0BRS1XGrbMc0nHIPDBio69BPTkeo51yfEeP8Acb2cVRnTO3IuKYckELMqZIJUGIJrjm48rgklwfDOLxMDfJIjz2EDYbVna3XEpCsCG2iDI5wSYiJHTevM2z0KKR6Bw7jqLpXQXMSXvhYmFXvXdOfKZnmJ2kGK57Xdpr2Sm1cKiDIgRJaeoP8AuKwU4jIb9YloGwkqDPOg39QCRHIL5+ZJNK2Woo7Dh/FtT3UnVKQ7ICudvJIeZcESo2O/kfhXSDj2oQgnUhhAPg7tuYmN+teWjVpAABBX2jJOR5AAVaTUBlEbe/c8t5+NY5IyfZm+Jx9V/g9E4ldL6e4Q6hme0xl8CfrQxg9DI/d1rM4RxdreCu4jEgqXcgSt2FOO3N1+XuqvpbqFmFxhgql2MqZxkwBG59KqaHimm1T3LZtmwyKSr96zgleYaQAG67eRrLHFqNDyuLkV7WrdVXxSVUCZmQABsQN+VPq9HcTRsxC4mxbGzqTz3kc+bAVQXUq6Bk9k7qdxt8etWdXxBbuntoryN1KkFZx6jxbgEn8fhqo9ewpSdUjb4Nq/5vZH3bTJ5QTdLcjz26itPid8XBYwZDgLmSHYk9+jypmOTnY+VcZruL29KiDuxeZlyZQ3dpbSSAJUEsxj0jatG3q7aaddVhcKNstjIBu8kgoXgwoicomCOtDjPuif4bfWzsFANi8oZFNzuhLSR/TkmYO3tjf0NR4JpjbuW3cAYspPiU8mc9D6iqPZLiya6257ttObUF8rneo1uTkytCtKkbg7HpPTLtdrF1WoWxZt3LKuwRL7Nm0sYU3LeMKpPkSRNY1l6roXWGrtm5oNObLuTiVDOc1I3i/cMEEzlyn85mrvEELmzj3ZxtIrDKHAFwmRJxYdT1G3Oa4jjut+iXe71XeXrgKm5jdxVS3ixXwnJ43PTeuvNwXe67ljheQFC4hlGUMr+TK2x6HnROU1TCMMbdWyXFtWO+vO5Ch2OJLCDNsKIjr03Ap/5WWLSiIXV98STECCOR/59K5rjXHNOmoFnuc1UmW2Z2G6k5MYAO8D8prY4porXc29RpTNt/sxENOJGM7NlAMbbk1T3SVkJY2w10k339iGZyGRpH9MNiOYMD1kCdpq1xuw1zTW1TAlWvE+KHhlfZSRvOQ26x0iue4rxixo8Be765duKHwsBQVUyAzs20mDsN/OtbS6+y2mGpF0/RwGZjcT6y0ywpQqObnIAQd58ucuWRJOuhfLx21Zp8ABS74sd7d1FnKJfugpYx+q2/8AGsTTaS7LTtItEFSxU/ze6NsRtu6bdIjpVngHaTTa24ben7+3eALIt9UAu47nAoTDQJg+XvgHE+0uj0d0WLr3S4C5CzbUrZkCAxZhJAI2UGOXOkpZU2teoaYqvZmz2kTvLll7ahlVLa7Fg4C3U5pG42J9Inyq7wq7ir5TJssu6tzDXG5kRuCOdZmvv2rNkai7dUWAgZLyqzZi4fCqJzLEr7PSJPKq3BeMafXK50lxi9tSzW7qYMUB3dIJDAbSJkbeYmHLI41Q1DEn+ouX9K7hCiOwDqSVVmAht+QrzPj6EcQuqwIIupsdtii/KvVv5ds6XTTcuKrFjAYTlCkgDcc45+o868Zu69tTqzecyz3MiYjyA25DYVrwcH3DiZNto0+IcTuZkKQAuY5rJK25Ezyg9PTeu67P9sLacPx1jhWFwWkI3zyRbktjISCx3MCIrzLWKTccgSC12D70gVk6jUlm3G0bcz7KgZe+RXsywUo0eOD1dns1xmZ7ZUkoVYnEwpI8IPrzYfD027bsafqn/a/8RXjfYXtCWBtXWgKFFuTsQXbbl0LCP2zXq3ZbiAtqykgS0kdYgcvPl+VeLDFwzJP2PblltgbXudeaYiRXKcY4uAd7kAiR1A93ntSs8ZIiHBSDkRiSD5mY26V0eYjn6szr/Z+0jFfoYIUkArpwwIGwMgeUU9QHENQNrWtxToHsreYE7kG4zgtvPMbCB0pUbRI5R883EKgE7yAdp5GYn1qNtmMx9kEk/jVi3Ztn21uD3MPyIo+m0tp2bJngGF8agkYLzhd95G3lVNp9i0yuXxWX5n7O4O4A3oA1YHL+P8K1uIaG2wLM7/AqfzFVrfBbTNiHeYnnbjr5VKj7j2KZ1aLuMjJkgxt/GiJr4Kldoad53gz0qxpeCpcmC+3myj93nPyox7ObbZE/tqAfftSpDUmdXa7cfSE1FtgJugiyuWIEqAVJKwTMmSRziuR1F36M90khmuC6hUH2cwwJn0B6efOmfs9c6WzH7c/uqQ4C3I2mP/c/dFJQSG5Nmhc7QE6axjaQGwXhgOZKBVyAHSW5yDG/UU3COLGybbc8M0YyMvE7OIJGw3VfdMRQF4Ft/Rv/AHj+40e3waPsMJMnxPv8MqWqDZkeP6o6l2aIJRVHQbfD1q5oGuLprVpxKrcY7E7SQdwQB57+tQXhygk920/tPvVi2oUGEIJ5kNc39/h3pNgvITs9Yu6a3fygq9q4gxJMyem25gED30+i4PeGrtuMAoeyWDNDAIQWkEbdYqOj7tT47WY8mLx8sK00u6WZ8I2Hha27gR0EpuOXlWMpNWaLVlPtFo7t7UXHUbrfdpn7MDEL94wQNvI+VdZw3idrS6fTnU20bFGVyyI7F3bIHz5Dmd96zdHrtIsGVJG/9E6gGOgUfvo+s1eiup9YytJBK9225A23YdKycuyZaS9Geb8Z1n85Zl28AEcvsjbavQ+zutU8N04ChmD3iMhIjvySJM8wOVY3EBpf+naHv2/ARUdJrQls2wpCEnlAieo8q2lNSSM0qfcq9p9Zbv6rvLPsYKBHh5IJ2+fyoli//wCnMgmWdiRuZmYHvkCrNtrBMNZtY+akWz75G34dKNb1OmSFwuCZmCboEdZ8Uekb86e3RJIK8gey5KX5cMoVcgfGpLSOUdd4rF4krnWPcVGbK4DlBMzExPrO9bwXThiVvXRO/wDRnY+n1c1GzYtk76nAT9pADzmeQNLam2Oiz+kUl9MlqyCyC+7BLeRRZLsAqjYQGPKr/wCjDAWwbq93cS7cWd7bYNaSB0MZD8/OqWKwD9JsvG4GysDy/rOdPc1v0ey93e5vyRiSJMbBd4HM+grO7jqiul2db2j02lFoC2V5XQRmWEfR7jCRlsJVfiB6z5eujRbRcLBAEHON/iascG7UXtU5trDkE4li9ospturTEryO0QfQ7kNxDhV9lxS3iAZIDZAQDETBrSCeP8WTJ7dUQbj30e0Rp1K32dV7wtmUUJk+IPIlmUT+qa5i6T6nZgfiZ2HvP4mrGoyS4Rc9oDf3nyqu9wHn/v3fL8a09SG+g1nUBCjGQUuBhB8XgK8vXw8/WvRu0HaO2bn81IdCB3bHKDsC2RIA2kjbyrzW4oJnmdvgJ/1o/B9Qcik7SI9Qdj+EbetKUIv8n6BHI10R1rdo3ZQ0HlAgH38ucc6InaJlAyJHIEdN95+TGufttAkyfKZj31G9rZEATHQ7xE89udRSfZD2Z1t7taqMQpMSSIBHPfz9aeuIualyScZnrjP401NYWHNNv+WvJFH9pqieNP8AqD/5P41i50u8q7ZjszWv8Ra4MXwI8iGI9OdAtOFMqUUxHhBH5CqGf+96kLlK5e4rNHTXu7JxeJ5+Jj+dFOrY87g/vH+NZIuU/eVNN+oWahvebqfiT++nF0feH4/xrLD+6lmKnTyOzVF5fvD5t/mpxfX734n/ADVkd4KfPyo5fkNjY70f7J/zU+Xkf8R/zViyacOfP8aXLfuGxtZ+p+Z/zVIXfIn5n+NYwvn7x+Zp/pDfeb5mly37hsbS6g/e/wAX+tEXVnzHzBrCGpf7x+Zpxfb7x+Zo0l7j2N4amftL/h/hUu/A3lfkPwgb1iqznm7R7z+G9XNOzCCZkezvMf61pDFN9WxqRtWrQKy2IJ6Suw9fWioEHKB7ilZH0lz9pvmaXfN95vma25bK3Xsbma+Z+a00JO/5CsNrrfePzNP3h8z8zT5Qbm2bFs/8AVldodOiae64XxBDiQRIJ2/fQe9b7x+ZqGqLXEKljDCDuTtSWFXYt17HP9l+HsSWdfqlZlcRDZBdhuNuY+VdUptJsvegDoHgfIGqOkD284Y+N2cmSPa8/PYAfCmu2Mv9CRU5MU5O0xKVIq8Y0Wbl7cmYkMQTI6gjn0rDv2ivtAz12PnW5c0rDk3zMf6VXfJdjI+JqEpR7ht4MZFLbR8SCJJ+HKrfDtJg+bOogQFVxPIbmrwuHzPzNMTVOT7C2RI8XQSGVshO48S+kb1XPEwWHs8+s/lHOixTgxUKMUG7GGrU9QfhT1B0kyZpU6DYqikaVKqIIqakKVKmBIVJTSpUgHamNKlQMY080qVAhzSpUqQDCpUqVABKcU9KgZetjxH4flVludKlXpXYY1SNKlT9AEORpL1pUqYhD+FOKVKhgSPOmFKlQAiKa0oJIIEQdunLypUqlj9DFue18TUaVKvKSMtSpUqAHFKlS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>
              <a:latin typeface="Corbel" pitchFamily="34" charset="0"/>
            </a:endParaRPr>
          </a:p>
        </p:txBody>
      </p:sp>
      <p:pic>
        <p:nvPicPr>
          <p:cNvPr id="1032" name="Picture 8" descr="http://p1.trrsf.com/image/fget/cf/619/464/images.terra.com/2013/06/12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2140"/>
            <a:ext cx="6264696" cy="3994292"/>
          </a:xfrm>
          <a:prstGeom prst="rect">
            <a:avLst/>
          </a:prstGeom>
          <a:noFill/>
          <a:ln w="57150">
            <a:solidFill>
              <a:schemeClr val="bg1"/>
            </a:solidFill>
          </a:ln>
          <a:scene3d>
            <a:camera prst="isometricOffAxis2Lef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Rectángulo"/>
          <p:cNvSpPr>
            <a:spLocks noChangeArrowheads="1"/>
          </p:cNvSpPr>
          <p:nvPr/>
        </p:nvSpPr>
        <p:spPr bwMode="auto">
          <a:xfrm>
            <a:off x="179388" y="260350"/>
            <a:ext cx="8675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>
                <a:latin typeface="Corbel" pitchFamily="34" charset="0"/>
              </a:rPr>
              <a:t> </a:t>
            </a:r>
            <a:r>
              <a:rPr lang="es-ES" sz="2000" b="1"/>
              <a:t>Corte Internacional de Justicia: órgano judicial principal de la ONU. </a:t>
            </a:r>
          </a:p>
        </p:txBody>
      </p:sp>
      <p:sp>
        <p:nvSpPr>
          <p:cNvPr id="59394" name="3 Rectángulo"/>
          <p:cNvSpPr>
            <a:spLocks noChangeArrowheads="1"/>
          </p:cNvSpPr>
          <p:nvPr/>
        </p:nvSpPr>
        <p:spPr bwMode="auto">
          <a:xfrm>
            <a:off x="468313" y="908050"/>
            <a:ext cx="784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b="1"/>
              <a:t>COMPETENCIAS:  Decidir conforme al D.l. las controversias de  </a:t>
            </a:r>
          </a:p>
          <a:p>
            <a:r>
              <a:rPr lang="es-ES" b="1"/>
              <a:t>                                   orden jurídico entre Estados y de emitir  </a:t>
            </a:r>
          </a:p>
          <a:p>
            <a:r>
              <a:rPr lang="es-ES" b="1"/>
              <a:t>   opiniones consultivas respecto a cuestiones jurídicas que pueden  </a:t>
            </a:r>
          </a:p>
          <a:p>
            <a:r>
              <a:rPr lang="es-ES" b="1"/>
              <a:t>   serle sometidas por  órganos y O.I.I.  Especializadas de la ONU.</a:t>
            </a:r>
          </a:p>
        </p:txBody>
      </p:sp>
      <p:sp>
        <p:nvSpPr>
          <p:cNvPr id="59395" name="4 Rectángulo"/>
          <p:cNvSpPr>
            <a:spLocks noChangeArrowheads="1"/>
          </p:cNvSpPr>
          <p:nvPr/>
        </p:nvSpPr>
        <p:spPr bwMode="auto">
          <a:xfrm>
            <a:off x="468313" y="2349500"/>
            <a:ext cx="6911975" cy="393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b="1"/>
              <a:t>INTEGRACIÓN: quince magistrados, elegidos por la  </a:t>
            </a:r>
          </a:p>
          <a:p>
            <a:r>
              <a:rPr lang="es-ES" b="1"/>
              <a:t>                               Asamblea General y el Consejo de </a:t>
            </a:r>
          </a:p>
          <a:p>
            <a:r>
              <a:rPr lang="es-ES" b="1"/>
              <a:t>                              Seguridad, en votaciones independientes.</a:t>
            </a:r>
          </a:p>
          <a:p>
            <a:endParaRPr lang="es-ES" b="1"/>
          </a:p>
          <a:p>
            <a:pPr>
              <a:buFont typeface="Wingdings" pitchFamily="2" charset="2"/>
              <a:buChar char="Ø"/>
            </a:pPr>
            <a:r>
              <a:rPr lang="es-ES" b="1"/>
              <a:t>MANDATO: nueve años, con posibilidad de reelección.</a:t>
            </a:r>
          </a:p>
          <a:p>
            <a:r>
              <a:rPr lang="es-ES" b="1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b="1"/>
              <a:t>CRITERIO SELECCIÓN:  Representados los principales   </a:t>
            </a:r>
          </a:p>
          <a:p>
            <a:r>
              <a:rPr lang="en-US" b="1"/>
              <a:t>                                              sistemas jurídicos del mundo, distribución geográfica equitativa, </a:t>
            </a:r>
            <a:r>
              <a:rPr lang="es-ES" b="1"/>
              <a:t>no puede haber dos magistrados de la misma nacionalidad.</a:t>
            </a:r>
            <a:r>
              <a:rPr lang="es-ES">
                <a:latin typeface="Corbe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s-ES">
              <a:latin typeface="Corbe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b="1"/>
              <a:t>Sede en el Palacio de la Paz en la Haya.</a:t>
            </a:r>
          </a:p>
          <a:p>
            <a:pPr>
              <a:buFont typeface="Wingdings" pitchFamily="2" charset="2"/>
              <a:buChar char="Ø"/>
            </a:pPr>
            <a:endParaRPr lang="es-ES" b="1"/>
          </a:p>
          <a:p>
            <a:endParaRPr lang="es-ES" b="1"/>
          </a:p>
        </p:txBody>
      </p:sp>
      <p:sp>
        <p:nvSpPr>
          <p:cNvPr id="59396" name="7 CuadroTexto"/>
          <p:cNvSpPr txBox="1">
            <a:spLocks noChangeArrowheads="1"/>
          </p:cNvSpPr>
          <p:nvPr/>
        </p:nvSpPr>
        <p:spPr bwMode="auto">
          <a:xfrm>
            <a:off x="4716463" y="5876925"/>
            <a:ext cx="3714750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/>
              <a:t>Carta ONU: (Arts.7 y 92)</a:t>
            </a:r>
          </a:p>
          <a:p>
            <a:r>
              <a:rPr lang="en-US" sz="1400" b="1"/>
              <a:t>Estatuto:Cap.I Organización de la Corte.</a:t>
            </a:r>
          </a:p>
          <a:p>
            <a:r>
              <a:rPr lang="en-US" sz="1400" b="1"/>
              <a:t>                 Cap.II Competencia de la Corte.</a:t>
            </a:r>
            <a:endParaRPr lang="es-ES" sz="1400">
              <a:latin typeface="Corbe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388" y="0"/>
            <a:ext cx="8713787" cy="90805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CuadroTexto"/>
          <p:cNvSpPr txBox="1">
            <a:spLocks noChangeArrowheads="1"/>
          </p:cNvSpPr>
          <p:nvPr/>
        </p:nvSpPr>
        <p:spPr bwMode="auto">
          <a:xfrm>
            <a:off x="179388" y="549275"/>
            <a:ext cx="93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Adobe Gothic Std B"/>
                <a:ea typeface="Adobe Gothic Std B"/>
                <a:cs typeface="Adobe Gothic Std B"/>
              </a:rPr>
              <a:t>2)</a:t>
            </a:r>
            <a:endParaRPr lang="es-ES" sz="36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60418" name="3 CuadroTexto"/>
          <p:cNvSpPr txBox="1">
            <a:spLocks noChangeArrowheads="1"/>
          </p:cNvSpPr>
          <p:nvPr/>
        </p:nvSpPr>
        <p:spPr bwMode="auto">
          <a:xfrm>
            <a:off x="684213" y="3500438"/>
            <a:ext cx="7704137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/>
              <a:t>Corte determinó que  Honduras tiene soberanía sobre las  </a:t>
            </a:r>
          </a:p>
          <a:p>
            <a:r>
              <a:rPr lang="es-ES" sz="2000" b="1"/>
              <a:t>   islas en disputa. </a:t>
            </a:r>
          </a:p>
          <a:p>
            <a:pPr>
              <a:buFont typeface="Wingdings" pitchFamily="2" charset="2"/>
              <a:buChar char="ü"/>
            </a:pPr>
            <a:r>
              <a:rPr lang="es-ES" sz="2000" b="1"/>
              <a:t>Criterio delimitación:  línea bisectriz costera para definir los  </a:t>
            </a:r>
          </a:p>
          <a:p>
            <a:r>
              <a:rPr lang="es-ES" sz="2000" b="1"/>
              <a:t>   dominios y frontera marítimos de cada país.</a:t>
            </a:r>
          </a:p>
        </p:txBody>
      </p:sp>
      <p:sp>
        <p:nvSpPr>
          <p:cNvPr id="60419" name="4 Rectángulo"/>
          <p:cNvSpPr>
            <a:spLocks noChangeArrowheads="1"/>
          </p:cNvSpPr>
          <p:nvPr/>
        </p:nvSpPr>
        <p:spPr bwMode="auto">
          <a:xfrm>
            <a:off x="1116013" y="1916113"/>
            <a:ext cx="7200900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orbel" pitchFamily="34" charset="0"/>
              </a:rPr>
              <a:t>Nicaragua invocó la competencia de la CIJ de conformidad con el Art. XXXI del TASP o Pacto de Bogotá,</a:t>
            </a:r>
          </a:p>
        </p:txBody>
      </p:sp>
      <p:sp>
        <p:nvSpPr>
          <p:cNvPr id="60420" name="8 Rectángulo"/>
          <p:cNvSpPr>
            <a:spLocks noChangeArrowheads="1"/>
          </p:cNvSpPr>
          <p:nvPr/>
        </p:nvSpPr>
        <p:spPr bwMode="auto">
          <a:xfrm>
            <a:off x="971550" y="404813"/>
            <a:ext cx="7561263" cy="9239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CONTROVERSIA TERRITORIAL Y MARÍTIMA ENTRE NICARAGUA Y HONDURAS EN EL MAR DEL CARIBE (NICARAGUA c/ HONDURAS)</a:t>
            </a:r>
          </a:p>
          <a:p>
            <a:r>
              <a:rPr lang="es-ES" b="1"/>
              <a:t>Fallo de 8 de octubre 2007</a:t>
            </a:r>
          </a:p>
        </p:txBody>
      </p:sp>
      <p:pic>
        <p:nvPicPr>
          <p:cNvPr id="8" name="Picture 2" descr="http://www.connuestroperu.com/images/stories/limites/mapas/mapanicaraguahonduraslahay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8" y="15875"/>
            <a:ext cx="9085262" cy="68421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Rectángulo"/>
          <p:cNvSpPr>
            <a:spLocks noChangeArrowheads="1"/>
          </p:cNvSpPr>
          <p:nvPr/>
        </p:nvSpPr>
        <p:spPr bwMode="auto">
          <a:xfrm>
            <a:off x="0" y="5934075"/>
            <a:ext cx="9144000" cy="95408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>
                <a:latin typeface="Corbel" pitchFamily="34" charset="0"/>
              </a:rPr>
              <a:t>  </a:t>
            </a:r>
            <a:r>
              <a:rPr lang="es-ES" b="1"/>
              <a:t>Establece límite de la P.C y las ZEE, según líneas geodésicas que unen los  </a:t>
            </a:r>
          </a:p>
          <a:p>
            <a:r>
              <a:rPr lang="es-ES" b="1"/>
              <a:t>     puntos  con coordenadas establecidas.</a:t>
            </a:r>
          </a:p>
          <a:p>
            <a:pPr>
              <a:buFont typeface="Wingdings" pitchFamily="2" charset="2"/>
              <a:buChar char="ü"/>
            </a:pPr>
            <a:r>
              <a:rPr lang="es-ES" b="1"/>
              <a:t>  Determinó  frontera marítima  en las islas de Quitasueño y de Serrana.</a:t>
            </a:r>
          </a:p>
        </p:txBody>
      </p:sp>
      <p:sp>
        <p:nvSpPr>
          <p:cNvPr id="61442" name="3 Rectángulo"/>
          <p:cNvSpPr>
            <a:spLocks noChangeArrowheads="1"/>
          </p:cNvSpPr>
          <p:nvPr/>
        </p:nvSpPr>
        <p:spPr bwMode="auto">
          <a:xfrm>
            <a:off x="250825" y="2852738"/>
            <a:ext cx="8893175" cy="287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u="sng">
                <a:latin typeface="Corbel" pitchFamily="34" charset="0"/>
              </a:rPr>
              <a:t>MODIFICACIÓN </a:t>
            </a:r>
            <a:r>
              <a:rPr lang="es-ES" u="sng">
                <a:latin typeface="Corbel" pitchFamily="34" charset="0"/>
              </a:rPr>
              <a:t>:</a:t>
            </a:r>
            <a:r>
              <a:rPr lang="es-ES" b="1"/>
              <a:t> límite meridiano 82º, corrimiento hacia meridiano 79º.</a:t>
            </a:r>
          </a:p>
          <a:p>
            <a:endParaRPr lang="es-ES">
              <a:latin typeface="Corbel" pitchFamily="34" charset="0"/>
            </a:endParaRPr>
          </a:p>
          <a:p>
            <a:r>
              <a:rPr lang="es-ES" b="1">
                <a:latin typeface="Corbel" pitchFamily="34" charset="0"/>
              </a:rPr>
              <a:t>NICARAGUA:</a:t>
            </a:r>
            <a:r>
              <a:rPr lang="es-ES">
                <a:latin typeface="Corbel" pitchFamily="34" charset="0"/>
              </a:rPr>
              <a:t> </a:t>
            </a:r>
            <a:r>
              <a:rPr lang="es-ES" b="1"/>
              <a:t>adquiere soberanía y derechos marítimos  hasta las 200 m.m.    </a:t>
            </a:r>
          </a:p>
          <a:p>
            <a:r>
              <a:rPr lang="es-ES" b="1"/>
              <a:t>                      contadas desde sus costas. </a:t>
            </a:r>
          </a:p>
          <a:p>
            <a:r>
              <a:rPr lang="es-ES" b="1"/>
              <a:t> Nuevas fronteras oceánicas en el mar Caribe con Jamaica y Panamá, con los cuales deberá acordar su frontera marítima.</a:t>
            </a:r>
          </a:p>
          <a:p>
            <a:endParaRPr lang="es-ES">
              <a:latin typeface="Corbel" pitchFamily="34" charset="0"/>
            </a:endParaRPr>
          </a:p>
          <a:p>
            <a:r>
              <a:rPr lang="es-ES">
                <a:latin typeface="Corbel" pitchFamily="34" charset="0"/>
              </a:rPr>
              <a:t> </a:t>
            </a:r>
            <a:r>
              <a:rPr lang="es-ES" b="1">
                <a:latin typeface="Corbel" pitchFamily="34" charset="0"/>
              </a:rPr>
              <a:t>COLOMBIA:</a:t>
            </a:r>
            <a:r>
              <a:rPr lang="es-ES">
                <a:latin typeface="Corbel" pitchFamily="34" charset="0"/>
              </a:rPr>
              <a:t> </a:t>
            </a:r>
            <a:r>
              <a:rPr lang="es-ES" b="1"/>
              <a:t>soberanía sobre las aguas que rodean las islas y cayos en disputa</a:t>
            </a:r>
          </a:p>
          <a:p>
            <a:r>
              <a:rPr lang="es-ES" b="1"/>
              <a:t>                    (12 m m). </a:t>
            </a:r>
          </a:p>
          <a:p>
            <a:endParaRPr lang="es-ES">
              <a:latin typeface="Corbel" pitchFamily="34" charset="0"/>
            </a:endParaRPr>
          </a:p>
        </p:txBody>
      </p:sp>
      <p:sp>
        <p:nvSpPr>
          <p:cNvPr id="61443" name="4 Rectángulo"/>
          <p:cNvSpPr>
            <a:spLocks noChangeArrowheads="1"/>
          </p:cNvSpPr>
          <p:nvPr/>
        </p:nvSpPr>
        <p:spPr bwMode="auto">
          <a:xfrm>
            <a:off x="250825" y="4508500"/>
            <a:ext cx="8893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rbel" pitchFamily="34" charset="0"/>
              </a:rPr>
              <a:t> </a:t>
            </a:r>
          </a:p>
        </p:txBody>
      </p:sp>
      <p:sp>
        <p:nvSpPr>
          <p:cNvPr id="61444" name="5 Rectángulo"/>
          <p:cNvSpPr>
            <a:spLocks noChangeArrowheads="1"/>
          </p:cNvSpPr>
          <p:nvPr/>
        </p:nvSpPr>
        <p:spPr bwMode="auto">
          <a:xfrm>
            <a:off x="250825" y="908050"/>
            <a:ext cx="8281988" cy="14779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b="1"/>
          </a:p>
          <a:p>
            <a:r>
              <a:rPr lang="es-ES" b="1"/>
              <a:t> 2001:  Demanda  de Nicaragua.</a:t>
            </a:r>
          </a:p>
          <a:p>
            <a:r>
              <a:rPr lang="es-ES" b="1"/>
              <a:t> 2007: Fallo  soberanía de Colombia sobre el archipiélago de San Andrés,  </a:t>
            </a:r>
          </a:p>
          <a:p>
            <a:r>
              <a:rPr lang="es-ES" b="1"/>
              <a:t>           Providencia y Santa Catalina. </a:t>
            </a:r>
          </a:p>
          <a:p>
            <a:r>
              <a:rPr lang="es-ES" b="1"/>
              <a:t>.</a:t>
            </a:r>
          </a:p>
        </p:txBody>
      </p:sp>
      <p:sp>
        <p:nvSpPr>
          <p:cNvPr id="61445" name="6 Rectángulo"/>
          <p:cNvSpPr>
            <a:spLocks noChangeArrowheads="1"/>
          </p:cNvSpPr>
          <p:nvPr/>
        </p:nvSpPr>
        <p:spPr bwMode="auto">
          <a:xfrm>
            <a:off x="250825" y="2276475"/>
            <a:ext cx="3648075" cy="369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19/11.2012: s/cuestión de fondo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23850" y="981075"/>
            <a:ext cx="8496300" cy="122396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1447" name="8 Rectángulo"/>
          <p:cNvSpPr>
            <a:spLocks noChangeArrowheads="1"/>
          </p:cNvSpPr>
          <p:nvPr/>
        </p:nvSpPr>
        <p:spPr bwMode="auto">
          <a:xfrm>
            <a:off x="971550" y="260350"/>
            <a:ext cx="7056438" cy="6461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CONTROVERSIA TERRITORIAL Y DELIMITACIÓN MARÍTIMA </a:t>
            </a:r>
          </a:p>
          <a:p>
            <a:r>
              <a:rPr lang="es-ES" b="1"/>
              <a:t>(NICARAGUA  c/ COLOMBIA) </a:t>
            </a:r>
          </a:p>
        </p:txBody>
      </p:sp>
      <p:pic>
        <p:nvPicPr>
          <p:cNvPr id="81922" name="Picture 2" descr="http://www.radiolaprimerisima.com/files/noticia/1379355434_platafor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35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2 Rectángulo"/>
          <p:cNvSpPr>
            <a:spLocks noChangeArrowheads="1"/>
          </p:cNvSpPr>
          <p:nvPr/>
        </p:nvSpPr>
        <p:spPr bwMode="auto">
          <a:xfrm>
            <a:off x="1763713" y="260350"/>
            <a:ext cx="5616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DIFERENDO MARÍTIMO </a:t>
            </a:r>
          </a:p>
          <a:p>
            <a:r>
              <a:rPr lang="es-ES" sz="2400" b="1"/>
              <a:t>      (PERU c. CHILE) </a:t>
            </a:r>
            <a:r>
              <a:rPr lang="es-ES" sz="2400" b="1">
                <a:latin typeface="Corbel" pitchFamily="34" charset="0"/>
              </a:rPr>
              <a:t>27 enero 2014 </a:t>
            </a:r>
          </a:p>
          <a:p>
            <a:endParaRPr lang="es-ES" sz="2400" b="1"/>
          </a:p>
        </p:txBody>
      </p:sp>
      <p:sp>
        <p:nvSpPr>
          <p:cNvPr id="62466" name="4 Rectángulo"/>
          <p:cNvSpPr>
            <a:spLocks noChangeArrowheads="1"/>
          </p:cNvSpPr>
          <p:nvPr/>
        </p:nvSpPr>
        <p:spPr bwMode="auto">
          <a:xfrm>
            <a:off x="1116013" y="2276475"/>
            <a:ext cx="66246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El límite marítimo seguirá una línea paralela hasta las 80 millas marítimas, a partir de allí seguirá una línea equidistante hacia el suroeste.</a:t>
            </a:r>
            <a:endParaRPr lang="es-ES" sz="2000"/>
          </a:p>
        </p:txBody>
      </p:sp>
      <p:sp>
        <p:nvSpPr>
          <p:cNvPr id="4" name="3 Rectángulo"/>
          <p:cNvSpPr/>
          <p:nvPr/>
        </p:nvSpPr>
        <p:spPr>
          <a:xfrm>
            <a:off x="1116013" y="0"/>
            <a:ext cx="6192837" cy="148431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2468" name="5 Rectángulo"/>
          <p:cNvSpPr>
            <a:spLocks noChangeArrowheads="1"/>
          </p:cNvSpPr>
          <p:nvPr/>
        </p:nvSpPr>
        <p:spPr bwMode="auto">
          <a:xfrm>
            <a:off x="611188" y="4149725"/>
            <a:ext cx="7705725" cy="224631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El juez Tomka sostiene que en el contexto en que se suscribió el acuerdo de 1954 no existía concepto sobre las 200 millas marítimas, sino solo sobre 6 millas, acordes a la pequeña pesca. </a:t>
            </a:r>
          </a:p>
          <a:p>
            <a:r>
              <a:rPr lang="es-ES" sz="2000" b="1"/>
              <a:t>El acuerdo de 1954 no establece delimitación marítima entre Perú y Chile. Su objetivo era proteger las zonas marítimas de Chile, Perú y Ecuador frente a otros países potencia.</a:t>
            </a:r>
          </a:p>
        </p:txBody>
      </p:sp>
      <p:pic>
        <p:nvPicPr>
          <p:cNvPr id="39938" name="Picture 2" descr="http://centinela66.files.wordpress.com/2014/01/fallo-haya.jpg?w=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260350"/>
            <a:ext cx="8489950" cy="65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fortinmapocho.com/news/photos/chile%20peru%20bo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0"/>
            <a:ext cx="9120187" cy="67056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CuadroTexto"/>
          <p:cNvSpPr txBox="1">
            <a:spLocks noChangeArrowheads="1"/>
          </p:cNvSpPr>
          <p:nvPr/>
        </p:nvSpPr>
        <p:spPr bwMode="auto">
          <a:xfrm>
            <a:off x="2339975" y="549275"/>
            <a:ext cx="4392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Paso inocente</a:t>
            </a:r>
            <a:endParaRPr lang="es-ES" sz="4000" b="1"/>
          </a:p>
        </p:txBody>
      </p:sp>
      <p:sp>
        <p:nvSpPr>
          <p:cNvPr id="3" name="2 Rectángulo"/>
          <p:cNvSpPr/>
          <p:nvPr/>
        </p:nvSpPr>
        <p:spPr>
          <a:xfrm>
            <a:off x="2051050" y="333375"/>
            <a:ext cx="4608513" cy="11509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411" name="3 CuadroTexto"/>
          <p:cNvSpPr txBox="1">
            <a:spLocks noChangeArrowheads="1"/>
          </p:cNvSpPr>
          <p:nvPr/>
        </p:nvSpPr>
        <p:spPr bwMode="auto">
          <a:xfrm>
            <a:off x="250825" y="1916113"/>
            <a:ext cx="8353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2400" b="1"/>
              <a:t>Ámbito:</a:t>
            </a:r>
            <a:r>
              <a:rPr lang="en-US" sz="2000" b="1"/>
              <a:t>  </a:t>
            </a:r>
          </a:p>
          <a:p>
            <a:endParaRPr lang="en-US" sz="2000" b="1"/>
          </a:p>
          <a:p>
            <a:pPr>
              <a:buFont typeface="Wingdings" pitchFamily="2" charset="2"/>
              <a:buChar char="ü"/>
            </a:pPr>
            <a:r>
              <a:rPr lang="en-US" sz="2000" b="1"/>
              <a:t>Estrechos que unen AM o ZEE con el MT de otro Estado.</a:t>
            </a:r>
          </a:p>
          <a:p>
            <a:endParaRPr lang="en-US" sz="2000" b="1"/>
          </a:p>
          <a:p>
            <a:r>
              <a:rPr lang="en-US" sz="2000" b="1"/>
              <a:t>                  </a:t>
            </a:r>
            <a:endParaRPr lang="es-ES" sz="2000" b="1"/>
          </a:p>
        </p:txBody>
      </p:sp>
      <p:sp>
        <p:nvSpPr>
          <p:cNvPr id="17412" name="4 Rectángulo"/>
          <p:cNvSpPr>
            <a:spLocks noChangeArrowheads="1"/>
          </p:cNvSpPr>
          <p:nvPr/>
        </p:nvSpPr>
        <p:spPr bwMode="auto">
          <a:xfrm>
            <a:off x="323850" y="3284538"/>
            <a:ext cx="8424863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/>
              <a:t>Estrechos formados por una isla de un Estado ribereño de una estrecho y un territorio continental cuando del otro lado de la isla existe una ruta de alta mar o que atraviesa una zona económica exclusiva (art. 38.1); </a:t>
            </a:r>
          </a:p>
        </p:txBody>
      </p:sp>
      <p:sp>
        <p:nvSpPr>
          <p:cNvPr id="17413" name="5 Rectángulo"/>
          <p:cNvSpPr>
            <a:spLocks noChangeArrowheads="1"/>
          </p:cNvSpPr>
          <p:nvPr/>
        </p:nvSpPr>
        <p:spPr bwMode="auto">
          <a:xfrm>
            <a:off x="1619250" y="5229225"/>
            <a:ext cx="5832475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400" b="1"/>
              <a:t>Régimen jurídico aplicable es el de paso inocente sin suspensión (art. 45.b)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CuadroTexto"/>
          <p:cNvSpPr txBox="1">
            <a:spLocks noChangeArrowheads="1"/>
          </p:cNvSpPr>
          <p:nvPr/>
        </p:nvSpPr>
        <p:spPr bwMode="auto">
          <a:xfrm>
            <a:off x="2700338" y="692150"/>
            <a:ext cx="3671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TRIBUNAL  ARBITRAL</a:t>
            </a:r>
            <a:endParaRPr lang="es-ES" sz="2400" b="1"/>
          </a:p>
        </p:txBody>
      </p:sp>
      <p:sp>
        <p:nvSpPr>
          <p:cNvPr id="63490" name="2 CuadroTexto"/>
          <p:cNvSpPr txBox="1">
            <a:spLocks noChangeArrowheads="1"/>
          </p:cNvSpPr>
          <p:nvPr/>
        </p:nvSpPr>
        <p:spPr bwMode="auto">
          <a:xfrm>
            <a:off x="1763713" y="1557338"/>
            <a:ext cx="5329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/>
              <a:t>Constituído de conformidad ANEXO VII.</a:t>
            </a:r>
            <a:endParaRPr lang="es-ES" sz="2000" b="1"/>
          </a:p>
        </p:txBody>
      </p:sp>
      <p:sp>
        <p:nvSpPr>
          <p:cNvPr id="63491" name="3 CuadroTexto"/>
          <p:cNvSpPr txBox="1">
            <a:spLocks noChangeArrowheads="1"/>
          </p:cNvSpPr>
          <p:nvPr/>
        </p:nvSpPr>
        <p:spPr bwMode="auto">
          <a:xfrm>
            <a:off x="1476375" y="2781300"/>
            <a:ext cx="7416800" cy="228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/>
              <a:t>Lista de Árbitros:   Secretario General de ONU.</a:t>
            </a:r>
          </a:p>
          <a:p>
            <a:pPr>
              <a:buFont typeface="Wingdings" pitchFamily="2" charset="2"/>
              <a:buChar char="ü"/>
            </a:pPr>
            <a:r>
              <a:rPr lang="en-US" sz="2400" b="1"/>
              <a:t>Integración:  5 miembros</a:t>
            </a:r>
          </a:p>
          <a:p>
            <a:pPr>
              <a:buFont typeface="Wingdings" pitchFamily="2" charset="2"/>
              <a:buChar char="ü"/>
            </a:pPr>
            <a:r>
              <a:rPr lang="en-US" sz="2400" b="1"/>
              <a:t>Decisiones: Mayoría.</a:t>
            </a:r>
          </a:p>
          <a:p>
            <a:pPr>
              <a:buFont typeface="Wingdings" pitchFamily="2" charset="2"/>
              <a:buChar char="ü"/>
            </a:pPr>
            <a:r>
              <a:rPr lang="en-US" sz="2400" b="1"/>
              <a:t>Laudo: Motivado</a:t>
            </a:r>
          </a:p>
          <a:p>
            <a:r>
              <a:rPr lang="en-US" sz="2400" b="1"/>
              <a:t>                Definitivo</a:t>
            </a:r>
          </a:p>
          <a:p>
            <a:r>
              <a:rPr lang="en-US" sz="2400" b="1"/>
              <a:t>                Inapelable</a:t>
            </a:r>
            <a:endParaRPr lang="es-ES" sz="2400" b="1"/>
          </a:p>
        </p:txBody>
      </p:sp>
      <p:sp>
        <p:nvSpPr>
          <p:cNvPr id="6" name="5 Rectángulo"/>
          <p:cNvSpPr/>
          <p:nvPr/>
        </p:nvSpPr>
        <p:spPr>
          <a:xfrm>
            <a:off x="2124075" y="549275"/>
            <a:ext cx="4968875" cy="719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1 CuadroTexto"/>
          <p:cNvSpPr txBox="1">
            <a:spLocks noChangeArrowheads="1"/>
          </p:cNvSpPr>
          <p:nvPr/>
        </p:nvSpPr>
        <p:spPr bwMode="auto">
          <a:xfrm>
            <a:off x="2268538" y="476250"/>
            <a:ext cx="37433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Arbitraje especial</a:t>
            </a:r>
            <a:endParaRPr lang="es-ES" sz="3200" b="1"/>
          </a:p>
        </p:txBody>
      </p:sp>
      <p:sp>
        <p:nvSpPr>
          <p:cNvPr id="64514" name="2 CuadroTexto"/>
          <p:cNvSpPr txBox="1">
            <a:spLocks noChangeArrowheads="1"/>
          </p:cNvSpPr>
          <p:nvPr/>
        </p:nvSpPr>
        <p:spPr bwMode="auto">
          <a:xfrm>
            <a:off x="6804025" y="404813"/>
            <a:ext cx="2016125" cy="4619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ANEXO VIII</a:t>
            </a:r>
            <a:endParaRPr lang="es-ES" sz="2400" b="1"/>
          </a:p>
        </p:txBody>
      </p:sp>
      <p:sp>
        <p:nvSpPr>
          <p:cNvPr id="4" name="3 Rectángulo redondeado"/>
          <p:cNvSpPr/>
          <p:nvPr/>
        </p:nvSpPr>
        <p:spPr>
          <a:xfrm>
            <a:off x="1763713" y="333375"/>
            <a:ext cx="4392612" cy="1079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4516" name="4 CuadroTexto"/>
          <p:cNvSpPr txBox="1">
            <a:spLocks noChangeArrowheads="1"/>
          </p:cNvSpPr>
          <p:nvPr/>
        </p:nvSpPr>
        <p:spPr bwMode="auto">
          <a:xfrm>
            <a:off x="395288" y="2133600"/>
            <a:ext cx="27368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Controversias s/interpretación y aplicación sobre:</a:t>
            </a:r>
            <a:endParaRPr lang="es-ES" sz="2000" b="1"/>
          </a:p>
        </p:txBody>
      </p:sp>
      <p:sp>
        <p:nvSpPr>
          <p:cNvPr id="64517" name="5 CuadroTexto"/>
          <p:cNvSpPr txBox="1">
            <a:spLocks noChangeArrowheads="1"/>
          </p:cNvSpPr>
          <p:nvPr/>
        </p:nvSpPr>
        <p:spPr bwMode="auto">
          <a:xfrm>
            <a:off x="3059113" y="1844675"/>
            <a:ext cx="6084887" cy="161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/>
              <a:t>Pesquerías.</a:t>
            </a:r>
          </a:p>
          <a:p>
            <a:pPr>
              <a:buFont typeface="Wingdings" pitchFamily="2" charset="2"/>
              <a:buChar char="ü"/>
            </a:pPr>
            <a:r>
              <a:rPr lang="en-US" sz="2000" b="1"/>
              <a:t>Protección y preservación del medio marino.</a:t>
            </a:r>
          </a:p>
          <a:p>
            <a:pPr>
              <a:buFont typeface="Wingdings" pitchFamily="2" charset="2"/>
              <a:buChar char="ü"/>
            </a:pPr>
            <a:r>
              <a:rPr lang="en-US" sz="2000" b="1"/>
              <a:t>Investigaciones científicas marinas.</a:t>
            </a:r>
          </a:p>
          <a:p>
            <a:pPr>
              <a:buFont typeface="Wingdings" pitchFamily="2" charset="2"/>
              <a:buChar char="ü"/>
            </a:pPr>
            <a:r>
              <a:rPr lang="en-US" sz="2000" b="1"/>
              <a:t>Navegación, incluída contaminación causada  </a:t>
            </a:r>
          </a:p>
          <a:p>
            <a:r>
              <a:rPr lang="en-US" sz="2000" b="1"/>
              <a:t>   por buques y vertimientos</a:t>
            </a:r>
            <a:r>
              <a:rPr lang="en-US"/>
              <a:t>.</a:t>
            </a:r>
            <a:endParaRPr lang="es-ES"/>
          </a:p>
        </p:txBody>
      </p:sp>
      <p:sp>
        <p:nvSpPr>
          <p:cNvPr id="64518" name="6 CuadroTexto"/>
          <p:cNvSpPr txBox="1">
            <a:spLocks noChangeArrowheads="1"/>
          </p:cNvSpPr>
          <p:nvPr/>
        </p:nvSpPr>
        <p:spPr bwMode="auto">
          <a:xfrm>
            <a:off x="684213" y="4149725"/>
            <a:ext cx="545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Listas de expertos: FAO, PNUMA, COI, OMI.</a:t>
            </a:r>
            <a:endParaRPr lang="es-ES" sz="2000" b="1"/>
          </a:p>
        </p:txBody>
      </p:sp>
      <p:sp>
        <p:nvSpPr>
          <p:cNvPr id="64519" name="7 CuadroTexto"/>
          <p:cNvSpPr txBox="1">
            <a:spLocks noChangeArrowheads="1"/>
          </p:cNvSpPr>
          <p:nvPr/>
        </p:nvSpPr>
        <p:spPr bwMode="auto">
          <a:xfrm>
            <a:off x="755650" y="4941888"/>
            <a:ext cx="7416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Constitución Tribunal:  Árbitros especiales (5 miembros).</a:t>
            </a:r>
            <a:endParaRPr lang="es-ES" sz="2000" b="1"/>
          </a:p>
        </p:txBody>
      </p:sp>
      <p:sp>
        <p:nvSpPr>
          <p:cNvPr id="64520" name="8 CuadroTexto"/>
          <p:cNvSpPr txBox="1">
            <a:spLocks noChangeArrowheads="1"/>
          </p:cNvSpPr>
          <p:nvPr/>
        </p:nvSpPr>
        <p:spPr bwMode="auto">
          <a:xfrm>
            <a:off x="900113" y="5949950"/>
            <a:ext cx="466883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Toma decisiones: Recomendaciones</a:t>
            </a:r>
            <a:endParaRPr lang="es-E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1179513" y="1624013"/>
            <a:ext cx="6562725" cy="4046537"/>
          </a:xfrm>
          <a:custGeom>
            <a:avLst/>
            <a:gdLst>
              <a:gd name="connsiteX0" fmla="*/ 0 w 6563032"/>
              <a:gd name="connsiteY0" fmla="*/ 2843980 h 4045973"/>
              <a:gd name="connsiteX1" fmla="*/ 1637071 w 6563032"/>
              <a:gd name="connsiteY1" fmla="*/ 3728884 h 4045973"/>
              <a:gd name="connsiteX2" fmla="*/ 1592826 w 6563032"/>
              <a:gd name="connsiteY2" fmla="*/ 2209800 h 4045973"/>
              <a:gd name="connsiteX3" fmla="*/ 1312606 w 6563032"/>
              <a:gd name="connsiteY3" fmla="*/ 3950109 h 4045973"/>
              <a:gd name="connsiteX4" fmla="*/ 2286000 w 6563032"/>
              <a:gd name="connsiteY4" fmla="*/ 1634613 h 4045973"/>
              <a:gd name="connsiteX5" fmla="*/ 3923071 w 6563032"/>
              <a:gd name="connsiteY5" fmla="*/ 2313038 h 4045973"/>
              <a:gd name="connsiteX6" fmla="*/ 2536723 w 6563032"/>
              <a:gd name="connsiteY6" fmla="*/ 307258 h 4045973"/>
              <a:gd name="connsiteX7" fmla="*/ 2536723 w 6563032"/>
              <a:gd name="connsiteY7" fmla="*/ 3197942 h 4045973"/>
              <a:gd name="connsiteX8" fmla="*/ 6046839 w 6563032"/>
              <a:gd name="connsiteY8" fmla="*/ 425245 h 4045973"/>
              <a:gd name="connsiteX9" fmla="*/ 4483510 w 6563032"/>
              <a:gd name="connsiteY9" fmla="*/ 646471 h 4045973"/>
              <a:gd name="connsiteX10" fmla="*/ 6563032 w 6563032"/>
              <a:gd name="connsiteY10" fmla="*/ 381000 h 4045973"/>
              <a:gd name="connsiteX11" fmla="*/ 6563032 w 6563032"/>
              <a:gd name="connsiteY11" fmla="*/ 381000 h 404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63032" h="4045973">
                <a:moveTo>
                  <a:pt x="0" y="2843980"/>
                </a:moveTo>
                <a:cubicBezTo>
                  <a:pt x="685800" y="3339280"/>
                  <a:pt x="1371600" y="3834581"/>
                  <a:pt x="1637071" y="3728884"/>
                </a:cubicBezTo>
                <a:cubicBezTo>
                  <a:pt x="1902542" y="3623187"/>
                  <a:pt x="1646904" y="2172929"/>
                  <a:pt x="1592826" y="2209800"/>
                </a:cubicBezTo>
                <a:cubicBezTo>
                  <a:pt x="1538749" y="2246671"/>
                  <a:pt x="1197077" y="4045973"/>
                  <a:pt x="1312606" y="3950109"/>
                </a:cubicBezTo>
                <a:cubicBezTo>
                  <a:pt x="1428135" y="3854245"/>
                  <a:pt x="1850923" y="1907458"/>
                  <a:pt x="2286000" y="1634613"/>
                </a:cubicBezTo>
                <a:cubicBezTo>
                  <a:pt x="2721077" y="1361768"/>
                  <a:pt x="3881284" y="2534264"/>
                  <a:pt x="3923071" y="2313038"/>
                </a:cubicBezTo>
                <a:cubicBezTo>
                  <a:pt x="3964858" y="2091812"/>
                  <a:pt x="2767781" y="159774"/>
                  <a:pt x="2536723" y="307258"/>
                </a:cubicBezTo>
                <a:cubicBezTo>
                  <a:pt x="2305665" y="454742"/>
                  <a:pt x="1951704" y="3178278"/>
                  <a:pt x="2536723" y="3197942"/>
                </a:cubicBezTo>
                <a:cubicBezTo>
                  <a:pt x="3121742" y="3217607"/>
                  <a:pt x="5722375" y="850490"/>
                  <a:pt x="6046839" y="425245"/>
                </a:cubicBezTo>
                <a:cubicBezTo>
                  <a:pt x="6371303" y="0"/>
                  <a:pt x="4397478" y="653845"/>
                  <a:pt x="4483510" y="646471"/>
                </a:cubicBezTo>
                <a:cubicBezTo>
                  <a:pt x="4569542" y="639097"/>
                  <a:pt x="6563032" y="381000"/>
                  <a:pt x="6563032" y="381000"/>
                </a:cubicBezTo>
                <a:lnTo>
                  <a:pt x="6563032" y="381000"/>
                </a:ln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5538" name="2 CuadroTexto"/>
          <p:cNvSpPr txBox="1">
            <a:spLocks noChangeArrowheads="1"/>
          </p:cNvSpPr>
          <p:nvPr/>
        </p:nvSpPr>
        <p:spPr bwMode="auto">
          <a:xfrm>
            <a:off x="5651500" y="3789363"/>
            <a:ext cx="2233613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FIN PARTE 4</a:t>
            </a:r>
            <a:endParaRPr lang="es-ES" sz="3600" b="1"/>
          </a:p>
        </p:txBody>
      </p:sp>
      <p:sp>
        <p:nvSpPr>
          <p:cNvPr id="65539" name="3 CuadroTexto"/>
          <p:cNvSpPr txBox="1">
            <a:spLocks noChangeArrowheads="1"/>
          </p:cNvSpPr>
          <p:nvPr/>
        </p:nvSpPr>
        <p:spPr bwMode="auto">
          <a:xfrm>
            <a:off x="5003800" y="5373688"/>
            <a:ext cx="3960813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>
                <a:latin typeface="Edwardian Script ITC" pitchFamily="66" charset="0"/>
              </a:rPr>
              <a:t>Gracias</a:t>
            </a:r>
            <a:endParaRPr lang="es-ES" sz="7200">
              <a:latin typeface="Edwardian Script ITC" pitchFamily="66" charset="0"/>
            </a:endParaRPr>
          </a:p>
        </p:txBody>
      </p:sp>
      <p:sp>
        <p:nvSpPr>
          <p:cNvPr id="65540" name="4 CuadroTexto"/>
          <p:cNvSpPr txBox="1">
            <a:spLocks noChangeArrowheads="1"/>
          </p:cNvSpPr>
          <p:nvPr/>
        </p:nvSpPr>
        <p:spPr bwMode="auto">
          <a:xfrm>
            <a:off x="179388" y="260350"/>
            <a:ext cx="3455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www.datadipuy.com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img.tupromotor.com.s3.amazonaws.com/28ber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8964613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 descr="http://upload.wikimedia.org/wikipedia/commons/thumb/8/8b/H%C3%A9rcules3D.jpg/800px-H%C3%A9rcules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radiojai.com.ar/files/estrecho-ormuz-posible-ataq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CuadroTexto"/>
          <p:cNvSpPr txBox="1">
            <a:spLocks noChangeArrowheads="1"/>
          </p:cNvSpPr>
          <p:nvPr/>
        </p:nvSpPr>
        <p:spPr bwMode="auto">
          <a:xfrm>
            <a:off x="395288" y="260350"/>
            <a:ext cx="496887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ESTADOS ARCHIPELÁGICOS</a:t>
            </a:r>
            <a:endParaRPr lang="es-ES" sz="2400" b="1"/>
          </a:p>
        </p:txBody>
      </p:sp>
      <p:sp>
        <p:nvSpPr>
          <p:cNvPr id="19458" name="3 Rectángulo"/>
          <p:cNvSpPr>
            <a:spLocks noChangeArrowheads="1"/>
          </p:cNvSpPr>
          <p:nvPr/>
        </p:nvSpPr>
        <p:spPr bwMode="auto">
          <a:xfrm>
            <a:off x="1187450" y="1844675"/>
            <a:ext cx="7632700" cy="3752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Art. 46</a:t>
            </a:r>
            <a:r>
              <a:rPr lang="es-ES"/>
              <a:t> </a:t>
            </a:r>
            <a:r>
              <a:rPr lang="es-ES" b="1"/>
              <a:t>Términos empleados</a:t>
            </a:r>
          </a:p>
          <a:p>
            <a:r>
              <a:rPr lang="es-ES" b="1"/>
              <a:t>Para los efectos de esta Convención:</a:t>
            </a:r>
          </a:p>
          <a:p>
            <a:endParaRPr lang="es-ES" b="1"/>
          </a:p>
          <a:p>
            <a:pPr>
              <a:buFontTx/>
              <a:buAutoNum type="alphaLcParenR"/>
            </a:pPr>
            <a:r>
              <a:rPr lang="es-ES" b="1"/>
              <a:t> Por "Estado archipelágico" se entiende un Estado constituido totalmente por uno o varios archipiélagos y que podrá incluir otras islas;</a:t>
            </a:r>
          </a:p>
          <a:p>
            <a:pPr>
              <a:buFontTx/>
              <a:buAutoNum type="alphaLcParenR"/>
            </a:pPr>
            <a:endParaRPr lang="es-ES" b="1"/>
          </a:p>
          <a:p>
            <a:r>
              <a:rPr lang="es-ES" b="1"/>
              <a:t>b) Por "archipiélago" se entiende un grupo de islas, incluidas partes   </a:t>
            </a:r>
          </a:p>
          <a:p>
            <a:r>
              <a:rPr lang="es-ES" b="1"/>
              <a:t>     de islas, las aguas que las conectan y otros elementos naturales,  </a:t>
            </a:r>
          </a:p>
          <a:p>
            <a:r>
              <a:rPr lang="es-ES" b="1"/>
              <a:t>     que estén tan estrechamente relacionados entre sí que tales </a:t>
            </a:r>
          </a:p>
          <a:p>
            <a:r>
              <a:rPr lang="es-ES" b="1"/>
              <a:t>     islas, aguas y elementos naturales formen una entidad</a:t>
            </a:r>
          </a:p>
          <a:p>
            <a:r>
              <a:rPr lang="es-ES" b="1"/>
              <a:t>     geográfica, económica y política intrínseca o que históricamente  </a:t>
            </a:r>
          </a:p>
          <a:p>
            <a:r>
              <a:rPr lang="es-ES" b="1"/>
              <a:t>     hayan sido considerados como tal.</a:t>
            </a:r>
          </a:p>
        </p:txBody>
      </p:sp>
      <p:sp>
        <p:nvSpPr>
          <p:cNvPr id="19459" name="4 Rectángulo"/>
          <p:cNvSpPr>
            <a:spLocks noChangeArrowheads="1"/>
          </p:cNvSpPr>
          <p:nvPr/>
        </p:nvSpPr>
        <p:spPr bwMode="auto">
          <a:xfrm>
            <a:off x="7524750" y="188913"/>
            <a:ext cx="142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/>
              <a:t>PARTE IV </a:t>
            </a:r>
            <a:endParaRPr lang="es-ES" sz="2000"/>
          </a:p>
        </p:txBody>
      </p:sp>
      <p:sp>
        <p:nvSpPr>
          <p:cNvPr id="19460" name="4 CuadroTexto"/>
          <p:cNvSpPr txBox="1">
            <a:spLocks noChangeArrowheads="1"/>
          </p:cNvSpPr>
          <p:nvPr/>
        </p:nvSpPr>
        <p:spPr bwMode="auto">
          <a:xfrm>
            <a:off x="1258888" y="6165850"/>
            <a:ext cx="688181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/>
              <a:t>No comprende a los archipiélagos de Estados  Ej: Canarias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8313" y="333375"/>
            <a:ext cx="8135937" cy="6264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482" name="Picture 2" descr="http://upload.wikimedia.org/wikipedia/commons/thumb/0/06/Map_of_the_Federated_States_of_Micronesia_CIA.jpg/640px-Map_of_the_Federated_States_of_Micronesia_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92150"/>
            <a:ext cx="7416800" cy="56467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 rot="280253">
            <a:off x="811213" y="2344738"/>
            <a:ext cx="7289800" cy="2449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850" y="404813"/>
            <a:ext cx="8351838" cy="6264275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1506" name="1 Imagen" descr="CANARI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76898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3 CuadroTexto"/>
          <p:cNvSpPr txBox="1">
            <a:spLocks noChangeArrowheads="1"/>
          </p:cNvSpPr>
          <p:nvPr/>
        </p:nvSpPr>
        <p:spPr bwMode="auto">
          <a:xfrm>
            <a:off x="827088" y="4941888"/>
            <a:ext cx="2232025" cy="97313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NO ES UN ESTADO ARCHIPELÁGICO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2892</TotalTime>
  <Words>2981</Words>
  <Application>Microsoft Office PowerPoint</Application>
  <PresentationFormat>On-screen Show (4:3)</PresentationFormat>
  <Paragraphs>514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52</vt:i4>
      </vt:variant>
    </vt:vector>
  </HeadingPairs>
  <TitlesOfParts>
    <vt:vector size="70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Adobe Gothic Std B</vt:lpstr>
      <vt:lpstr>Adobe Fan Heiti Std B</vt:lpstr>
      <vt:lpstr>Adobe Myungjo Std M</vt:lpstr>
      <vt:lpstr>Edwardian Script ITC</vt:lpstr>
      <vt:lpstr>Metro</vt:lpstr>
      <vt:lpstr>Metro</vt:lpstr>
      <vt:lpstr>Metro</vt:lpstr>
      <vt:lpstr>Metro</vt:lpstr>
      <vt:lpstr>Metro</vt:lpstr>
      <vt:lpstr>Metro</vt:lpstr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Aquiles</dc:creator>
  <cp:lastModifiedBy>Silvia</cp:lastModifiedBy>
  <cp:revision>33</cp:revision>
  <dcterms:created xsi:type="dcterms:W3CDTF">2014-07-30T13:00:34Z</dcterms:created>
  <dcterms:modified xsi:type="dcterms:W3CDTF">2014-08-19T15:57:57Z</dcterms:modified>
</cp:coreProperties>
</file>