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90" r:id="rId3"/>
    <p:sldId id="265" r:id="rId4"/>
    <p:sldId id="279" r:id="rId5"/>
    <p:sldId id="278" r:id="rId6"/>
    <p:sldId id="266" r:id="rId7"/>
    <p:sldId id="320" r:id="rId8"/>
    <p:sldId id="322" r:id="rId9"/>
    <p:sldId id="280" r:id="rId10"/>
    <p:sldId id="256" r:id="rId11"/>
    <p:sldId id="261" r:id="rId12"/>
    <p:sldId id="264" r:id="rId13"/>
    <p:sldId id="263" r:id="rId14"/>
    <p:sldId id="281" r:id="rId15"/>
    <p:sldId id="282" r:id="rId16"/>
    <p:sldId id="283" r:id="rId17"/>
    <p:sldId id="284" r:id="rId18"/>
    <p:sldId id="294" r:id="rId19"/>
    <p:sldId id="295" r:id="rId20"/>
    <p:sldId id="288" r:id="rId21"/>
    <p:sldId id="310" r:id="rId22"/>
    <p:sldId id="286" r:id="rId23"/>
    <p:sldId id="311" r:id="rId24"/>
    <p:sldId id="275" r:id="rId25"/>
    <p:sldId id="296" r:id="rId26"/>
    <p:sldId id="293" r:id="rId27"/>
    <p:sldId id="297" r:id="rId28"/>
    <p:sldId id="298" r:id="rId29"/>
    <p:sldId id="299" r:id="rId30"/>
    <p:sldId id="300" r:id="rId31"/>
    <p:sldId id="301" r:id="rId32"/>
    <p:sldId id="302" r:id="rId33"/>
    <p:sldId id="303" r:id="rId34"/>
    <p:sldId id="304" r:id="rId35"/>
    <p:sldId id="305" r:id="rId36"/>
    <p:sldId id="306" r:id="rId37"/>
    <p:sldId id="307" r:id="rId38"/>
    <p:sldId id="314" r:id="rId39"/>
    <p:sldId id="309" r:id="rId40"/>
    <p:sldId id="312" r:id="rId41"/>
    <p:sldId id="313" r:id="rId42"/>
    <p:sldId id="258" r:id="rId43"/>
    <p:sldId id="268" r:id="rId44"/>
    <p:sldId id="315" r:id="rId45"/>
    <p:sldId id="259" r:id="rId46"/>
    <p:sldId id="318" r:id="rId47"/>
    <p:sldId id="316" r:id="rId4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93" autoAdjust="0"/>
  </p:normalViewPr>
  <p:slideViewPr>
    <p:cSldViewPr>
      <p:cViewPr>
        <p:scale>
          <a:sx n="66" d="100"/>
          <a:sy n="66" d="100"/>
        </p:scale>
        <p:origin x="-1488"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1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38 Rectángulo"/>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39 Rectángulo"/>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40 Rectángulo"/>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41 Rectángulo"/>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55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64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65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66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s-ES" smtClean="0"/>
              <a:t>Haga clic para modificar el estilo de título del patrón</a:t>
            </a:r>
            <a:endParaRPr lang="en-US"/>
          </a:p>
        </p:txBody>
      </p:sp>
      <p:sp>
        <p:nvSpPr>
          <p:cNvPr id="9" name="8 Subtítulo"/>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5" name="27 Marcador de fecha"/>
          <p:cNvSpPr>
            <a:spLocks noGrp="1"/>
          </p:cNvSpPr>
          <p:nvPr>
            <p:ph type="dt" sz="half" idx="10"/>
          </p:nvPr>
        </p:nvSpPr>
        <p:spPr/>
        <p:txBody>
          <a:bodyPr/>
          <a:lstStyle>
            <a:lvl1pPr>
              <a:defRPr/>
            </a:lvl1pPr>
            <a:extLst/>
          </a:lstStyle>
          <a:p>
            <a:pPr>
              <a:defRPr/>
            </a:pPr>
            <a:fld id="{A6D2F1B2-8F09-4628-8377-BFC5C509C9E5}" type="datetimeFigureOut">
              <a:rPr lang="es-ES"/>
              <a:pPr>
                <a:defRPr/>
              </a:pPr>
              <a:t>03/08/2014</a:t>
            </a:fld>
            <a:endParaRPr lang="es-ES"/>
          </a:p>
        </p:txBody>
      </p:sp>
      <p:sp>
        <p:nvSpPr>
          <p:cNvPr id="16" name="16 Marcador de pie de página"/>
          <p:cNvSpPr>
            <a:spLocks noGrp="1"/>
          </p:cNvSpPr>
          <p:nvPr>
            <p:ph type="ftr" sz="quarter" idx="11"/>
          </p:nvPr>
        </p:nvSpPr>
        <p:spPr/>
        <p:txBody>
          <a:bodyPr/>
          <a:lstStyle>
            <a:lvl1pPr>
              <a:defRPr/>
            </a:lvl1pPr>
            <a:extLst/>
          </a:lstStyle>
          <a:p>
            <a:pPr>
              <a:defRPr/>
            </a:pPr>
            <a:endParaRPr lang="es-ES"/>
          </a:p>
        </p:txBody>
      </p:sp>
      <p:sp>
        <p:nvSpPr>
          <p:cNvPr id="17" name="28 Marcador de número de diapositiva"/>
          <p:cNvSpPr>
            <a:spLocks noGrp="1"/>
          </p:cNvSpPr>
          <p:nvPr>
            <p:ph type="sldNum" sz="quarter" idx="12"/>
          </p:nvPr>
        </p:nvSpPr>
        <p:spPr/>
        <p:txBody>
          <a:bodyPr/>
          <a:lstStyle>
            <a:lvl1pPr>
              <a:defRPr/>
            </a:lvl1pPr>
            <a:extLst/>
          </a:lstStyle>
          <a:p>
            <a:pPr>
              <a:defRPr/>
            </a:pPr>
            <a:fld id="{4328E4B8-6AEF-4DA0-B778-4A26C67FA388}"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14ACC876-E07C-463C-8E5E-EFC52152DE13}" type="datetimeFigureOut">
              <a:rPr lang="es-ES"/>
              <a:pPr>
                <a:defRPr/>
              </a:pPr>
              <a:t>03/08/2014</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5DA0A990-B3EE-4E28-96BE-2D35A2801F89}"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BCDB28DB-0F39-498A-A454-6C3C0815CD4A}" type="datetimeFigureOut">
              <a:rPr lang="es-ES"/>
              <a:pPr>
                <a:defRPr/>
              </a:pPr>
              <a:t>03/08/2014</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21CEF1A2-5553-41E1-BDA2-2BE34DD4306A}"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0A13912E-CB48-4463-97F3-D8B3E228879F}" type="datetimeFigureOut">
              <a:rPr lang="es-ES"/>
              <a:pPr>
                <a:defRPr/>
              </a:pPr>
              <a:t>03/08/2014</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95D1B5DA-FF5F-464F-AC9A-EB10E1DFEAB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13 Forma libre"/>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5" name="14 Forma libre"/>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12 Forma libre"/>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9"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1"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3"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5"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6" name="24 Forma libre"/>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7" name="25 Forma libre"/>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8"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6 Rectángulo"/>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7 Rectángulo"/>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8 Rectángulo"/>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9 Rectángulo"/>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10 Rectángulo"/>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11 Rectángulo"/>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2 Marcador de texto"/>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s-ES" smtClean="0"/>
              <a:t>Haga clic para modificar el estilo de título del patrón</a:t>
            </a:r>
            <a:endParaRPr lang="en-US"/>
          </a:p>
        </p:txBody>
      </p:sp>
      <p:sp>
        <p:nvSpPr>
          <p:cNvPr id="25" name="3 Marcador de fecha"/>
          <p:cNvSpPr>
            <a:spLocks noGrp="1"/>
          </p:cNvSpPr>
          <p:nvPr>
            <p:ph type="dt" sz="half" idx="10"/>
          </p:nvPr>
        </p:nvSpPr>
        <p:spPr/>
        <p:txBody>
          <a:bodyPr/>
          <a:lstStyle>
            <a:lvl1pPr>
              <a:defRPr/>
            </a:lvl1pPr>
            <a:extLst/>
          </a:lstStyle>
          <a:p>
            <a:pPr>
              <a:defRPr/>
            </a:pPr>
            <a:fld id="{193053E8-2CB5-4B17-87CD-3C1B9348FD85}" type="datetimeFigureOut">
              <a:rPr lang="es-ES"/>
              <a:pPr>
                <a:defRPr/>
              </a:pPr>
              <a:t>03/08/2014</a:t>
            </a:fld>
            <a:endParaRPr lang="es-ES"/>
          </a:p>
        </p:txBody>
      </p:sp>
      <p:sp>
        <p:nvSpPr>
          <p:cNvPr id="26" name="4 Marcador de pie de página"/>
          <p:cNvSpPr>
            <a:spLocks noGrp="1"/>
          </p:cNvSpPr>
          <p:nvPr>
            <p:ph type="ftr" sz="quarter" idx="11"/>
          </p:nvPr>
        </p:nvSpPr>
        <p:spPr/>
        <p:txBody>
          <a:bodyPr/>
          <a:lstStyle>
            <a:lvl1pPr>
              <a:defRPr/>
            </a:lvl1pPr>
            <a:extLst/>
          </a:lstStyle>
          <a:p>
            <a:pPr>
              <a:defRPr/>
            </a:pPr>
            <a:endParaRPr lang="es-ES"/>
          </a:p>
        </p:txBody>
      </p:sp>
      <p:sp>
        <p:nvSpPr>
          <p:cNvPr id="27" name="5 Marcador de número de diapositiva"/>
          <p:cNvSpPr>
            <a:spLocks noGrp="1"/>
          </p:cNvSpPr>
          <p:nvPr>
            <p:ph type="sldNum" sz="quarter" idx="12"/>
          </p:nvPr>
        </p:nvSpPr>
        <p:spPr/>
        <p:txBody>
          <a:bodyPr/>
          <a:lstStyle>
            <a:lvl1pPr>
              <a:defRPr/>
            </a:lvl1pPr>
            <a:extLst/>
          </a:lstStyle>
          <a:p>
            <a:pPr>
              <a:defRPr/>
            </a:pPr>
            <a:fld id="{B243C4F7-880F-47D6-8DD8-A9CA1F5A0BB8}"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F0A36DAA-7865-49B0-82C0-6DA788C43380}" type="datetimeFigureOut">
              <a:rPr lang="es-ES"/>
              <a:pPr>
                <a:defRPr/>
              </a:pPr>
              <a:t>03/08/2014</a:t>
            </a:fld>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BF5C60B9-5195-49AC-870B-06AF4C641128}"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24 Rectángulo"/>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15 Rectángulo"/>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16 Rectángulo"/>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17 Rectángulo"/>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8 Rectángulo"/>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19 Rectángulo"/>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20 Rectángulo"/>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21 Rectángulo"/>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28 Rectángulo"/>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29 Rectángulo"/>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504824" y="512064"/>
            <a:ext cx="7772400" cy="914400"/>
          </a:xfrm>
        </p:spPr>
        <p:txBody>
          <a:bodyPr/>
          <a:lstStyle>
            <a:lvl1pPr>
              <a:defRPr sz="400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7" name="6 Marcador de fecha"/>
          <p:cNvSpPr>
            <a:spLocks noGrp="1"/>
          </p:cNvSpPr>
          <p:nvPr>
            <p:ph type="dt" sz="half" idx="10"/>
          </p:nvPr>
        </p:nvSpPr>
        <p:spPr/>
        <p:txBody>
          <a:bodyPr/>
          <a:lstStyle>
            <a:lvl1pPr>
              <a:defRPr/>
            </a:lvl1pPr>
            <a:extLst/>
          </a:lstStyle>
          <a:p>
            <a:pPr>
              <a:defRPr/>
            </a:pPr>
            <a:fld id="{9DDA9453-7E2C-4EA8-A3F0-E6FF119A733A}" type="datetimeFigureOut">
              <a:rPr lang="es-ES"/>
              <a:pPr>
                <a:defRPr/>
              </a:pPr>
              <a:t>03/08/2014</a:t>
            </a:fld>
            <a:endParaRPr lang="es-ES"/>
          </a:p>
        </p:txBody>
      </p:sp>
      <p:sp>
        <p:nvSpPr>
          <p:cNvPr id="18" name="7 Marcador de pie de página"/>
          <p:cNvSpPr>
            <a:spLocks noGrp="1"/>
          </p:cNvSpPr>
          <p:nvPr>
            <p:ph type="ftr" sz="quarter" idx="11"/>
          </p:nvPr>
        </p:nvSpPr>
        <p:spPr/>
        <p:txBody>
          <a:bodyPr/>
          <a:lstStyle>
            <a:lvl1pPr>
              <a:defRPr/>
            </a:lvl1pPr>
            <a:extLst/>
          </a:lstStyle>
          <a:p>
            <a:pPr>
              <a:defRPr/>
            </a:pPr>
            <a:endParaRPr lang="es-ES"/>
          </a:p>
        </p:txBody>
      </p:sp>
      <p:sp>
        <p:nvSpPr>
          <p:cNvPr id="19" name="8 Marcador de número de diapositiva"/>
          <p:cNvSpPr>
            <a:spLocks noGrp="1"/>
          </p:cNvSpPr>
          <p:nvPr>
            <p:ph type="sldNum" sz="quarter" idx="12"/>
          </p:nvPr>
        </p:nvSpPr>
        <p:spPr/>
        <p:txBody>
          <a:bodyPr/>
          <a:lstStyle>
            <a:lvl1pPr>
              <a:defRPr/>
            </a:lvl1pPr>
            <a:extLst/>
          </a:lstStyle>
          <a:p>
            <a:pPr>
              <a:defRPr/>
            </a:pPr>
            <a:fld id="{931C61B7-9A89-4C4D-8276-508F61DFBC26}"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C2A1E48F-F750-4850-9795-2BED17CE7DB6}" type="datetimeFigureOut">
              <a:rPr lang="es-ES"/>
              <a:pPr>
                <a:defRPr/>
              </a:pPr>
              <a:t>03/08/2014</a:t>
            </a:fld>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B20BB4D5-2EAF-4F28-BAE4-039888B437D0}"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extLst/>
          </a:lstStyle>
          <a:p>
            <a:pPr>
              <a:defRPr/>
            </a:pPr>
            <a:fld id="{EBE4E999-D96F-4A9D-81C8-58B691511A2B}" type="datetimeFigureOut">
              <a:rPr lang="es-ES"/>
              <a:pPr>
                <a:defRPr/>
              </a:pPr>
              <a:t>03/08/2014</a:t>
            </a:fld>
            <a:endParaRPr lang="es-ES"/>
          </a:p>
        </p:txBody>
      </p:sp>
      <p:sp>
        <p:nvSpPr>
          <p:cNvPr id="3" name="2 Marcador de pie de página"/>
          <p:cNvSpPr>
            <a:spLocks noGrp="1"/>
          </p:cNvSpPr>
          <p:nvPr>
            <p:ph type="ftr" sz="quarter" idx="11"/>
          </p:nvPr>
        </p:nvSpPr>
        <p:spPr/>
        <p:txBody>
          <a:bodyPr/>
          <a:lstStyle>
            <a:lvl1pPr>
              <a:defRPr/>
            </a:lvl1pPr>
            <a:extLst/>
          </a:lstStyle>
          <a:p>
            <a:pPr>
              <a:defRPr/>
            </a:pPr>
            <a:endParaRPr lang="es-ES"/>
          </a:p>
        </p:txBody>
      </p:sp>
      <p:sp>
        <p:nvSpPr>
          <p:cNvPr id="4" name="3 Marcador de número de diapositiva"/>
          <p:cNvSpPr>
            <a:spLocks noGrp="1"/>
          </p:cNvSpPr>
          <p:nvPr>
            <p:ph type="sldNum" sz="quarter" idx="12"/>
          </p:nvPr>
        </p:nvSpPr>
        <p:spPr/>
        <p:txBody>
          <a:bodyPr/>
          <a:lstStyle>
            <a:lvl1pPr>
              <a:defRPr/>
            </a:lvl1pPr>
            <a:extLst/>
          </a:lstStyle>
          <a:p>
            <a:pPr>
              <a:defRPr/>
            </a:pPr>
            <a:fld id="{95DEA819-B34D-4C45-9276-DF88A13DAA7A}"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4DACEC45-7518-47F7-BB4E-13F066798785}" type="datetimeFigureOut">
              <a:rPr lang="es-ES"/>
              <a:pPr>
                <a:defRPr/>
              </a:pPr>
              <a:t>03/08/2014</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FBE0DEF3-9EBD-402C-A706-3563663BA2BF}"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7 Rectángulo"/>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8 Conector recto"/>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9 Grupo"/>
          <p:cNvGrpSpPr>
            <a:grpSpLocks/>
          </p:cNvGrpSpPr>
          <p:nvPr/>
        </p:nvGrpSpPr>
        <p:grpSpPr bwMode="auto">
          <a:xfrm rot="5400000">
            <a:off x="8515351" y="1219200"/>
            <a:ext cx="131762" cy="128587"/>
            <a:chOff x="6668087" y="1297746"/>
            <a:chExt cx="161840" cy="156602"/>
          </a:xfrm>
        </p:grpSpPr>
        <p:cxnSp>
          <p:nvCxnSpPr>
            <p:cNvPr id="8" name="14 Conector recto"/>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15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16 Conector recto"/>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13 Grupo"/>
          <p:cNvGrpSpPr>
            <a:grpSpLocks/>
          </p:cNvGrpSpPr>
          <p:nvPr/>
        </p:nvGrpSpPr>
        <p:grpSpPr bwMode="auto">
          <a:xfrm rot="5400000">
            <a:off x="8667751" y="1371600"/>
            <a:ext cx="131762" cy="128587"/>
            <a:chOff x="6668087" y="1297746"/>
            <a:chExt cx="161840" cy="156602"/>
          </a:xfrm>
        </p:grpSpPr>
        <p:cxnSp>
          <p:nvCxnSpPr>
            <p:cNvPr id="12" name="10 Conector recto"/>
            <p:cNvCxnSpPr/>
            <p:nvPr/>
          </p:nvCxnSpPr>
          <p:spPr>
            <a:xfrm rot="16200000">
              <a:off x="6663593" y="12964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1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12 Conector recto"/>
            <p:cNvCxnSpPr/>
            <p:nvPr/>
          </p:nvCxnSpPr>
          <p:spPr>
            <a:xfrm rot="5400000" flipH="1">
              <a:off x="6744513" y="12954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17 Grupo"/>
          <p:cNvGrpSpPr>
            <a:grpSpLocks/>
          </p:cNvGrpSpPr>
          <p:nvPr/>
        </p:nvGrpSpPr>
        <p:grpSpPr bwMode="auto">
          <a:xfrm rot="5400000">
            <a:off x="8320087" y="1474788"/>
            <a:ext cx="131763" cy="128588"/>
            <a:chOff x="6668087" y="1297746"/>
            <a:chExt cx="161840" cy="156602"/>
          </a:xfrm>
        </p:grpSpPr>
        <p:cxnSp>
          <p:nvCxnSpPr>
            <p:cNvPr id="16" name="18 Conector recto"/>
            <p:cNvCxnSpPr/>
            <p:nvPr/>
          </p:nvCxnSpPr>
          <p:spPr>
            <a:xfrm rot="16200000">
              <a:off x="6663592" y="12964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9 Conector recto"/>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20 Conector recto"/>
            <p:cNvCxnSpPr/>
            <p:nvPr/>
          </p:nvCxnSpPr>
          <p:spPr>
            <a:xfrm rot="5400000" flipH="1">
              <a:off x="6744512" y="1295466"/>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s-ES" noProof="0" smtClean="0"/>
              <a:t>Haga clic en el icono para agregar una imagen</a:t>
            </a:r>
            <a:endParaRPr lang="en-US" noProof="0"/>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9" name="4 Marcador de fecha"/>
          <p:cNvSpPr>
            <a:spLocks noGrp="1"/>
          </p:cNvSpPr>
          <p:nvPr>
            <p:ph type="dt" sz="half" idx="10"/>
          </p:nvPr>
        </p:nvSpPr>
        <p:spPr>
          <a:xfrm>
            <a:off x="6477000" y="55563"/>
            <a:ext cx="2133600" cy="365125"/>
          </a:xfrm>
        </p:spPr>
        <p:txBody>
          <a:bodyPr/>
          <a:lstStyle>
            <a:lvl1pPr>
              <a:defRPr/>
            </a:lvl1pPr>
            <a:extLst/>
          </a:lstStyle>
          <a:p>
            <a:pPr>
              <a:defRPr/>
            </a:pPr>
            <a:fld id="{D0961EDE-E2BC-4996-A6A1-52FCFFBA0143}" type="datetimeFigureOut">
              <a:rPr lang="es-ES"/>
              <a:pPr>
                <a:defRPr/>
              </a:pPr>
              <a:t>03/08/2014</a:t>
            </a:fld>
            <a:endParaRPr lang="es-ES"/>
          </a:p>
        </p:txBody>
      </p:sp>
      <p:sp>
        <p:nvSpPr>
          <p:cNvPr id="20" name="5 Marcador de pie de página"/>
          <p:cNvSpPr>
            <a:spLocks noGrp="1"/>
          </p:cNvSpPr>
          <p:nvPr>
            <p:ph type="ftr" sz="quarter" idx="11"/>
          </p:nvPr>
        </p:nvSpPr>
        <p:spPr>
          <a:xfrm>
            <a:off x="914400" y="55563"/>
            <a:ext cx="5562600" cy="365125"/>
          </a:xfrm>
        </p:spPr>
        <p:txBody>
          <a:bodyPr/>
          <a:lstStyle>
            <a:lvl1pPr>
              <a:defRPr/>
            </a:lvl1pPr>
            <a:extLst/>
          </a:lstStyle>
          <a:p>
            <a:pPr>
              <a:defRPr/>
            </a:pPr>
            <a:endParaRPr lang="es-ES"/>
          </a:p>
        </p:txBody>
      </p:sp>
      <p:sp>
        <p:nvSpPr>
          <p:cNvPr id="21" name="6 Marcador de número de diapositiva"/>
          <p:cNvSpPr>
            <a:spLocks noGrp="1"/>
          </p:cNvSpPr>
          <p:nvPr>
            <p:ph type="sldNum" sz="quarter" idx="12"/>
          </p:nvPr>
        </p:nvSpPr>
        <p:spPr>
          <a:xfrm>
            <a:off x="8610600" y="55563"/>
            <a:ext cx="457200" cy="365125"/>
          </a:xfrm>
        </p:spPr>
        <p:txBody>
          <a:bodyPr/>
          <a:lstStyle>
            <a:lvl1pPr>
              <a:defRPr/>
            </a:lvl1pPr>
            <a:extLst/>
          </a:lstStyle>
          <a:p>
            <a:pPr>
              <a:defRPr/>
            </a:pPr>
            <a:fld id="{9704A0A9-E7AD-4BE7-8245-7DC34040105F}"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8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9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11 Rectángulo"/>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14 Rectángulo"/>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15 Rectángulo"/>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16 Rectángulo"/>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21 Marcador de título"/>
          <p:cNvSpPr>
            <a:spLocks noGrp="1"/>
          </p:cNvSpPr>
          <p:nvPr>
            <p:ph type="title"/>
          </p:nvPr>
        </p:nvSpPr>
        <p:spPr>
          <a:xfrm>
            <a:off x="914400" y="512763"/>
            <a:ext cx="7772400" cy="914400"/>
          </a:xfrm>
          <a:prstGeom prst="rect">
            <a:avLst/>
          </a:prstGeom>
        </p:spPr>
        <p:txBody>
          <a:bodyPr vert="horz" anchor="t">
            <a:noAutofit/>
          </a:bodyPr>
          <a:lstStyle>
            <a:extLst/>
          </a:lstStyle>
          <a:p>
            <a:r>
              <a:rPr lang="es-ES" smtClean="0"/>
              <a:t>Haga clic para modificar el estilo de título del patrón</a:t>
            </a:r>
            <a:endParaRPr lang="en-US"/>
          </a:p>
        </p:txBody>
      </p:sp>
      <p:sp>
        <p:nvSpPr>
          <p:cNvPr id="1036" name="12 Marcador de texto"/>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17B429F4-0930-4D06-A26F-612CFBBE5F07}" type="datetimeFigureOut">
              <a:rPr lang="es-ES"/>
              <a:pPr>
                <a:defRPr/>
              </a:pPr>
              <a:t>03/08/2014</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C73B2EAC-B681-40CB-B3E5-389E40BBF440}" type="slidenum">
              <a:rPr lang="es-ES"/>
              <a:pPr>
                <a:defRPr/>
              </a:pPr>
              <a:t>‹#›</a:t>
            </a:fld>
            <a:endParaRPr lang="es-ES"/>
          </a:p>
        </p:txBody>
      </p:sp>
    </p:spTree>
  </p:cSld>
  <p:clrMap bg1="dk1" tx1="lt1" bg2="dk2" tx2="lt2" accent1="accent1" accent2="accent2" accent3="accent3" accent4="accent4" accent5="accent5" accent6="accent6" hlink="hlink" folHlink="folHlink"/>
  <p:sldLayoutIdLst>
    <p:sldLayoutId id="2147483696" r:id="rId1"/>
    <p:sldLayoutId id="2147483691" r:id="rId2"/>
    <p:sldLayoutId id="2147483697" r:id="rId3"/>
    <p:sldLayoutId id="2147483698" r:id="rId4"/>
    <p:sldLayoutId id="2147483699" r:id="rId5"/>
    <p:sldLayoutId id="2147483692" r:id="rId6"/>
    <p:sldLayoutId id="2147483700" r:id="rId7"/>
    <p:sldLayoutId id="2147483693" r:id="rId8"/>
    <p:sldLayoutId id="2147483701" r:id="rId9"/>
    <p:sldLayoutId id="2147483694" r:id="rId10"/>
    <p:sldLayoutId id="2147483695"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CuadroTexto"/>
          <p:cNvSpPr txBox="1">
            <a:spLocks noChangeArrowheads="1"/>
          </p:cNvSpPr>
          <p:nvPr/>
        </p:nvSpPr>
        <p:spPr bwMode="auto">
          <a:xfrm>
            <a:off x="4284663" y="5300663"/>
            <a:ext cx="4391025" cy="1323975"/>
          </a:xfrm>
          <a:prstGeom prst="rect">
            <a:avLst/>
          </a:prstGeom>
          <a:noFill/>
          <a:ln w="9525">
            <a:noFill/>
            <a:miter lim="800000"/>
            <a:headEnd/>
            <a:tailEnd/>
          </a:ln>
        </p:spPr>
        <p:txBody>
          <a:bodyPr>
            <a:spAutoFit/>
          </a:bodyPr>
          <a:lstStyle/>
          <a:p>
            <a:r>
              <a:rPr lang="en-US" sz="8000" b="1">
                <a:latin typeface="Bradley Hand ITC" pitchFamily="66" charset="0"/>
              </a:rPr>
              <a:t>La Zona</a:t>
            </a:r>
            <a:endParaRPr lang="es-ES" sz="8000" b="1">
              <a:latin typeface="Bradley Hand ITC" pitchFamily="66" charset="0"/>
            </a:endParaRPr>
          </a:p>
        </p:txBody>
      </p:sp>
      <p:pic>
        <p:nvPicPr>
          <p:cNvPr id="97282" name="Picture 2" descr="http://www.wallpaperama.com/post-images/forums/200811/20081109-6726-aquario.jpg"/>
          <p:cNvPicPr>
            <a:picLocks noChangeAspect="1" noChangeArrowheads="1"/>
          </p:cNvPicPr>
          <p:nvPr/>
        </p:nvPicPr>
        <p:blipFill>
          <a:blip r:embed="rId2" cstate="print"/>
          <a:srcRect/>
          <a:stretch>
            <a:fillRect/>
          </a:stretch>
        </p:blipFill>
        <p:spPr bwMode="auto">
          <a:xfrm>
            <a:off x="0" y="1124744"/>
            <a:ext cx="8987686" cy="3862958"/>
          </a:xfrm>
          <a:prstGeom prst="rect">
            <a:avLst/>
          </a:prstGeom>
          <a:noFill/>
          <a:scene3d>
            <a:camera prst="perspectiveContrastingRightFacing"/>
            <a:lightRig rig="threePt" dir="t"/>
          </a:scene3d>
        </p:spPr>
      </p:pic>
      <p:sp>
        <p:nvSpPr>
          <p:cNvPr id="6" name="5 Recortar rectángulo de esquina sencilla"/>
          <p:cNvSpPr/>
          <p:nvPr/>
        </p:nvSpPr>
        <p:spPr>
          <a:xfrm>
            <a:off x="0" y="188913"/>
            <a:ext cx="9144000" cy="6480175"/>
          </a:xfrm>
          <a:prstGeom prst="snip1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3 Rectángulo"/>
          <p:cNvSpPr>
            <a:spLocks noChangeArrowheads="1"/>
          </p:cNvSpPr>
          <p:nvPr/>
        </p:nvSpPr>
        <p:spPr bwMode="auto">
          <a:xfrm>
            <a:off x="3689350" y="4149725"/>
            <a:ext cx="5454650" cy="646113"/>
          </a:xfrm>
          <a:prstGeom prst="rect">
            <a:avLst/>
          </a:prstGeom>
          <a:noFill/>
          <a:ln w="9525">
            <a:noFill/>
            <a:miter lim="800000"/>
            <a:headEnd/>
            <a:tailEnd/>
          </a:ln>
        </p:spPr>
        <p:txBody>
          <a:bodyPr>
            <a:spAutoFit/>
          </a:bodyPr>
          <a:lstStyle/>
          <a:p>
            <a:r>
              <a:rPr lang="es-ES">
                <a:latin typeface="Corbel" pitchFamily="34" charset="0"/>
              </a:rPr>
              <a:t/>
            </a:r>
            <a:br>
              <a:rPr lang="es-ES">
                <a:latin typeface="Corbel" pitchFamily="34" charset="0"/>
              </a:rPr>
            </a:br>
            <a:endParaRPr lang="es-ES">
              <a:latin typeface="Corbel" pitchFamily="34" charset="0"/>
            </a:endParaRPr>
          </a:p>
        </p:txBody>
      </p:sp>
      <p:sp>
        <p:nvSpPr>
          <p:cNvPr id="22530" name="4 Rectángulo"/>
          <p:cNvSpPr>
            <a:spLocks noChangeArrowheads="1"/>
          </p:cNvSpPr>
          <p:nvPr/>
        </p:nvSpPr>
        <p:spPr bwMode="auto">
          <a:xfrm>
            <a:off x="755650" y="2205038"/>
            <a:ext cx="6911975" cy="1200150"/>
          </a:xfrm>
          <a:prstGeom prst="rect">
            <a:avLst/>
          </a:prstGeom>
          <a:solidFill>
            <a:schemeClr val="bg1"/>
          </a:solidFill>
          <a:ln w="9525">
            <a:noFill/>
            <a:miter lim="800000"/>
            <a:headEnd/>
            <a:tailEnd/>
          </a:ln>
        </p:spPr>
        <p:txBody>
          <a:bodyPr>
            <a:spAutoFit/>
          </a:bodyPr>
          <a:lstStyle/>
          <a:p>
            <a:r>
              <a:rPr lang="es-ES" sz="2400" b="1"/>
              <a:t>1) Por “Zona” se entiende los fondos marinos y oceánicos y su subsuelo fuera de los límites de la jurisdicción nacional;</a:t>
            </a:r>
          </a:p>
        </p:txBody>
      </p:sp>
      <p:sp>
        <p:nvSpPr>
          <p:cNvPr id="22531" name="5 Rectángulo"/>
          <p:cNvSpPr>
            <a:spLocks noChangeArrowheads="1"/>
          </p:cNvSpPr>
          <p:nvPr/>
        </p:nvSpPr>
        <p:spPr bwMode="auto">
          <a:xfrm>
            <a:off x="755650" y="260350"/>
            <a:ext cx="4572000" cy="1570038"/>
          </a:xfrm>
          <a:prstGeom prst="rect">
            <a:avLst/>
          </a:prstGeom>
          <a:noFill/>
          <a:ln w="9525">
            <a:noFill/>
            <a:miter lim="800000"/>
            <a:headEnd/>
            <a:tailEnd/>
          </a:ln>
        </p:spPr>
        <p:txBody>
          <a:bodyPr>
            <a:spAutoFit/>
          </a:bodyPr>
          <a:lstStyle/>
          <a:p>
            <a:r>
              <a:rPr lang="es-ES" sz="2400" b="1"/>
              <a:t>PARTE I</a:t>
            </a:r>
          </a:p>
          <a:p>
            <a:r>
              <a:rPr lang="es-ES" sz="2400" b="1"/>
              <a:t>INTRODUCCIÓN</a:t>
            </a:r>
          </a:p>
          <a:p>
            <a:r>
              <a:rPr lang="es-ES" sz="2400" i="1"/>
              <a:t>Artículo 1</a:t>
            </a:r>
          </a:p>
          <a:p>
            <a:r>
              <a:rPr lang="es-ES" sz="2400" i="1"/>
              <a:t>Términos empleados y alcance</a:t>
            </a:r>
            <a:endParaRPr lang="es-ES" sz="2400"/>
          </a:p>
        </p:txBody>
      </p:sp>
      <p:sp>
        <p:nvSpPr>
          <p:cNvPr id="22532" name="6 Rectángulo"/>
          <p:cNvSpPr>
            <a:spLocks noChangeArrowheads="1"/>
          </p:cNvSpPr>
          <p:nvPr/>
        </p:nvSpPr>
        <p:spPr bwMode="auto">
          <a:xfrm>
            <a:off x="2124075" y="4652963"/>
            <a:ext cx="6696075" cy="1754187"/>
          </a:xfrm>
          <a:prstGeom prst="rect">
            <a:avLst/>
          </a:prstGeom>
          <a:solidFill>
            <a:schemeClr val="bg1"/>
          </a:solidFill>
          <a:ln w="9525">
            <a:noFill/>
            <a:miter lim="800000"/>
            <a:headEnd/>
            <a:tailEnd/>
          </a:ln>
        </p:spPr>
        <p:txBody>
          <a:bodyPr>
            <a:spAutoFit/>
          </a:bodyPr>
          <a:lstStyle/>
          <a:p>
            <a:r>
              <a:rPr lang="es-ES" b="1" i="1"/>
              <a:t>Artículo 135</a:t>
            </a:r>
          </a:p>
          <a:p>
            <a:endParaRPr lang="es-ES" b="1" i="1"/>
          </a:p>
          <a:p>
            <a:pPr>
              <a:buFont typeface="Wingdings" pitchFamily="2" charset="2"/>
              <a:buChar char="ü"/>
            </a:pPr>
            <a:r>
              <a:rPr lang="es-ES" b="1"/>
              <a:t>Tener en cuenta que las disposiciones de esta Parte </a:t>
            </a:r>
          </a:p>
          <a:p>
            <a:r>
              <a:rPr lang="es-ES" b="1"/>
              <a:t>    NO afectarán a la condición jurídica de las aguas</a:t>
            </a:r>
          </a:p>
          <a:p>
            <a:r>
              <a:rPr lang="es-ES" b="1"/>
              <a:t>suprayacentes de la Zona ni a la del espacio aéreo situado sobre ellas.</a:t>
            </a:r>
          </a:p>
        </p:txBody>
      </p:sp>
      <p:sp>
        <p:nvSpPr>
          <p:cNvPr id="8" name="7 Recortar rectángulo de esquina diagonal"/>
          <p:cNvSpPr/>
          <p:nvPr/>
        </p:nvSpPr>
        <p:spPr>
          <a:xfrm>
            <a:off x="539750" y="1989138"/>
            <a:ext cx="7488238" cy="1584325"/>
          </a:xfrm>
          <a:prstGeom prst="snip2Diag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Rectángulo"/>
          <p:cNvSpPr/>
          <p:nvPr/>
        </p:nvSpPr>
        <p:spPr>
          <a:xfrm>
            <a:off x="0" y="0"/>
            <a:ext cx="395288"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Rectángulo"/>
          <p:cNvSpPr>
            <a:spLocks noChangeArrowheads="1"/>
          </p:cNvSpPr>
          <p:nvPr/>
        </p:nvSpPr>
        <p:spPr bwMode="auto">
          <a:xfrm>
            <a:off x="539750" y="1268413"/>
            <a:ext cx="8064500" cy="5078412"/>
          </a:xfrm>
          <a:prstGeom prst="rect">
            <a:avLst/>
          </a:prstGeom>
          <a:solidFill>
            <a:schemeClr val="bg1"/>
          </a:solidFill>
          <a:ln w="38100">
            <a:solidFill>
              <a:srgbClr val="00B0F0"/>
            </a:solidFill>
            <a:miter lim="800000"/>
            <a:headEnd/>
            <a:tailEnd/>
          </a:ln>
        </p:spPr>
        <p:txBody>
          <a:bodyPr>
            <a:spAutoFit/>
          </a:bodyPr>
          <a:lstStyle/>
          <a:p>
            <a:pPr>
              <a:buFont typeface="Wingdings" pitchFamily="2" charset="2"/>
              <a:buChar char="Ø"/>
            </a:pPr>
            <a:r>
              <a:rPr lang="es-ES" sz="3600" b="1"/>
              <a:t> </a:t>
            </a:r>
            <a:r>
              <a:rPr lang="es-ES" sz="2800" b="1"/>
              <a:t>PRINCIPIOS QUE RIGEN LA ZONA</a:t>
            </a:r>
          </a:p>
          <a:p>
            <a:r>
              <a:rPr lang="es-ES" sz="3600" i="1"/>
              <a:t>Artículo 136</a:t>
            </a:r>
          </a:p>
          <a:p>
            <a:endParaRPr lang="es-ES" sz="3600" i="1"/>
          </a:p>
          <a:p>
            <a:endParaRPr lang="es-ES" sz="3600" b="1" i="1"/>
          </a:p>
          <a:p>
            <a:r>
              <a:rPr lang="es-ES" sz="3600" b="1" i="1"/>
              <a:t>Patrimonio común de la humanidad</a:t>
            </a:r>
          </a:p>
          <a:p>
            <a:endParaRPr lang="es-ES" sz="3600" i="1"/>
          </a:p>
          <a:p>
            <a:endParaRPr lang="es-ES" sz="3600"/>
          </a:p>
          <a:p>
            <a:r>
              <a:rPr lang="es-ES" sz="3600"/>
              <a:t>La Zona y sus recursos son patrimonio común de la humanidad</a:t>
            </a:r>
          </a:p>
        </p:txBody>
      </p:sp>
      <p:sp>
        <p:nvSpPr>
          <p:cNvPr id="23554" name="2 Rectángulo"/>
          <p:cNvSpPr>
            <a:spLocks noChangeArrowheads="1"/>
          </p:cNvSpPr>
          <p:nvPr/>
        </p:nvSpPr>
        <p:spPr bwMode="auto">
          <a:xfrm>
            <a:off x="250825" y="188913"/>
            <a:ext cx="1428750" cy="368300"/>
          </a:xfrm>
          <a:prstGeom prst="rect">
            <a:avLst/>
          </a:prstGeom>
          <a:noFill/>
          <a:ln w="9525">
            <a:noFill/>
            <a:miter lim="800000"/>
            <a:headEnd/>
            <a:tailEnd/>
          </a:ln>
        </p:spPr>
        <p:txBody>
          <a:bodyPr wrap="none">
            <a:spAutoFit/>
          </a:bodyPr>
          <a:lstStyle/>
          <a:p>
            <a:r>
              <a:rPr lang="es-ES" b="1"/>
              <a:t>SECCIÓN 2</a:t>
            </a:r>
            <a:endParaRPr lang="es-ES">
              <a:latin typeface="Corbel" pitchFamily="34" charset="0"/>
            </a:endParaRPr>
          </a:p>
        </p:txBody>
      </p:sp>
      <p:sp>
        <p:nvSpPr>
          <p:cNvPr id="5" name="4 Pergamino horizontal"/>
          <p:cNvSpPr/>
          <p:nvPr/>
        </p:nvSpPr>
        <p:spPr>
          <a:xfrm>
            <a:off x="250825" y="3213100"/>
            <a:ext cx="8497888" cy="1368425"/>
          </a:xfrm>
          <a:prstGeom prst="horizontalScroll">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Forma libre"/>
          <p:cNvSpPr/>
          <p:nvPr/>
        </p:nvSpPr>
        <p:spPr>
          <a:xfrm rot="1069523">
            <a:off x="5792788" y="5770563"/>
            <a:ext cx="325437" cy="495300"/>
          </a:xfrm>
          <a:custGeom>
            <a:avLst/>
            <a:gdLst>
              <a:gd name="connsiteX0" fmla="*/ 103239 w 545690"/>
              <a:gd name="connsiteY0" fmla="*/ 383458 h 963562"/>
              <a:gd name="connsiteX1" fmla="*/ 73742 w 545690"/>
              <a:gd name="connsiteY1" fmla="*/ 899652 h 963562"/>
              <a:gd name="connsiteX2" fmla="*/ 545690 w 545690"/>
              <a:gd name="connsiteY2" fmla="*/ 0 h 963562"/>
              <a:gd name="connsiteX3" fmla="*/ 545690 w 545690"/>
              <a:gd name="connsiteY3" fmla="*/ 0 h 963562"/>
            </a:gdLst>
            <a:ahLst/>
            <a:cxnLst>
              <a:cxn ang="0">
                <a:pos x="connsiteX0" y="connsiteY0"/>
              </a:cxn>
              <a:cxn ang="0">
                <a:pos x="connsiteX1" y="connsiteY1"/>
              </a:cxn>
              <a:cxn ang="0">
                <a:pos x="connsiteX2" y="connsiteY2"/>
              </a:cxn>
              <a:cxn ang="0">
                <a:pos x="connsiteX3" y="connsiteY3"/>
              </a:cxn>
            </a:cxnLst>
            <a:rect l="l" t="t" r="r" b="b"/>
            <a:pathLst>
              <a:path w="545690" h="963562">
                <a:moveTo>
                  <a:pt x="103239" y="383458"/>
                </a:moveTo>
                <a:cubicBezTo>
                  <a:pt x="51619" y="673510"/>
                  <a:pt x="0" y="963562"/>
                  <a:pt x="73742" y="899652"/>
                </a:cubicBezTo>
                <a:cubicBezTo>
                  <a:pt x="147484" y="835742"/>
                  <a:pt x="545690" y="0"/>
                  <a:pt x="545690" y="0"/>
                </a:cubicBezTo>
                <a:lnTo>
                  <a:pt x="545690" y="0"/>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Rectángulo"/>
          <p:cNvSpPr>
            <a:spLocks noChangeArrowheads="1"/>
          </p:cNvSpPr>
          <p:nvPr/>
        </p:nvSpPr>
        <p:spPr bwMode="auto">
          <a:xfrm>
            <a:off x="0" y="260350"/>
            <a:ext cx="7056438" cy="4838700"/>
          </a:xfrm>
          <a:prstGeom prst="rect">
            <a:avLst/>
          </a:prstGeom>
          <a:solidFill>
            <a:schemeClr val="bg1"/>
          </a:solidFill>
          <a:ln w="9525">
            <a:noFill/>
            <a:miter lim="800000"/>
            <a:headEnd/>
            <a:tailEnd/>
          </a:ln>
        </p:spPr>
        <p:txBody>
          <a:bodyPr>
            <a:spAutoFit/>
          </a:bodyPr>
          <a:lstStyle/>
          <a:p>
            <a:endParaRPr lang="es-ES" sz="2400" i="1"/>
          </a:p>
          <a:p>
            <a:endParaRPr lang="es-ES" sz="2400" i="1"/>
          </a:p>
          <a:p>
            <a:endParaRPr lang="es-ES" sz="2400" i="1"/>
          </a:p>
          <a:p>
            <a:endParaRPr lang="es-ES" sz="2400" i="1"/>
          </a:p>
          <a:p>
            <a:r>
              <a:rPr lang="es-ES" sz="2400"/>
              <a:t>Para los efectos de esta Parte:</a:t>
            </a:r>
          </a:p>
          <a:p>
            <a:endParaRPr lang="es-ES" sz="2400"/>
          </a:p>
          <a:p>
            <a:pPr>
              <a:buFontTx/>
              <a:buAutoNum type="alphaLcParenR"/>
            </a:pPr>
            <a:r>
              <a:rPr lang="es-ES" sz="2400"/>
              <a:t>Por “recursos” se entiende todos los recursos   </a:t>
            </a:r>
          </a:p>
          <a:p>
            <a:r>
              <a:rPr lang="es-ES" sz="2400"/>
              <a:t>      minerales sólidos, líquidos o gaseosos </a:t>
            </a:r>
            <a:r>
              <a:rPr lang="es-ES" sz="2400" i="1"/>
              <a:t>in situ en la Zona, situados en los fondos marinos o </a:t>
            </a:r>
            <a:r>
              <a:rPr lang="es-ES" sz="2400"/>
              <a:t>en su subsuelo, incluidos los nódulos polimetálicos;</a:t>
            </a:r>
          </a:p>
          <a:p>
            <a:endParaRPr lang="es-ES" sz="2400"/>
          </a:p>
          <a:p>
            <a:r>
              <a:rPr lang="es-ES" sz="2400"/>
              <a:t>b) Los recursos, una vez extraídos </a:t>
            </a:r>
          </a:p>
          <a:p>
            <a:r>
              <a:rPr lang="es-ES" sz="2400"/>
              <a:t>    de la Zona, se denominarán “minerales”.</a:t>
            </a:r>
          </a:p>
        </p:txBody>
      </p:sp>
      <p:sp>
        <p:nvSpPr>
          <p:cNvPr id="24578" name="2 Rectángulo"/>
          <p:cNvSpPr>
            <a:spLocks noChangeArrowheads="1"/>
          </p:cNvSpPr>
          <p:nvPr/>
        </p:nvSpPr>
        <p:spPr bwMode="auto">
          <a:xfrm>
            <a:off x="468313" y="404813"/>
            <a:ext cx="4572000" cy="954087"/>
          </a:xfrm>
          <a:prstGeom prst="rect">
            <a:avLst/>
          </a:prstGeom>
          <a:noFill/>
          <a:ln w="9525">
            <a:noFill/>
            <a:miter lim="800000"/>
            <a:headEnd/>
            <a:tailEnd/>
          </a:ln>
        </p:spPr>
        <p:txBody>
          <a:bodyPr>
            <a:spAutoFit/>
          </a:bodyPr>
          <a:lstStyle/>
          <a:p>
            <a:r>
              <a:rPr lang="es-ES" sz="2800" i="1"/>
              <a:t>Artículo 133</a:t>
            </a:r>
          </a:p>
          <a:p>
            <a:r>
              <a:rPr lang="es-ES" sz="2800" i="1"/>
              <a:t>Términos empleados</a:t>
            </a:r>
            <a:endParaRPr lang="es-ES" sz="2800">
              <a:latin typeface="Corbel" pitchFamily="34" charset="0"/>
            </a:endParaRPr>
          </a:p>
        </p:txBody>
      </p:sp>
      <p:pic>
        <p:nvPicPr>
          <p:cNvPr id="1026" name="Picture 2" descr="http://www.americaeconomia.com/sites/default/files/imagecache/foto_nota/46805_3.jpg"/>
          <p:cNvPicPr>
            <a:picLocks noChangeAspect="1" noChangeArrowheads="1"/>
          </p:cNvPicPr>
          <p:nvPr/>
        </p:nvPicPr>
        <p:blipFill>
          <a:blip r:embed="rId2" cstate="print"/>
          <a:srcRect/>
          <a:stretch>
            <a:fillRect/>
          </a:stretch>
        </p:blipFill>
        <p:spPr bwMode="auto">
          <a:xfrm>
            <a:off x="5248275" y="4005064"/>
            <a:ext cx="3895725" cy="2324101"/>
          </a:xfrm>
          <a:prstGeom prst="rect">
            <a:avLst/>
          </a:prstGeom>
          <a:noFill/>
          <a:ln w="57150">
            <a:solidFill>
              <a:srgbClr val="FFC000"/>
            </a:solidFill>
          </a:ln>
          <a:scene3d>
            <a:camera prst="perspectiveContrastingLeftFacing"/>
            <a:lightRig rig="threePt" dir="t"/>
          </a:scene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Rectángulo"/>
          <p:cNvSpPr>
            <a:spLocks noChangeArrowheads="1"/>
          </p:cNvSpPr>
          <p:nvPr/>
        </p:nvSpPr>
        <p:spPr bwMode="auto">
          <a:xfrm>
            <a:off x="468313" y="188913"/>
            <a:ext cx="6264275" cy="646112"/>
          </a:xfrm>
          <a:prstGeom prst="rect">
            <a:avLst/>
          </a:prstGeom>
          <a:noFill/>
          <a:ln w="9525">
            <a:noFill/>
            <a:miter lim="800000"/>
            <a:headEnd/>
            <a:tailEnd/>
          </a:ln>
        </p:spPr>
        <p:txBody>
          <a:bodyPr>
            <a:spAutoFit/>
          </a:bodyPr>
          <a:lstStyle/>
          <a:p>
            <a:r>
              <a:rPr lang="es-ES" b="1" i="1"/>
              <a:t>Artículo 137</a:t>
            </a:r>
          </a:p>
          <a:p>
            <a:r>
              <a:rPr lang="es-ES" b="1" i="1"/>
              <a:t>Condición jurídica de la Zona y sus recursos</a:t>
            </a:r>
          </a:p>
        </p:txBody>
      </p:sp>
      <p:sp>
        <p:nvSpPr>
          <p:cNvPr id="25602" name="2 CuadroTexto"/>
          <p:cNvSpPr txBox="1">
            <a:spLocks noChangeArrowheads="1"/>
          </p:cNvSpPr>
          <p:nvPr/>
        </p:nvSpPr>
        <p:spPr bwMode="auto">
          <a:xfrm>
            <a:off x="468313" y="1196975"/>
            <a:ext cx="7848600" cy="892175"/>
          </a:xfrm>
          <a:prstGeom prst="rect">
            <a:avLst/>
          </a:prstGeom>
          <a:noFill/>
          <a:ln w="57150">
            <a:solidFill>
              <a:srgbClr val="FF0000"/>
            </a:solidFill>
            <a:miter lim="800000"/>
            <a:headEnd/>
            <a:tailEnd/>
          </a:ln>
        </p:spPr>
        <p:txBody>
          <a:bodyPr>
            <a:spAutoFit/>
          </a:bodyPr>
          <a:lstStyle/>
          <a:p>
            <a:r>
              <a:rPr lang="en-US" sz="2400" b="1"/>
              <a:t>NO apropiación, ni reivindicación de soberanía sobre</a:t>
            </a:r>
            <a:r>
              <a:rPr lang="es-ES" sz="2400" b="1"/>
              <a:t> parte alguna de la Zona o sus recursos</a:t>
            </a:r>
            <a:r>
              <a:rPr lang="es-ES" sz="2800" b="1"/>
              <a:t>, </a:t>
            </a:r>
          </a:p>
        </p:txBody>
      </p:sp>
      <p:sp>
        <p:nvSpPr>
          <p:cNvPr id="25603" name="3 CuadroTexto"/>
          <p:cNvSpPr txBox="1">
            <a:spLocks noChangeArrowheads="1"/>
          </p:cNvSpPr>
          <p:nvPr/>
        </p:nvSpPr>
        <p:spPr bwMode="auto">
          <a:xfrm>
            <a:off x="611188" y="3141663"/>
            <a:ext cx="7596187" cy="1200150"/>
          </a:xfrm>
          <a:prstGeom prst="rect">
            <a:avLst/>
          </a:prstGeom>
          <a:noFill/>
          <a:ln w="57150">
            <a:solidFill>
              <a:schemeClr val="tx1"/>
            </a:solidFill>
            <a:miter lim="800000"/>
            <a:headEnd/>
            <a:tailEnd/>
          </a:ln>
        </p:spPr>
        <p:txBody>
          <a:bodyPr>
            <a:spAutoFit/>
          </a:bodyPr>
          <a:lstStyle/>
          <a:p>
            <a:pPr>
              <a:buFont typeface="Wingdings" pitchFamily="2" charset="2"/>
              <a:buChar char="ü"/>
            </a:pPr>
            <a:r>
              <a:rPr lang="es-ES" sz="2400" b="1"/>
              <a:t>Todos los derechos sobre los recursos de la Zona </a:t>
            </a:r>
            <a:r>
              <a:rPr lang="es-ES" sz="2400" b="1" u="sng"/>
              <a:t>pertenecen a toda la humanidad</a:t>
            </a:r>
            <a:r>
              <a:rPr lang="es-ES" sz="2400" b="1"/>
              <a:t>, en cuyo nombre actuará la Autoridad.</a:t>
            </a:r>
          </a:p>
        </p:txBody>
      </p:sp>
      <p:sp>
        <p:nvSpPr>
          <p:cNvPr id="25604" name="4 Rectángulo"/>
          <p:cNvSpPr>
            <a:spLocks noChangeArrowheads="1"/>
          </p:cNvSpPr>
          <p:nvPr/>
        </p:nvSpPr>
        <p:spPr bwMode="auto">
          <a:xfrm>
            <a:off x="539750" y="5084763"/>
            <a:ext cx="7848600" cy="1200150"/>
          </a:xfrm>
          <a:prstGeom prst="rect">
            <a:avLst/>
          </a:prstGeom>
          <a:solidFill>
            <a:schemeClr val="bg1"/>
          </a:solidFill>
          <a:ln w="57150">
            <a:solidFill>
              <a:schemeClr val="tx1"/>
            </a:solidFill>
            <a:miter lim="800000"/>
            <a:headEnd/>
            <a:tailEnd/>
          </a:ln>
        </p:spPr>
        <p:txBody>
          <a:bodyPr>
            <a:spAutoFit/>
          </a:bodyPr>
          <a:lstStyle/>
          <a:p>
            <a:pPr>
              <a:buFont typeface="Wingdings" pitchFamily="2" charset="2"/>
              <a:buChar char="ü"/>
            </a:pPr>
            <a:r>
              <a:rPr lang="es-ES" sz="2400"/>
              <a:t>Los minerales extraídos de la Zona sólo podrán enajenarse con arreglo a esta Parte y a las normas, reglamentos y procedimientos de la Autoridad.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CuadroTexto"/>
          <p:cNvSpPr txBox="1">
            <a:spLocks noChangeArrowheads="1"/>
          </p:cNvSpPr>
          <p:nvPr/>
        </p:nvSpPr>
        <p:spPr bwMode="auto">
          <a:xfrm>
            <a:off x="3059113" y="2852738"/>
            <a:ext cx="6985000" cy="1200150"/>
          </a:xfrm>
          <a:prstGeom prst="rect">
            <a:avLst/>
          </a:prstGeom>
          <a:noFill/>
          <a:ln w="9525">
            <a:noFill/>
            <a:miter lim="800000"/>
            <a:headEnd/>
            <a:tailEnd/>
          </a:ln>
        </p:spPr>
        <p:txBody>
          <a:bodyPr>
            <a:spAutoFit/>
          </a:bodyPr>
          <a:lstStyle/>
          <a:p>
            <a:r>
              <a:rPr lang="en-US" sz="2400" b="1"/>
              <a:t>“RES NULLIUS’</a:t>
            </a:r>
          </a:p>
          <a:p>
            <a:r>
              <a:rPr lang="en-US" sz="2400" b="1"/>
              <a:t>        “ RES COMMUNIS”</a:t>
            </a:r>
          </a:p>
          <a:p>
            <a:r>
              <a:rPr lang="en-US" sz="2400" b="1"/>
              <a:t>              “ RES EXTRA COMMERCIUM”</a:t>
            </a:r>
            <a:endParaRPr lang="es-ES" sz="2400" b="1"/>
          </a:p>
        </p:txBody>
      </p:sp>
      <p:sp>
        <p:nvSpPr>
          <p:cNvPr id="26626" name="2 Rectángulo"/>
          <p:cNvSpPr>
            <a:spLocks noChangeArrowheads="1"/>
          </p:cNvSpPr>
          <p:nvPr/>
        </p:nvSpPr>
        <p:spPr bwMode="auto">
          <a:xfrm>
            <a:off x="539750" y="1844675"/>
            <a:ext cx="1414463" cy="584200"/>
          </a:xfrm>
          <a:prstGeom prst="rect">
            <a:avLst/>
          </a:prstGeom>
          <a:noFill/>
          <a:ln w="9525">
            <a:noFill/>
            <a:miter lim="800000"/>
            <a:headEnd/>
            <a:tailEnd/>
          </a:ln>
        </p:spPr>
        <p:txBody>
          <a:bodyPr wrap="none">
            <a:spAutoFit/>
          </a:bodyPr>
          <a:lstStyle/>
          <a:p>
            <a:r>
              <a:rPr lang="en-US" sz="3200" b="1"/>
              <a:t>No es </a:t>
            </a:r>
            <a:endParaRPr lang="es-ES" sz="3200" b="1"/>
          </a:p>
        </p:txBody>
      </p:sp>
      <p:sp>
        <p:nvSpPr>
          <p:cNvPr id="26627" name="3 CuadroTexto"/>
          <p:cNvSpPr txBox="1">
            <a:spLocks noChangeArrowheads="1"/>
          </p:cNvSpPr>
          <p:nvPr/>
        </p:nvSpPr>
        <p:spPr bwMode="auto">
          <a:xfrm>
            <a:off x="1331913" y="692150"/>
            <a:ext cx="6769100" cy="457200"/>
          </a:xfrm>
          <a:prstGeom prst="rect">
            <a:avLst/>
          </a:prstGeom>
          <a:noFill/>
          <a:ln w="9525">
            <a:noFill/>
            <a:miter lim="800000"/>
            <a:headEnd/>
            <a:tailEnd/>
          </a:ln>
        </p:spPr>
        <p:txBody>
          <a:bodyPr>
            <a:spAutoFit/>
          </a:bodyPr>
          <a:lstStyle/>
          <a:p>
            <a:r>
              <a:rPr lang="en-US" sz="2400" b="1"/>
              <a:t>PATRIMONIO  COMÚN DE LA HUMANIDAD</a:t>
            </a:r>
            <a:endParaRPr lang="es-ES" sz="2400" b="1"/>
          </a:p>
        </p:txBody>
      </p:sp>
      <p:sp>
        <p:nvSpPr>
          <p:cNvPr id="5" name="4 Elipse"/>
          <p:cNvSpPr/>
          <p:nvPr/>
        </p:nvSpPr>
        <p:spPr>
          <a:xfrm>
            <a:off x="179388" y="1484313"/>
            <a:ext cx="2160587" cy="1368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Flecha curvada hacia la izquierda"/>
          <p:cNvSpPr/>
          <p:nvPr/>
        </p:nvSpPr>
        <p:spPr>
          <a:xfrm rot="17568075" flipH="1">
            <a:off x="1681992" y="2664529"/>
            <a:ext cx="727807" cy="2180989"/>
          </a:xfrm>
          <a:prstGeom prst="curvedLeftArrow">
            <a:avLst/>
          </a:prstGeom>
          <a:solidFill>
            <a:schemeClr val="tx2">
              <a:lumMod val="50000"/>
            </a:schemeClr>
          </a:solidFill>
          <a:ln w="28575">
            <a:solidFill>
              <a:srgbClr val="00B0F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7" name="6 Forma libre"/>
          <p:cNvSpPr/>
          <p:nvPr/>
        </p:nvSpPr>
        <p:spPr>
          <a:xfrm>
            <a:off x="7740650" y="188913"/>
            <a:ext cx="808038" cy="844550"/>
          </a:xfrm>
          <a:custGeom>
            <a:avLst/>
            <a:gdLst>
              <a:gd name="connsiteX0" fmla="*/ 212876 w 807962"/>
              <a:gd name="connsiteY0" fmla="*/ 391885 h 844247"/>
              <a:gd name="connsiteX1" fmla="*/ 82248 w 807962"/>
              <a:gd name="connsiteY1" fmla="*/ 798285 h 844247"/>
              <a:gd name="connsiteX2" fmla="*/ 706362 w 807962"/>
              <a:gd name="connsiteY2" fmla="*/ 116114 h 844247"/>
              <a:gd name="connsiteX3" fmla="*/ 691848 w 807962"/>
              <a:gd name="connsiteY3" fmla="*/ 101599 h 844247"/>
            </a:gdLst>
            <a:ahLst/>
            <a:cxnLst>
              <a:cxn ang="0">
                <a:pos x="connsiteX0" y="connsiteY0"/>
              </a:cxn>
              <a:cxn ang="0">
                <a:pos x="connsiteX1" y="connsiteY1"/>
              </a:cxn>
              <a:cxn ang="0">
                <a:pos x="connsiteX2" y="connsiteY2"/>
              </a:cxn>
              <a:cxn ang="0">
                <a:pos x="connsiteX3" y="connsiteY3"/>
              </a:cxn>
            </a:cxnLst>
            <a:rect l="l" t="t" r="r" b="b"/>
            <a:pathLst>
              <a:path w="807962" h="844247">
                <a:moveTo>
                  <a:pt x="212876" y="391885"/>
                </a:moveTo>
                <a:cubicBezTo>
                  <a:pt x="106438" y="618066"/>
                  <a:pt x="0" y="844247"/>
                  <a:pt x="82248" y="798285"/>
                </a:cubicBezTo>
                <a:cubicBezTo>
                  <a:pt x="164496" y="752323"/>
                  <a:pt x="604762" y="232228"/>
                  <a:pt x="706362" y="116114"/>
                </a:cubicBezTo>
                <a:cubicBezTo>
                  <a:pt x="807962" y="0"/>
                  <a:pt x="749905" y="50799"/>
                  <a:pt x="691848" y="101599"/>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CuadroTexto"/>
          <p:cNvSpPr txBox="1">
            <a:spLocks noChangeArrowheads="1"/>
          </p:cNvSpPr>
          <p:nvPr/>
        </p:nvSpPr>
        <p:spPr bwMode="auto">
          <a:xfrm>
            <a:off x="1116013" y="765175"/>
            <a:ext cx="6840537" cy="522288"/>
          </a:xfrm>
          <a:prstGeom prst="rect">
            <a:avLst/>
          </a:prstGeom>
          <a:noFill/>
          <a:ln w="9525">
            <a:noFill/>
            <a:miter lim="800000"/>
            <a:headEnd/>
            <a:tailEnd/>
          </a:ln>
        </p:spPr>
        <p:txBody>
          <a:bodyPr>
            <a:spAutoFit/>
          </a:bodyPr>
          <a:lstStyle/>
          <a:p>
            <a:r>
              <a:rPr lang="en-US" sz="2800" b="1">
                <a:latin typeface="Adobe Gothic Std B"/>
                <a:ea typeface="Adobe Gothic Std B"/>
                <a:cs typeface="Adobe Gothic Std B"/>
              </a:rPr>
              <a:t>Concepto “Patrimonio”  Felipe Paolillo</a:t>
            </a:r>
            <a:endParaRPr lang="es-ES" sz="2800" b="1">
              <a:latin typeface="Adobe Gothic Std B"/>
              <a:ea typeface="Adobe Gothic Std B"/>
              <a:cs typeface="Adobe Gothic Std B"/>
            </a:endParaRPr>
          </a:p>
        </p:txBody>
      </p:sp>
      <p:sp>
        <p:nvSpPr>
          <p:cNvPr id="27650" name="2 CuadroTexto"/>
          <p:cNvSpPr txBox="1">
            <a:spLocks noChangeArrowheads="1"/>
          </p:cNvSpPr>
          <p:nvPr/>
        </p:nvSpPr>
        <p:spPr bwMode="auto">
          <a:xfrm>
            <a:off x="1258888" y="2133600"/>
            <a:ext cx="6913562" cy="3935413"/>
          </a:xfrm>
          <a:prstGeom prst="rect">
            <a:avLst/>
          </a:prstGeom>
          <a:solidFill>
            <a:schemeClr val="bg1"/>
          </a:solidFill>
          <a:ln w="9525">
            <a:noFill/>
            <a:miter lim="800000"/>
            <a:headEnd/>
            <a:tailEnd/>
          </a:ln>
        </p:spPr>
        <p:txBody>
          <a:bodyPr>
            <a:spAutoFit/>
          </a:bodyPr>
          <a:lstStyle/>
          <a:p>
            <a:r>
              <a:rPr lang="en-US" sz="2800" b="1"/>
              <a:t>“El concepto de ‘Patrimonio común de la humanidad’ entraña la idea de un bien indivisible, afectado a una finalidad común y utilizado sólo para fines pacíficos. </a:t>
            </a:r>
          </a:p>
          <a:p>
            <a:r>
              <a:rPr lang="en-US" sz="2800" b="1"/>
              <a:t>En consecuencia el principio implica una administración común, la reglamentación de dicho bien y un reparto equitativo de los beneficios “ </a:t>
            </a:r>
            <a:endParaRPr lang="es-ES" sz="2800" b="1"/>
          </a:p>
        </p:txBody>
      </p:sp>
      <p:sp>
        <p:nvSpPr>
          <p:cNvPr id="4" name="3 Redondear rectángulo de esquina diagonal"/>
          <p:cNvSpPr/>
          <p:nvPr/>
        </p:nvSpPr>
        <p:spPr>
          <a:xfrm>
            <a:off x="684213" y="476250"/>
            <a:ext cx="7704137" cy="1223963"/>
          </a:xfrm>
          <a:prstGeom prst="round2Diag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Forma libre"/>
          <p:cNvSpPr/>
          <p:nvPr/>
        </p:nvSpPr>
        <p:spPr>
          <a:xfrm>
            <a:off x="7820025" y="5278438"/>
            <a:ext cx="752475" cy="1306512"/>
          </a:xfrm>
          <a:custGeom>
            <a:avLst/>
            <a:gdLst>
              <a:gd name="connsiteX0" fmla="*/ 205619 w 752324"/>
              <a:gd name="connsiteY0" fmla="*/ 585409 h 1306285"/>
              <a:gd name="connsiteX1" fmla="*/ 74990 w 752324"/>
              <a:gd name="connsiteY1" fmla="*/ 1238552 h 1306285"/>
              <a:gd name="connsiteX2" fmla="*/ 655562 w 752324"/>
              <a:gd name="connsiteY2" fmla="*/ 179009 h 1306285"/>
              <a:gd name="connsiteX3" fmla="*/ 655562 w 752324"/>
              <a:gd name="connsiteY3" fmla="*/ 164495 h 1306285"/>
            </a:gdLst>
            <a:ahLst/>
            <a:cxnLst>
              <a:cxn ang="0">
                <a:pos x="connsiteX0" y="connsiteY0"/>
              </a:cxn>
              <a:cxn ang="0">
                <a:pos x="connsiteX1" y="connsiteY1"/>
              </a:cxn>
              <a:cxn ang="0">
                <a:pos x="connsiteX2" y="connsiteY2"/>
              </a:cxn>
              <a:cxn ang="0">
                <a:pos x="connsiteX3" y="connsiteY3"/>
              </a:cxn>
            </a:cxnLst>
            <a:rect l="l" t="t" r="r" b="b"/>
            <a:pathLst>
              <a:path w="752324" h="1306285">
                <a:moveTo>
                  <a:pt x="205619" y="585409"/>
                </a:moveTo>
                <a:cubicBezTo>
                  <a:pt x="102809" y="945847"/>
                  <a:pt x="0" y="1306285"/>
                  <a:pt x="74990" y="1238552"/>
                </a:cubicBezTo>
                <a:cubicBezTo>
                  <a:pt x="149980" y="1170819"/>
                  <a:pt x="558800" y="358018"/>
                  <a:pt x="655562" y="179009"/>
                </a:cubicBezTo>
                <a:cubicBezTo>
                  <a:pt x="752324" y="0"/>
                  <a:pt x="703943" y="82247"/>
                  <a:pt x="655562" y="16449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2 CuadroTexto"/>
          <p:cNvSpPr txBox="1">
            <a:spLocks noChangeArrowheads="1"/>
          </p:cNvSpPr>
          <p:nvPr/>
        </p:nvSpPr>
        <p:spPr bwMode="auto">
          <a:xfrm>
            <a:off x="250825" y="549275"/>
            <a:ext cx="6481763" cy="4486275"/>
          </a:xfrm>
          <a:prstGeom prst="rect">
            <a:avLst/>
          </a:prstGeom>
          <a:solidFill>
            <a:schemeClr val="bg1"/>
          </a:solidFill>
          <a:ln w="9525">
            <a:noFill/>
            <a:miter lim="800000"/>
            <a:headEnd/>
            <a:tailEnd/>
          </a:ln>
        </p:spPr>
        <p:txBody>
          <a:bodyPr>
            <a:spAutoFit/>
          </a:bodyPr>
          <a:lstStyle/>
          <a:p>
            <a:r>
              <a:rPr lang="en-US" b="1"/>
              <a:t>El concepto de Patrimonio común de la humanidad </a:t>
            </a:r>
          </a:p>
          <a:p>
            <a:endParaRPr lang="en-US" b="1"/>
          </a:p>
          <a:p>
            <a:r>
              <a:rPr lang="en-US" b="1"/>
              <a:t>aparece asi como una noción  esencialmente armonizadora en la medida que trata de asociar a toda la la humanidad en el disfrute de los fondos marinos y sus recursos. </a:t>
            </a:r>
          </a:p>
          <a:p>
            <a:endParaRPr lang="en-US" b="1"/>
          </a:p>
          <a:p>
            <a:r>
              <a:rPr lang="en-US" b="1"/>
              <a:t>Por su parte, la referencia a la humanidad como titular de un patrimonio permite atribuir al concepto de patrimonio transtemporal, universalista e igualitaria en la medida que asocia a todos los pueblos, sin discriminacion,  en el disfrute y gestión de una propiedad común. </a:t>
            </a:r>
          </a:p>
          <a:p>
            <a:endParaRPr lang="en-US" b="1"/>
          </a:p>
          <a:p>
            <a:r>
              <a:rPr lang="en-US" b="1"/>
              <a:t>De carácter transtemporal porque las generaciones presentes solo actúan como meras administradoras de ese patrimonio frente a las generaciones futuras.</a:t>
            </a:r>
            <a:endParaRPr lang="es-ES" b="1"/>
          </a:p>
        </p:txBody>
      </p:sp>
      <p:sp>
        <p:nvSpPr>
          <p:cNvPr id="4" name="3 Rectángulo"/>
          <p:cNvSpPr/>
          <p:nvPr/>
        </p:nvSpPr>
        <p:spPr>
          <a:xfrm>
            <a:off x="0" y="404813"/>
            <a:ext cx="6337300" cy="6477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8675" name="4 CuadroTexto"/>
          <p:cNvSpPr txBox="1">
            <a:spLocks noChangeArrowheads="1"/>
          </p:cNvSpPr>
          <p:nvPr/>
        </p:nvSpPr>
        <p:spPr bwMode="auto">
          <a:xfrm>
            <a:off x="1908175" y="6211888"/>
            <a:ext cx="6840538" cy="646112"/>
          </a:xfrm>
          <a:prstGeom prst="rect">
            <a:avLst/>
          </a:prstGeom>
          <a:solidFill>
            <a:schemeClr val="bg1"/>
          </a:solidFill>
          <a:ln w="28575">
            <a:solidFill>
              <a:schemeClr val="tx1"/>
            </a:solidFill>
            <a:miter lim="800000"/>
            <a:headEnd/>
            <a:tailEnd/>
          </a:ln>
        </p:spPr>
        <p:txBody>
          <a:bodyPr>
            <a:spAutoFit/>
          </a:bodyPr>
          <a:lstStyle/>
          <a:p>
            <a:r>
              <a:rPr lang="en-US">
                <a:latin typeface="Corbel" pitchFamily="34" charset="0"/>
              </a:rPr>
              <a:t>Maria Teresa Ponte Iglesias</a:t>
            </a:r>
            <a:r>
              <a:rPr lang="es-ES" b="1">
                <a:latin typeface="Corbel" pitchFamily="34" charset="0"/>
              </a:rPr>
              <a:t> Cursos de Derecho Internacional y Relaciones Internacionales de Vitoria-Gasteiz </a:t>
            </a:r>
            <a:r>
              <a:rPr lang="en-US">
                <a:latin typeface="Corbel" pitchFamily="34" charset="0"/>
              </a:rPr>
              <a:t>s</a:t>
            </a:r>
            <a:endParaRPr lang="es-ES">
              <a:latin typeface="Corbel" pitchFamily="34" charset="0"/>
            </a:endParaRPr>
          </a:p>
        </p:txBody>
      </p:sp>
      <p:sp>
        <p:nvSpPr>
          <p:cNvPr id="6" name="5 Forma libre"/>
          <p:cNvSpPr/>
          <p:nvPr/>
        </p:nvSpPr>
        <p:spPr>
          <a:xfrm>
            <a:off x="6588125" y="3716338"/>
            <a:ext cx="585788" cy="954087"/>
          </a:xfrm>
          <a:custGeom>
            <a:avLst/>
            <a:gdLst>
              <a:gd name="connsiteX0" fmla="*/ 208038 w 585409"/>
              <a:gd name="connsiteY0" fmla="*/ 319314 h 953105"/>
              <a:gd name="connsiteX1" fmla="*/ 62895 w 585409"/>
              <a:gd name="connsiteY1" fmla="*/ 899886 h 953105"/>
              <a:gd name="connsiteX2" fmla="*/ 585409 w 585409"/>
              <a:gd name="connsiteY2" fmla="*/ 0 h 953105"/>
              <a:gd name="connsiteX3" fmla="*/ 585409 w 585409"/>
              <a:gd name="connsiteY3" fmla="*/ 0 h 953105"/>
            </a:gdLst>
            <a:ahLst/>
            <a:cxnLst>
              <a:cxn ang="0">
                <a:pos x="connsiteX0" y="connsiteY0"/>
              </a:cxn>
              <a:cxn ang="0">
                <a:pos x="connsiteX1" y="connsiteY1"/>
              </a:cxn>
              <a:cxn ang="0">
                <a:pos x="connsiteX2" y="connsiteY2"/>
              </a:cxn>
              <a:cxn ang="0">
                <a:pos x="connsiteX3" y="connsiteY3"/>
              </a:cxn>
            </a:cxnLst>
            <a:rect l="l" t="t" r="r" b="b"/>
            <a:pathLst>
              <a:path w="585409" h="953105">
                <a:moveTo>
                  <a:pt x="208038" y="319314"/>
                </a:moveTo>
                <a:cubicBezTo>
                  <a:pt x="104019" y="636209"/>
                  <a:pt x="0" y="953105"/>
                  <a:pt x="62895" y="899886"/>
                </a:cubicBezTo>
                <a:cubicBezTo>
                  <a:pt x="125790" y="846667"/>
                  <a:pt x="585409" y="0"/>
                  <a:pt x="585409" y="0"/>
                </a:cubicBezTo>
                <a:lnTo>
                  <a:pt x="585409"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CuadroTexto"/>
          <p:cNvSpPr txBox="1">
            <a:spLocks noChangeArrowheads="1"/>
          </p:cNvSpPr>
          <p:nvPr/>
        </p:nvSpPr>
        <p:spPr bwMode="auto">
          <a:xfrm>
            <a:off x="900113" y="1700213"/>
            <a:ext cx="6911975" cy="3140075"/>
          </a:xfrm>
          <a:prstGeom prst="rect">
            <a:avLst/>
          </a:prstGeom>
          <a:solidFill>
            <a:schemeClr val="bg1"/>
          </a:solidFill>
          <a:ln w="9525">
            <a:noFill/>
            <a:miter lim="800000"/>
            <a:headEnd/>
            <a:tailEnd/>
          </a:ln>
        </p:spPr>
        <p:txBody>
          <a:bodyPr>
            <a:spAutoFit/>
          </a:bodyPr>
          <a:lstStyle/>
          <a:p>
            <a:r>
              <a:rPr lang="en-US" sz="2000" b="1"/>
              <a:t>La tendencia a la igualdad compensatoria de las desigualdades de los Estados a través de criterios equitativos</a:t>
            </a:r>
          </a:p>
          <a:p>
            <a:endParaRPr lang="en-US" sz="2000" b="1"/>
          </a:p>
          <a:p>
            <a:endParaRPr lang="en-US" sz="2000" b="1"/>
          </a:p>
          <a:p>
            <a:endParaRPr lang="en-US" sz="2000" b="1"/>
          </a:p>
          <a:p>
            <a:endParaRPr lang="en-US" sz="2000" b="1"/>
          </a:p>
          <a:p>
            <a:endParaRPr lang="en-US" sz="2000" b="1"/>
          </a:p>
          <a:p>
            <a:r>
              <a:rPr lang="en-US" sz="2000" b="1"/>
              <a:t>Albiol Biosca, Gloria</a:t>
            </a:r>
          </a:p>
          <a:p>
            <a:r>
              <a:rPr lang="en-US" sz="2000" b="1"/>
              <a:t>Citado  por Diez de Velasco, Manuel.</a:t>
            </a:r>
            <a:endParaRPr lang="es-ES" sz="2000" b="1"/>
          </a:p>
        </p:txBody>
      </p:sp>
      <p:sp>
        <p:nvSpPr>
          <p:cNvPr id="3" name="2 Rectángulo redondeado"/>
          <p:cNvSpPr/>
          <p:nvPr/>
        </p:nvSpPr>
        <p:spPr>
          <a:xfrm>
            <a:off x="468313" y="1196975"/>
            <a:ext cx="7127875" cy="1800225"/>
          </a:xfrm>
          <a:prstGeom prst="round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 name="3 Rectángulo redondeado"/>
          <p:cNvSpPr/>
          <p:nvPr/>
        </p:nvSpPr>
        <p:spPr>
          <a:xfrm>
            <a:off x="539750" y="3716338"/>
            <a:ext cx="5472113" cy="158432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Forma libre"/>
          <p:cNvSpPr/>
          <p:nvPr/>
        </p:nvSpPr>
        <p:spPr>
          <a:xfrm>
            <a:off x="6461125" y="4543425"/>
            <a:ext cx="854075" cy="865188"/>
          </a:xfrm>
          <a:custGeom>
            <a:avLst/>
            <a:gdLst>
              <a:gd name="connsiteX0" fmla="*/ 258838 w 853924"/>
              <a:gd name="connsiteY0" fmla="*/ 319315 h 866019"/>
              <a:gd name="connsiteX1" fmla="*/ 99181 w 853924"/>
              <a:gd name="connsiteY1" fmla="*/ 812800 h 866019"/>
              <a:gd name="connsiteX2" fmla="*/ 853924 w 853924"/>
              <a:gd name="connsiteY2" fmla="*/ 0 h 866019"/>
              <a:gd name="connsiteX3" fmla="*/ 853924 w 853924"/>
              <a:gd name="connsiteY3" fmla="*/ 0 h 866019"/>
            </a:gdLst>
            <a:ahLst/>
            <a:cxnLst>
              <a:cxn ang="0">
                <a:pos x="connsiteX0" y="connsiteY0"/>
              </a:cxn>
              <a:cxn ang="0">
                <a:pos x="connsiteX1" y="connsiteY1"/>
              </a:cxn>
              <a:cxn ang="0">
                <a:pos x="connsiteX2" y="connsiteY2"/>
              </a:cxn>
              <a:cxn ang="0">
                <a:pos x="connsiteX3" y="connsiteY3"/>
              </a:cxn>
            </a:cxnLst>
            <a:rect l="l" t="t" r="r" b="b"/>
            <a:pathLst>
              <a:path w="853924" h="866019">
                <a:moveTo>
                  <a:pt x="258838" y="319315"/>
                </a:moveTo>
                <a:cubicBezTo>
                  <a:pt x="129419" y="592667"/>
                  <a:pt x="0" y="866019"/>
                  <a:pt x="99181" y="812800"/>
                </a:cubicBezTo>
                <a:cubicBezTo>
                  <a:pt x="198362" y="759581"/>
                  <a:pt x="853924" y="0"/>
                  <a:pt x="853924" y="0"/>
                </a:cubicBezTo>
                <a:lnTo>
                  <a:pt x="853924"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Rectángulo"/>
          <p:cNvSpPr>
            <a:spLocks noChangeArrowheads="1"/>
          </p:cNvSpPr>
          <p:nvPr/>
        </p:nvSpPr>
        <p:spPr bwMode="auto">
          <a:xfrm>
            <a:off x="1403350" y="1844675"/>
            <a:ext cx="6408738" cy="3416300"/>
          </a:xfrm>
          <a:prstGeom prst="rect">
            <a:avLst/>
          </a:prstGeom>
          <a:solidFill>
            <a:schemeClr val="bg1"/>
          </a:solidFill>
          <a:ln w="9525">
            <a:noFill/>
            <a:miter lim="800000"/>
            <a:headEnd/>
            <a:tailEnd/>
          </a:ln>
        </p:spPr>
        <p:txBody>
          <a:bodyPr>
            <a:spAutoFit/>
          </a:bodyPr>
          <a:lstStyle/>
          <a:p>
            <a:r>
              <a:rPr lang="es-ES" sz="2400" b="1" i="1"/>
              <a:t>Artículo 141</a:t>
            </a:r>
          </a:p>
          <a:p>
            <a:r>
              <a:rPr lang="es-ES" sz="2400" b="1" i="1"/>
              <a:t>Utilización de la Zona exclusivamente con fines pacíficos</a:t>
            </a:r>
          </a:p>
          <a:p>
            <a:endParaRPr lang="es-ES" sz="2400" b="1" i="1"/>
          </a:p>
          <a:p>
            <a:r>
              <a:rPr lang="es-ES" sz="2400" b="1"/>
              <a:t>La Zona estará abierta a la utilización exclusivamente con fines pacíficos por todos los Estados, ya sean ribereños o sin litoral, sin discriminación y sin perjuicio de las demás disposiciones de esta Parte.</a:t>
            </a:r>
          </a:p>
        </p:txBody>
      </p:sp>
      <p:sp>
        <p:nvSpPr>
          <p:cNvPr id="3" name="2 Redondear rectángulo de esquina diagonal"/>
          <p:cNvSpPr/>
          <p:nvPr/>
        </p:nvSpPr>
        <p:spPr>
          <a:xfrm>
            <a:off x="900113" y="1268413"/>
            <a:ext cx="7632700" cy="4752975"/>
          </a:xfrm>
          <a:prstGeom prst="round2Diag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 name="3 Forma libre"/>
          <p:cNvSpPr/>
          <p:nvPr/>
        </p:nvSpPr>
        <p:spPr>
          <a:xfrm>
            <a:off x="1611313" y="6105525"/>
            <a:ext cx="6419850" cy="419100"/>
          </a:xfrm>
          <a:custGeom>
            <a:avLst/>
            <a:gdLst>
              <a:gd name="connsiteX0" fmla="*/ 0 w 6420152"/>
              <a:gd name="connsiteY0" fmla="*/ 324153 h 418495"/>
              <a:gd name="connsiteX1" fmla="*/ 856343 w 6420152"/>
              <a:gd name="connsiteY1" fmla="*/ 48381 h 418495"/>
              <a:gd name="connsiteX2" fmla="*/ 885371 w 6420152"/>
              <a:gd name="connsiteY2" fmla="*/ 309638 h 418495"/>
              <a:gd name="connsiteX3" fmla="*/ 319314 w 6420152"/>
              <a:gd name="connsiteY3" fmla="*/ 135467 h 418495"/>
              <a:gd name="connsiteX4" fmla="*/ 1872343 w 6420152"/>
              <a:gd name="connsiteY4" fmla="*/ 164495 h 418495"/>
              <a:gd name="connsiteX5" fmla="*/ 1465943 w 6420152"/>
              <a:gd name="connsiteY5" fmla="*/ 338667 h 418495"/>
              <a:gd name="connsiteX6" fmla="*/ 1132114 w 6420152"/>
              <a:gd name="connsiteY6" fmla="*/ 179010 h 418495"/>
              <a:gd name="connsiteX7" fmla="*/ 2525485 w 6420152"/>
              <a:gd name="connsiteY7" fmla="*/ 4838 h 418495"/>
              <a:gd name="connsiteX8" fmla="*/ 2656114 w 6420152"/>
              <a:gd name="connsiteY8" fmla="*/ 208038 h 418495"/>
              <a:gd name="connsiteX9" fmla="*/ 2075543 w 6420152"/>
              <a:gd name="connsiteY9" fmla="*/ 91924 h 418495"/>
              <a:gd name="connsiteX10" fmla="*/ 4368800 w 6420152"/>
              <a:gd name="connsiteY10" fmla="*/ 367695 h 418495"/>
              <a:gd name="connsiteX11" fmla="*/ 4151085 w 6420152"/>
              <a:gd name="connsiteY11" fmla="*/ 62895 h 418495"/>
              <a:gd name="connsiteX12" fmla="*/ 2815771 w 6420152"/>
              <a:gd name="connsiteY12" fmla="*/ 353181 h 418495"/>
              <a:gd name="connsiteX13" fmla="*/ 5892800 w 6420152"/>
              <a:gd name="connsiteY13" fmla="*/ 62895 h 418495"/>
              <a:gd name="connsiteX14" fmla="*/ 5979885 w 6420152"/>
              <a:gd name="connsiteY14" fmla="*/ 295124 h 418495"/>
              <a:gd name="connsiteX15" fmla="*/ 4862285 w 6420152"/>
              <a:gd name="connsiteY15" fmla="*/ 77410 h 418495"/>
              <a:gd name="connsiteX16" fmla="*/ 5370285 w 6420152"/>
              <a:gd name="connsiteY16" fmla="*/ 367695 h 418495"/>
              <a:gd name="connsiteX17" fmla="*/ 5370285 w 6420152"/>
              <a:gd name="connsiteY17" fmla="*/ 382210 h 4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20152" h="418495">
                <a:moveTo>
                  <a:pt x="0" y="324153"/>
                </a:moveTo>
                <a:cubicBezTo>
                  <a:pt x="354390" y="187476"/>
                  <a:pt x="708781" y="50800"/>
                  <a:pt x="856343" y="48381"/>
                </a:cubicBezTo>
                <a:cubicBezTo>
                  <a:pt x="1003905" y="45962"/>
                  <a:pt x="974876" y="295124"/>
                  <a:pt x="885371" y="309638"/>
                </a:cubicBezTo>
                <a:cubicBezTo>
                  <a:pt x="795866" y="324152"/>
                  <a:pt x="154819" y="159658"/>
                  <a:pt x="319314" y="135467"/>
                </a:cubicBezTo>
                <a:cubicBezTo>
                  <a:pt x="483809" y="111277"/>
                  <a:pt x="1681238" y="130628"/>
                  <a:pt x="1872343" y="164495"/>
                </a:cubicBezTo>
                <a:cubicBezTo>
                  <a:pt x="2063448" y="198362"/>
                  <a:pt x="1589314" y="336248"/>
                  <a:pt x="1465943" y="338667"/>
                </a:cubicBezTo>
                <a:cubicBezTo>
                  <a:pt x="1342572" y="341086"/>
                  <a:pt x="955524" y="234648"/>
                  <a:pt x="1132114" y="179010"/>
                </a:cubicBezTo>
                <a:cubicBezTo>
                  <a:pt x="1308704" y="123372"/>
                  <a:pt x="2271485" y="0"/>
                  <a:pt x="2525485" y="4838"/>
                </a:cubicBezTo>
                <a:cubicBezTo>
                  <a:pt x="2779485" y="9676"/>
                  <a:pt x="2731104" y="193524"/>
                  <a:pt x="2656114" y="208038"/>
                </a:cubicBezTo>
                <a:cubicBezTo>
                  <a:pt x="2581124" y="222552"/>
                  <a:pt x="1790095" y="65315"/>
                  <a:pt x="2075543" y="91924"/>
                </a:cubicBezTo>
                <a:cubicBezTo>
                  <a:pt x="2360991" y="118533"/>
                  <a:pt x="4022876" y="372533"/>
                  <a:pt x="4368800" y="367695"/>
                </a:cubicBezTo>
                <a:cubicBezTo>
                  <a:pt x="4714724" y="362857"/>
                  <a:pt x="4409923" y="65314"/>
                  <a:pt x="4151085" y="62895"/>
                </a:cubicBezTo>
                <a:cubicBezTo>
                  <a:pt x="3892247" y="60476"/>
                  <a:pt x="2525485" y="353181"/>
                  <a:pt x="2815771" y="353181"/>
                </a:cubicBezTo>
                <a:cubicBezTo>
                  <a:pt x="3106057" y="353181"/>
                  <a:pt x="5365448" y="72571"/>
                  <a:pt x="5892800" y="62895"/>
                </a:cubicBezTo>
                <a:cubicBezTo>
                  <a:pt x="6420152" y="53219"/>
                  <a:pt x="6151637" y="292705"/>
                  <a:pt x="5979885" y="295124"/>
                </a:cubicBezTo>
                <a:cubicBezTo>
                  <a:pt x="5808133" y="297543"/>
                  <a:pt x="4963885" y="65315"/>
                  <a:pt x="4862285" y="77410"/>
                </a:cubicBezTo>
                <a:cubicBezTo>
                  <a:pt x="4760685" y="89505"/>
                  <a:pt x="5285618" y="316895"/>
                  <a:pt x="5370285" y="367695"/>
                </a:cubicBezTo>
                <a:cubicBezTo>
                  <a:pt x="5454952" y="418495"/>
                  <a:pt x="5412618" y="400352"/>
                  <a:pt x="5370285" y="382210"/>
                </a:cubicBezTo>
              </a:path>
            </a:pathLst>
          </a:custGeom>
          <a:solidFill>
            <a:srgbClr val="00B0F0"/>
          </a:solidFill>
          <a:ln>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Rectángulo"/>
          <p:cNvSpPr>
            <a:spLocks noChangeArrowheads="1"/>
          </p:cNvSpPr>
          <p:nvPr/>
        </p:nvSpPr>
        <p:spPr bwMode="auto">
          <a:xfrm>
            <a:off x="323850" y="1916113"/>
            <a:ext cx="8135938" cy="3109912"/>
          </a:xfrm>
          <a:prstGeom prst="rect">
            <a:avLst/>
          </a:prstGeom>
          <a:solidFill>
            <a:schemeClr val="bg1"/>
          </a:solidFill>
          <a:ln w="9525">
            <a:noFill/>
            <a:miter lim="800000"/>
            <a:headEnd/>
            <a:tailEnd/>
          </a:ln>
        </p:spPr>
        <p:txBody>
          <a:bodyPr>
            <a:spAutoFit/>
          </a:bodyPr>
          <a:lstStyle/>
          <a:p>
            <a:r>
              <a:rPr lang="es-ES" sz="2800" b="1"/>
              <a:t>Artículo I</a:t>
            </a:r>
          </a:p>
          <a:p>
            <a:r>
              <a:rPr lang="es-ES" sz="2800" b="1"/>
              <a:t>La exploración y utilización del espacio ultraterrestre, incluso la Luna y otros cuerpos celestes, deberán hacerse en provecho y en interés de todos los países, sea cual fuere su grado de desarrollo económico y científico, e incumben a toda la humanidad……</a:t>
            </a:r>
          </a:p>
        </p:txBody>
      </p:sp>
      <p:sp>
        <p:nvSpPr>
          <p:cNvPr id="31746" name="2 CuadroTexto"/>
          <p:cNvSpPr txBox="1">
            <a:spLocks noChangeArrowheads="1"/>
          </p:cNvSpPr>
          <p:nvPr/>
        </p:nvSpPr>
        <p:spPr bwMode="auto">
          <a:xfrm>
            <a:off x="1187450" y="188913"/>
            <a:ext cx="6553200" cy="830262"/>
          </a:xfrm>
          <a:prstGeom prst="rect">
            <a:avLst/>
          </a:prstGeom>
          <a:noFill/>
          <a:ln w="57150">
            <a:solidFill>
              <a:srgbClr val="00B0F0"/>
            </a:solidFill>
            <a:miter lim="800000"/>
            <a:headEnd/>
            <a:tailEnd/>
          </a:ln>
        </p:spPr>
        <p:txBody>
          <a:bodyPr>
            <a:spAutoFit/>
          </a:bodyPr>
          <a:lstStyle/>
          <a:p>
            <a:r>
              <a:rPr lang="en-US" sz="2400" b="1"/>
              <a:t>        CARTA DEL ESPACIO 1967</a:t>
            </a:r>
          </a:p>
          <a:p>
            <a:r>
              <a:rPr lang="en-US" sz="2400" b="1"/>
              <a:t>  Patrimonio común de la humanidad.</a:t>
            </a:r>
            <a:endParaRPr lang="es-ES" sz="2400" b="1"/>
          </a:p>
        </p:txBody>
      </p:sp>
      <p:sp>
        <p:nvSpPr>
          <p:cNvPr id="31747" name="3 CuadroTexto"/>
          <p:cNvSpPr txBox="1">
            <a:spLocks noChangeArrowheads="1"/>
          </p:cNvSpPr>
          <p:nvPr/>
        </p:nvSpPr>
        <p:spPr bwMode="auto">
          <a:xfrm>
            <a:off x="323850" y="1052513"/>
            <a:ext cx="8569325" cy="461962"/>
          </a:xfrm>
          <a:prstGeom prst="rect">
            <a:avLst/>
          </a:prstGeom>
          <a:noFill/>
          <a:ln w="9525">
            <a:noFill/>
            <a:miter lim="800000"/>
            <a:headEnd/>
            <a:tailEnd/>
          </a:ln>
        </p:spPr>
        <p:txBody>
          <a:bodyPr wrap="none">
            <a:spAutoFit/>
          </a:bodyPr>
          <a:lstStyle/>
          <a:p>
            <a:pPr>
              <a:buFont typeface="Wingdings" pitchFamily="2" charset="2"/>
              <a:buChar char="Ø"/>
            </a:pPr>
            <a:r>
              <a:rPr lang="en-US" sz="2400" b="1"/>
              <a:t>El espacio ultraterrestre la Luna y los cuerpos celestes.</a:t>
            </a:r>
            <a:endParaRPr lang="es-ES" sz="2400" b="1"/>
          </a:p>
        </p:txBody>
      </p:sp>
      <p:sp>
        <p:nvSpPr>
          <p:cNvPr id="5" name="4 CuadroTexto"/>
          <p:cNvSpPr txBox="1">
            <a:spLocks noChangeArrowheads="1"/>
          </p:cNvSpPr>
          <p:nvPr/>
        </p:nvSpPr>
        <p:spPr bwMode="auto">
          <a:xfrm>
            <a:off x="250825" y="1700213"/>
            <a:ext cx="8424863" cy="4524375"/>
          </a:xfrm>
          <a:prstGeom prst="rect">
            <a:avLst/>
          </a:prstGeom>
          <a:solidFill>
            <a:schemeClr val="bg1"/>
          </a:solidFill>
          <a:ln w="9525">
            <a:noFill/>
            <a:miter lim="800000"/>
            <a:headEnd/>
            <a:tailEnd/>
          </a:ln>
        </p:spPr>
        <p:txBody>
          <a:bodyPr>
            <a:spAutoFit/>
          </a:bodyPr>
          <a:lstStyle/>
          <a:p>
            <a:r>
              <a:rPr lang="es-ES" sz="2400" b="1"/>
              <a:t>Artículo IV</a:t>
            </a:r>
          </a:p>
          <a:p>
            <a:endParaRPr lang="es-ES" sz="2400" b="1"/>
          </a:p>
          <a:p>
            <a:pPr>
              <a:buFont typeface="Wingdings" pitchFamily="2" charset="2"/>
              <a:buChar char="ü"/>
            </a:pPr>
            <a:r>
              <a:rPr lang="es-ES" sz="2400" b="1"/>
              <a:t>Los Estados Partes en el Tratado </a:t>
            </a:r>
            <a:r>
              <a:rPr lang="es-ES" sz="2400" b="1" u="sng"/>
              <a:t>se comprometen a no colocar en órbita alrededor de la Tierra ningún objeto portador de armas nucleares ni de ningún otro tipo de armas de destrucción en masa, …..en los cuerpos celestes , el espacio ultraterrestre ….</a:t>
            </a:r>
          </a:p>
          <a:p>
            <a:endParaRPr lang="es-ES" sz="2400" b="1"/>
          </a:p>
          <a:p>
            <a:pPr>
              <a:buFont typeface="Wingdings" pitchFamily="2" charset="2"/>
              <a:buChar char="ü"/>
            </a:pPr>
            <a:r>
              <a:rPr lang="es-ES" sz="2400" b="1"/>
              <a:t> </a:t>
            </a:r>
            <a:r>
              <a:rPr lang="es-ES" sz="2400" b="1" u="sng"/>
              <a:t>Queda prohibido establecer en los cuerpos celestes bases, instalaciones y fortificaciones militares, efectuar ensayos con cualquier tipo de armas y realizar maniobras militares</a:t>
            </a:r>
            <a:r>
              <a:rPr lang="es-ES" sz="2400" b="1"/>
              <a:t>.</a:t>
            </a:r>
          </a:p>
        </p:txBody>
      </p:sp>
      <p:sp>
        <p:nvSpPr>
          <p:cNvPr id="6" name="5 CuadroTexto"/>
          <p:cNvSpPr txBox="1"/>
          <p:nvPr/>
        </p:nvSpPr>
        <p:spPr>
          <a:xfrm>
            <a:off x="179388" y="0"/>
            <a:ext cx="8640762" cy="6556375"/>
          </a:xfrm>
          <a:prstGeom prst="rect">
            <a:avLst/>
          </a:prstGeom>
          <a:solidFill>
            <a:schemeClr val="bg1"/>
          </a:solidFill>
        </p:spPr>
        <p:txBody>
          <a:bodyPr>
            <a:spAutoFit/>
          </a:bodyPr>
          <a:lstStyle/>
          <a:p>
            <a:pPr fontAlgn="auto">
              <a:spcBef>
                <a:spcPts val="0"/>
              </a:spcBef>
              <a:spcAft>
                <a:spcPts val="0"/>
              </a:spcAft>
              <a:defRPr/>
            </a:pPr>
            <a:endParaRPr lang="es-ES" sz="2800" b="1" dirty="0">
              <a:latin typeface="Arial" pitchFamily="34" charset="0"/>
              <a:cs typeface="Arial" pitchFamily="34" charset="0"/>
            </a:endParaRPr>
          </a:p>
          <a:p>
            <a:pPr fontAlgn="auto">
              <a:spcBef>
                <a:spcPts val="0"/>
              </a:spcBef>
              <a:spcAft>
                <a:spcPts val="0"/>
              </a:spcAft>
              <a:buFont typeface="Wingdings" pitchFamily="2" charset="2"/>
              <a:buChar char="ü"/>
              <a:defRPr/>
            </a:pPr>
            <a:endParaRPr lang="es-ES" sz="2800" b="1" dirty="0">
              <a:latin typeface="Arial" pitchFamily="34" charset="0"/>
              <a:cs typeface="Arial" pitchFamily="34" charset="0"/>
            </a:endParaRPr>
          </a:p>
          <a:p>
            <a:pPr fontAlgn="auto">
              <a:spcBef>
                <a:spcPts val="0"/>
              </a:spcBef>
              <a:spcAft>
                <a:spcPts val="0"/>
              </a:spcAft>
              <a:buFont typeface="Wingdings" pitchFamily="2" charset="2"/>
              <a:buChar char="ü"/>
              <a:defRPr/>
            </a:pPr>
            <a:endParaRPr lang="es-ES" sz="2800" b="1" dirty="0">
              <a:latin typeface="Arial" pitchFamily="34" charset="0"/>
              <a:cs typeface="Arial" pitchFamily="34" charset="0"/>
            </a:endParaRPr>
          </a:p>
          <a:p>
            <a:pPr fontAlgn="auto">
              <a:spcBef>
                <a:spcPts val="0"/>
              </a:spcBef>
              <a:spcAft>
                <a:spcPts val="0"/>
              </a:spcAft>
              <a:buFont typeface="Wingdings" pitchFamily="2" charset="2"/>
              <a:buChar char="ü"/>
              <a:defRPr/>
            </a:pPr>
            <a:r>
              <a:rPr lang="es-ES" sz="2800" b="1" dirty="0">
                <a:solidFill>
                  <a:schemeClr val="tx2">
                    <a:lumMod val="50000"/>
                  </a:schemeClr>
                </a:solidFill>
                <a:latin typeface="Arial" pitchFamily="34" charset="0"/>
                <a:cs typeface="Arial" pitchFamily="34" charset="0"/>
              </a:rPr>
              <a:t>Acuerdo que debe Regir las Actividades de los Estados en la Luna y Otros Cuerpos Celestes – 1979.</a:t>
            </a:r>
          </a:p>
          <a:p>
            <a:pPr fontAlgn="auto">
              <a:spcBef>
                <a:spcPts val="0"/>
              </a:spcBef>
              <a:spcAft>
                <a:spcPts val="0"/>
              </a:spcAft>
              <a:buFont typeface="Wingdings" pitchFamily="2" charset="2"/>
              <a:buChar char="ü"/>
              <a:defRPr/>
            </a:pPr>
            <a:endParaRPr lang="es-ES" sz="2800" b="1" dirty="0">
              <a:latin typeface="Arial" pitchFamily="34" charset="0"/>
              <a:cs typeface="Arial" pitchFamily="34" charset="0"/>
            </a:endParaRPr>
          </a:p>
          <a:p>
            <a:pPr fontAlgn="auto">
              <a:spcBef>
                <a:spcPts val="0"/>
              </a:spcBef>
              <a:spcAft>
                <a:spcPts val="0"/>
              </a:spcAft>
              <a:defRPr/>
            </a:pPr>
            <a:endParaRPr lang="es-ES" sz="2800" b="1" dirty="0">
              <a:latin typeface="Arial" pitchFamily="34" charset="0"/>
              <a:cs typeface="Arial" pitchFamily="34" charset="0"/>
            </a:endParaRPr>
          </a:p>
          <a:p>
            <a:pPr fontAlgn="auto">
              <a:spcBef>
                <a:spcPts val="0"/>
              </a:spcBef>
              <a:spcAft>
                <a:spcPts val="0"/>
              </a:spcAft>
              <a:defRPr/>
            </a:pPr>
            <a:r>
              <a:rPr lang="es-ES" sz="2800" b="1" dirty="0">
                <a:latin typeface="Arial" pitchFamily="34" charset="0"/>
                <a:cs typeface="Arial" pitchFamily="34" charset="0"/>
              </a:rPr>
              <a:t>Art. 11. 1. La Luna y sus recursos naturales son patrimonio común de la humanidad conforme a lo enunciado en las disposiciones del presente Acuerdo y en particular en el párrafo 5 del presente artículo.</a:t>
            </a:r>
          </a:p>
          <a:p>
            <a:pPr fontAlgn="auto">
              <a:spcBef>
                <a:spcPts val="0"/>
              </a:spcBef>
              <a:spcAft>
                <a:spcPts val="0"/>
              </a:spcAft>
              <a:defRPr/>
            </a:pPr>
            <a:endParaRPr lang="en-US" sz="2800" b="1" dirty="0">
              <a:latin typeface="Arial" pitchFamily="34" charset="0"/>
              <a:cs typeface="Arial" pitchFamily="34" charset="0"/>
            </a:endParaRPr>
          </a:p>
          <a:p>
            <a:pPr fontAlgn="auto">
              <a:spcBef>
                <a:spcPts val="0"/>
              </a:spcBef>
              <a:spcAft>
                <a:spcPts val="0"/>
              </a:spcAft>
              <a:defRPr/>
            </a:pPr>
            <a:endParaRPr lang="es-E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2 Imagen" descr="zonas todas nuevo aAE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CuadroTexto"/>
          <p:cNvSpPr txBox="1">
            <a:spLocks noChangeArrowheads="1"/>
          </p:cNvSpPr>
          <p:nvPr/>
        </p:nvSpPr>
        <p:spPr bwMode="auto">
          <a:xfrm>
            <a:off x="303213" y="1700213"/>
            <a:ext cx="8928100" cy="1044575"/>
          </a:xfrm>
          <a:prstGeom prst="rect">
            <a:avLst/>
          </a:prstGeom>
          <a:noFill/>
          <a:ln w="38100">
            <a:solidFill>
              <a:srgbClr val="00B0F0"/>
            </a:solidFill>
            <a:miter lim="800000"/>
            <a:headEnd/>
            <a:tailEnd/>
          </a:ln>
        </p:spPr>
        <p:txBody>
          <a:bodyPr wrap="none">
            <a:spAutoFit/>
          </a:bodyPr>
          <a:lstStyle/>
          <a:p>
            <a:r>
              <a:rPr lang="en-US" sz="2000" b="1">
                <a:latin typeface="Arial Narrow" pitchFamily="34" charset="0"/>
              </a:rPr>
              <a:t>ACUERDO RELATIVO A LA APLICACIÓN DE LA PARTE XI DE LA CONV. DE LAS NN.UU</a:t>
            </a:r>
          </a:p>
          <a:p>
            <a:r>
              <a:rPr lang="en-US" sz="2000" b="1">
                <a:latin typeface="Arial Narrow" pitchFamily="34" charset="0"/>
              </a:rPr>
              <a:t>SOBRE EL DERECHO DEL MAR DEL 10/12/82” hecho en Nueva York el 28/07/94</a:t>
            </a:r>
          </a:p>
          <a:p>
            <a:r>
              <a:rPr lang="en-US" sz="2000" b="1">
                <a:latin typeface="Arial Narrow" pitchFamily="34" charset="0"/>
              </a:rPr>
              <a:t>Y en vigor  28/07/96. </a:t>
            </a:r>
            <a:endParaRPr lang="es-ES" sz="2000" b="1">
              <a:latin typeface="Arial Narrow" pitchFamily="34" charset="0"/>
            </a:endParaRPr>
          </a:p>
        </p:txBody>
      </p:sp>
      <p:sp>
        <p:nvSpPr>
          <p:cNvPr id="32770" name="2 CuadroTexto"/>
          <p:cNvSpPr txBox="1">
            <a:spLocks noChangeArrowheads="1"/>
          </p:cNvSpPr>
          <p:nvPr/>
        </p:nvSpPr>
        <p:spPr bwMode="auto">
          <a:xfrm>
            <a:off x="1187450" y="2997200"/>
            <a:ext cx="6480175" cy="3046413"/>
          </a:xfrm>
          <a:prstGeom prst="rect">
            <a:avLst/>
          </a:prstGeom>
          <a:noFill/>
          <a:ln w="28575">
            <a:solidFill>
              <a:schemeClr val="tx1"/>
            </a:solidFill>
            <a:miter lim="800000"/>
            <a:headEnd/>
            <a:tailEnd/>
          </a:ln>
        </p:spPr>
        <p:txBody>
          <a:bodyPr>
            <a:spAutoFit/>
          </a:bodyPr>
          <a:lstStyle/>
          <a:p>
            <a:r>
              <a:rPr lang="es-ES" sz="2400"/>
              <a:t>Articulo 2 </a:t>
            </a:r>
          </a:p>
          <a:p>
            <a:r>
              <a:rPr lang="es-ES" sz="2400"/>
              <a:t>Relación entre este </a:t>
            </a:r>
            <a:r>
              <a:rPr lang="es-ES" sz="2400" b="1" u="sng"/>
              <a:t>Acuerdo </a:t>
            </a:r>
            <a:r>
              <a:rPr lang="es-ES" sz="2400"/>
              <a:t> y la </a:t>
            </a:r>
            <a:r>
              <a:rPr lang="es-ES" sz="2400" b="1" u="sng"/>
              <a:t>Parte X</a:t>
            </a:r>
            <a:r>
              <a:rPr lang="es-ES" sz="2400" b="1"/>
              <a:t>I</a:t>
            </a:r>
            <a:r>
              <a:rPr lang="es-ES" sz="2400"/>
              <a:t> </a:t>
            </a:r>
          </a:p>
          <a:p>
            <a:r>
              <a:rPr lang="es-ES" sz="2400"/>
              <a:t>1. Las disposiciones de este Acuerdo y de la Parte XI deber</a:t>
            </a:r>
            <a:r>
              <a:rPr lang="es-ES" sz="2400" b="1">
                <a:latin typeface="Arial Narrow" pitchFamily="34" charset="0"/>
              </a:rPr>
              <a:t>á</a:t>
            </a:r>
            <a:r>
              <a:rPr lang="es-ES" sz="2400"/>
              <a:t>n ser Interpretadas y aplicadas en forma conjunta como un solo instrumento. En caso de haber discrepancia entre este Acuerdo y la Parte XI, prevalecer</a:t>
            </a:r>
            <a:r>
              <a:rPr lang="es-ES" sz="2400" b="1">
                <a:latin typeface="Arial Narrow" pitchFamily="34" charset="0"/>
              </a:rPr>
              <a:t>á</a:t>
            </a:r>
            <a:r>
              <a:rPr lang="es-ES" sz="2400"/>
              <a:t>n las disposiciones de este Acuerdo. </a:t>
            </a:r>
          </a:p>
        </p:txBody>
      </p:sp>
      <p:sp>
        <p:nvSpPr>
          <p:cNvPr id="32771" name="3 Rectángulo"/>
          <p:cNvSpPr>
            <a:spLocks noChangeArrowheads="1"/>
          </p:cNvSpPr>
          <p:nvPr/>
        </p:nvSpPr>
        <p:spPr bwMode="auto">
          <a:xfrm>
            <a:off x="2700338" y="476250"/>
            <a:ext cx="2284412" cy="769938"/>
          </a:xfrm>
          <a:prstGeom prst="rect">
            <a:avLst/>
          </a:prstGeom>
          <a:noFill/>
          <a:ln w="9525">
            <a:noFill/>
            <a:miter lim="800000"/>
            <a:headEnd/>
            <a:tailEnd/>
          </a:ln>
        </p:spPr>
        <p:txBody>
          <a:bodyPr wrap="none">
            <a:spAutoFit/>
          </a:bodyPr>
          <a:lstStyle/>
          <a:p>
            <a:r>
              <a:rPr lang="en-US" sz="4400" b="1">
                <a:latin typeface="Arial Narrow" pitchFamily="34" charset="0"/>
              </a:rPr>
              <a:t>PARTE XI</a:t>
            </a:r>
            <a:endParaRPr lang="es-ES" sz="4400" b="1">
              <a:latin typeface="Arial Narrow" pitchFamily="34" charset="0"/>
            </a:endParaRPr>
          </a:p>
        </p:txBody>
      </p:sp>
      <p:sp>
        <p:nvSpPr>
          <p:cNvPr id="5" name="4 Tarjeta"/>
          <p:cNvSpPr/>
          <p:nvPr/>
        </p:nvSpPr>
        <p:spPr>
          <a:xfrm>
            <a:off x="2268538" y="404813"/>
            <a:ext cx="3382962" cy="936625"/>
          </a:xfrm>
          <a:prstGeom prst="flowChartPunchedCard">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CuadroTexto"/>
          <p:cNvSpPr txBox="1">
            <a:spLocks noChangeArrowheads="1"/>
          </p:cNvSpPr>
          <p:nvPr/>
        </p:nvSpPr>
        <p:spPr bwMode="auto">
          <a:xfrm>
            <a:off x="0" y="260350"/>
            <a:ext cx="5094288" cy="831850"/>
          </a:xfrm>
          <a:prstGeom prst="rect">
            <a:avLst/>
          </a:prstGeom>
          <a:noFill/>
          <a:ln w="9525">
            <a:noFill/>
            <a:miter lim="800000"/>
            <a:headEnd/>
            <a:tailEnd/>
          </a:ln>
        </p:spPr>
        <p:txBody>
          <a:bodyPr wrap="none">
            <a:spAutoFit/>
          </a:bodyPr>
          <a:lstStyle/>
          <a:p>
            <a:r>
              <a:rPr lang="en-US" sz="2400" b="1"/>
              <a:t>Modificaciones  principales </a:t>
            </a:r>
          </a:p>
          <a:p>
            <a:r>
              <a:rPr lang="en-US" sz="2400" b="1"/>
              <a:t>del Convenio/82  y  Anexos  3 y 4.</a:t>
            </a:r>
            <a:endParaRPr lang="es-ES" sz="2400" b="1"/>
          </a:p>
        </p:txBody>
      </p:sp>
      <p:sp>
        <p:nvSpPr>
          <p:cNvPr id="33794" name="2 CuadroTexto"/>
          <p:cNvSpPr txBox="1">
            <a:spLocks noChangeArrowheads="1"/>
          </p:cNvSpPr>
          <p:nvPr/>
        </p:nvSpPr>
        <p:spPr bwMode="auto">
          <a:xfrm>
            <a:off x="1979613" y="1225550"/>
            <a:ext cx="6624637" cy="5568950"/>
          </a:xfrm>
          <a:prstGeom prst="rect">
            <a:avLst/>
          </a:prstGeom>
          <a:solidFill>
            <a:schemeClr val="bg1"/>
          </a:solidFill>
          <a:ln w="9525">
            <a:noFill/>
            <a:miter lim="800000"/>
            <a:headEnd/>
            <a:tailEnd/>
          </a:ln>
        </p:spPr>
        <p:txBody>
          <a:bodyPr>
            <a:spAutoFit/>
          </a:bodyPr>
          <a:lstStyle/>
          <a:p>
            <a:pPr>
              <a:buFont typeface="Wingdings" pitchFamily="2" charset="2"/>
              <a:buChar char="ü"/>
            </a:pPr>
            <a:r>
              <a:rPr lang="en-US" sz="2400" b="1"/>
              <a:t>Aplicación provisional.</a:t>
            </a:r>
          </a:p>
          <a:p>
            <a:pPr>
              <a:buFont typeface="Wingdings" pitchFamily="2" charset="2"/>
              <a:buChar char="ü"/>
            </a:pPr>
            <a:endParaRPr lang="en-US" sz="2400" b="1"/>
          </a:p>
          <a:p>
            <a:pPr>
              <a:buFont typeface="Wingdings" pitchFamily="2" charset="2"/>
              <a:buChar char="ü"/>
            </a:pPr>
            <a:r>
              <a:rPr lang="en-US" sz="2400" b="1"/>
              <a:t>Fortalecimiento del Consejo.</a:t>
            </a:r>
          </a:p>
          <a:p>
            <a:endParaRPr lang="en-US" sz="2400" b="1"/>
          </a:p>
          <a:p>
            <a:pPr>
              <a:buFont typeface="Wingdings" pitchFamily="2" charset="2"/>
              <a:buChar char="ü"/>
            </a:pPr>
            <a:r>
              <a:rPr lang="en-US" sz="2400" b="1"/>
              <a:t>Puesta en marcha gradual.</a:t>
            </a:r>
          </a:p>
          <a:p>
            <a:endParaRPr lang="en-US" sz="2400" b="1"/>
          </a:p>
          <a:p>
            <a:pPr>
              <a:buFont typeface="Wingdings" pitchFamily="2" charset="2"/>
              <a:buChar char="ü"/>
            </a:pPr>
            <a:r>
              <a:rPr lang="en-US" sz="2400" b="1"/>
              <a:t>Énfasis en el medio ambiente.</a:t>
            </a:r>
          </a:p>
          <a:p>
            <a:endParaRPr lang="en-US" sz="2400" b="1"/>
          </a:p>
          <a:p>
            <a:pPr>
              <a:buFont typeface="Wingdings" pitchFamily="2" charset="2"/>
              <a:buChar char="ü"/>
            </a:pPr>
            <a:r>
              <a:rPr lang="en-US" sz="2400" b="1"/>
              <a:t>Funcionamiento inicial en la Empresa.</a:t>
            </a:r>
          </a:p>
          <a:p>
            <a:endParaRPr lang="en-US" sz="2400" b="1"/>
          </a:p>
          <a:p>
            <a:pPr>
              <a:buFont typeface="Wingdings" pitchFamily="2" charset="2"/>
              <a:buChar char="ü"/>
            </a:pPr>
            <a:r>
              <a:rPr lang="en-US" sz="2400" b="1"/>
              <a:t>Transferencia en tecnología.</a:t>
            </a:r>
          </a:p>
          <a:p>
            <a:endParaRPr lang="en-US" sz="2400" b="1"/>
          </a:p>
          <a:p>
            <a:pPr>
              <a:buFont typeface="Wingdings" pitchFamily="2" charset="2"/>
              <a:buChar char="ü"/>
            </a:pPr>
            <a:r>
              <a:rPr lang="en-US" sz="2400" b="1"/>
              <a:t>Política de producción.</a:t>
            </a:r>
          </a:p>
          <a:p>
            <a:endParaRPr lang="en-US" sz="2400" b="1"/>
          </a:p>
          <a:p>
            <a:pPr>
              <a:buFont typeface="Wingdings" pitchFamily="2" charset="2"/>
              <a:buChar char="ü"/>
            </a:pPr>
            <a:r>
              <a:rPr lang="en-US" sz="2400" b="1"/>
              <a:t>Establecimiento del Comité de Finanzas.</a:t>
            </a:r>
            <a:endParaRPr lang="es-ES" sz="2400" b="1"/>
          </a:p>
        </p:txBody>
      </p:sp>
      <p:sp>
        <p:nvSpPr>
          <p:cNvPr id="4" name="3 Rectángulo"/>
          <p:cNvSpPr/>
          <p:nvPr/>
        </p:nvSpPr>
        <p:spPr>
          <a:xfrm>
            <a:off x="0" y="188913"/>
            <a:ext cx="5651500" cy="10080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upload.wikimedia.org/wikipedia/commons/thumb/4/43/Law_of_the_Sea_Convention.svg/500px-Law_of_the_Sea_Convention.svg.png"/>
          <p:cNvPicPr>
            <a:picLocks noChangeAspect="1" noChangeArrowheads="1"/>
          </p:cNvPicPr>
          <p:nvPr/>
        </p:nvPicPr>
        <p:blipFill>
          <a:blip r:embed="rId2"/>
          <a:srcRect/>
          <a:stretch>
            <a:fillRect/>
          </a:stretch>
        </p:blipFill>
        <p:spPr bwMode="auto">
          <a:xfrm>
            <a:off x="468313" y="2205038"/>
            <a:ext cx="8280400" cy="4248150"/>
          </a:xfrm>
          <a:prstGeom prst="rect">
            <a:avLst/>
          </a:prstGeom>
          <a:noFill/>
          <a:ln w="9525">
            <a:noFill/>
            <a:miter lim="800000"/>
            <a:headEnd/>
            <a:tailEnd/>
          </a:ln>
        </p:spPr>
      </p:pic>
      <p:sp>
        <p:nvSpPr>
          <p:cNvPr id="34818" name="2 Rectángulo"/>
          <p:cNvSpPr>
            <a:spLocks noChangeArrowheads="1"/>
          </p:cNvSpPr>
          <p:nvPr/>
        </p:nvSpPr>
        <p:spPr bwMode="auto">
          <a:xfrm>
            <a:off x="395288" y="981075"/>
            <a:ext cx="6337300" cy="915988"/>
          </a:xfrm>
          <a:prstGeom prst="rect">
            <a:avLst/>
          </a:prstGeom>
          <a:noFill/>
          <a:ln w="9525">
            <a:noFill/>
            <a:miter lim="800000"/>
            <a:headEnd/>
            <a:tailEnd/>
          </a:ln>
        </p:spPr>
        <p:txBody>
          <a:bodyPr>
            <a:spAutoFit/>
          </a:bodyPr>
          <a:lstStyle/>
          <a:p>
            <a:r>
              <a:rPr lang="es-ES">
                <a:latin typeface="Corbel" pitchFamily="34" charset="0"/>
              </a:rPr>
              <a:t>     </a:t>
            </a:r>
            <a:r>
              <a:rPr lang="es-ES" b="1">
                <a:latin typeface="Arial Black" pitchFamily="34" charset="0"/>
              </a:rPr>
              <a:t>    </a:t>
            </a:r>
            <a:r>
              <a:rPr lang="es-ES">
                <a:latin typeface="Arial Black" pitchFamily="34" charset="0"/>
              </a:rPr>
              <a:t>: ratificado</a:t>
            </a:r>
            <a:r>
              <a:rPr lang="es-ES">
                <a:latin typeface="Corbel" pitchFamily="34" charset="0"/>
              </a:rPr>
              <a:t>    </a:t>
            </a:r>
          </a:p>
          <a:p>
            <a:r>
              <a:rPr lang="es-ES">
                <a:latin typeface="Corbel" pitchFamily="34" charset="0"/>
              </a:rPr>
              <a:t>          </a:t>
            </a:r>
            <a:r>
              <a:rPr lang="es-ES" b="1">
                <a:latin typeface="Corbel" pitchFamily="34" charset="0"/>
              </a:rPr>
              <a:t> :  </a:t>
            </a:r>
            <a:r>
              <a:rPr lang="es-ES" b="1">
                <a:latin typeface="Arial Black" pitchFamily="34" charset="0"/>
              </a:rPr>
              <a:t>firmado, pero  no ratificado. </a:t>
            </a:r>
            <a:r>
              <a:rPr lang="es-ES">
                <a:latin typeface="Corbel" pitchFamily="34" charset="0"/>
              </a:rPr>
              <a:t>   </a:t>
            </a:r>
          </a:p>
          <a:p>
            <a:r>
              <a:rPr lang="es-ES">
                <a:latin typeface="Corbel" pitchFamily="34" charset="0"/>
              </a:rPr>
              <a:t>           </a:t>
            </a:r>
            <a:r>
              <a:rPr lang="es-ES">
                <a:latin typeface="Arial Black" pitchFamily="34" charset="0"/>
              </a:rPr>
              <a:t>: No firmaron</a:t>
            </a:r>
          </a:p>
        </p:txBody>
      </p:sp>
      <p:sp>
        <p:nvSpPr>
          <p:cNvPr id="4" name="3 Rectángulo"/>
          <p:cNvSpPr/>
          <p:nvPr/>
        </p:nvSpPr>
        <p:spPr>
          <a:xfrm>
            <a:off x="539750" y="1052513"/>
            <a:ext cx="287338" cy="2159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Rectángulo"/>
          <p:cNvSpPr/>
          <p:nvPr/>
        </p:nvSpPr>
        <p:spPr>
          <a:xfrm>
            <a:off x="539750" y="1412875"/>
            <a:ext cx="279400" cy="2159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Rectángulo"/>
          <p:cNvSpPr/>
          <p:nvPr/>
        </p:nvSpPr>
        <p:spPr>
          <a:xfrm>
            <a:off x="539750" y="1700213"/>
            <a:ext cx="279400" cy="215900"/>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4822" name="6 CuadroTexto"/>
          <p:cNvSpPr txBox="1">
            <a:spLocks noChangeArrowheads="1"/>
          </p:cNvSpPr>
          <p:nvPr/>
        </p:nvSpPr>
        <p:spPr bwMode="auto">
          <a:xfrm>
            <a:off x="2771775" y="188913"/>
            <a:ext cx="4159250" cy="461962"/>
          </a:xfrm>
          <a:prstGeom prst="rect">
            <a:avLst/>
          </a:prstGeom>
          <a:noFill/>
          <a:ln w="28575">
            <a:solidFill>
              <a:schemeClr val="tx1"/>
            </a:solidFill>
            <a:miter lim="800000"/>
            <a:headEnd/>
            <a:tailEnd/>
          </a:ln>
        </p:spPr>
        <p:txBody>
          <a:bodyPr wrap="none">
            <a:spAutoFit/>
          </a:bodyPr>
          <a:lstStyle/>
          <a:p>
            <a:r>
              <a:rPr lang="en-US" sz="2400">
                <a:latin typeface="Arial Black" pitchFamily="34" charset="0"/>
              </a:rPr>
              <a:t>Firmas y Ratificaciones</a:t>
            </a:r>
            <a:endParaRPr lang="es-ES" sz="2400">
              <a:latin typeface="Arial Black" pitchFamily="34" charset="0"/>
            </a:endParaRPr>
          </a:p>
        </p:txBody>
      </p:sp>
      <p:sp>
        <p:nvSpPr>
          <p:cNvPr id="34823" name="7 CuadroTexto"/>
          <p:cNvSpPr txBox="1">
            <a:spLocks noChangeArrowheads="1"/>
          </p:cNvSpPr>
          <p:nvPr/>
        </p:nvSpPr>
        <p:spPr bwMode="auto">
          <a:xfrm>
            <a:off x="7380288" y="6550025"/>
            <a:ext cx="1492250" cy="307975"/>
          </a:xfrm>
          <a:prstGeom prst="rect">
            <a:avLst/>
          </a:prstGeom>
          <a:noFill/>
          <a:ln w="9525">
            <a:noFill/>
            <a:miter lim="800000"/>
            <a:headEnd/>
            <a:tailEnd/>
          </a:ln>
        </p:spPr>
        <p:txBody>
          <a:bodyPr wrap="none">
            <a:spAutoFit/>
          </a:bodyPr>
          <a:lstStyle/>
          <a:p>
            <a:r>
              <a:rPr lang="en-US" sz="1400">
                <a:latin typeface="Corbel" pitchFamily="34" charset="0"/>
              </a:rPr>
              <a:t>Fuente:Wikipedia</a:t>
            </a:r>
            <a:endParaRPr lang="es-ES" sz="1400">
              <a:latin typeface="Corbel" pitchFamily="34" charset="0"/>
            </a:endParaRPr>
          </a:p>
        </p:txBody>
      </p:sp>
      <p:sp>
        <p:nvSpPr>
          <p:cNvPr id="9" name="8 Rectángulo"/>
          <p:cNvSpPr>
            <a:spLocks noChangeArrowheads="1"/>
          </p:cNvSpPr>
          <p:nvPr/>
        </p:nvSpPr>
        <p:spPr bwMode="auto">
          <a:xfrm>
            <a:off x="3492500" y="4797425"/>
            <a:ext cx="4572000" cy="1322388"/>
          </a:xfrm>
          <a:prstGeom prst="rect">
            <a:avLst/>
          </a:prstGeom>
          <a:solidFill>
            <a:schemeClr val="bg1"/>
          </a:solidFill>
          <a:ln w="9525">
            <a:noFill/>
            <a:miter lim="800000"/>
            <a:headEnd/>
            <a:tailEnd/>
          </a:ln>
        </p:spPr>
        <p:txBody>
          <a:bodyPr>
            <a:spAutoFit/>
          </a:bodyPr>
          <a:lstStyle/>
          <a:p>
            <a:r>
              <a:rPr lang="es-ES" sz="2000" b="1">
                <a:latin typeface="Arial Black" pitchFamily="34" charset="0"/>
              </a:rPr>
              <a:t>Acuerdo relativo a la aplicación de la Parte XI de la Convención de 10 de diciembre 1982:  144 Estados + UE.</a:t>
            </a:r>
            <a:endParaRPr lang="es-ES" sz="2000">
              <a:latin typeface="Arial Black" pitchFamily="34" charset="0"/>
            </a:endParaRPr>
          </a:p>
        </p:txBody>
      </p:sp>
      <p:sp>
        <p:nvSpPr>
          <p:cNvPr id="10" name="9 Rectángulo"/>
          <p:cNvSpPr>
            <a:spLocks noChangeArrowheads="1"/>
          </p:cNvSpPr>
          <p:nvPr/>
        </p:nvSpPr>
        <p:spPr bwMode="auto">
          <a:xfrm>
            <a:off x="1187450" y="2997200"/>
            <a:ext cx="4572000" cy="1200150"/>
          </a:xfrm>
          <a:prstGeom prst="rect">
            <a:avLst/>
          </a:prstGeom>
          <a:solidFill>
            <a:schemeClr val="bg1"/>
          </a:solidFill>
          <a:ln w="9525">
            <a:noFill/>
            <a:miter lim="800000"/>
            <a:headEnd/>
            <a:tailEnd/>
          </a:ln>
        </p:spPr>
        <p:txBody>
          <a:bodyPr>
            <a:spAutoFit/>
          </a:bodyPr>
          <a:lstStyle/>
          <a:p>
            <a:r>
              <a:rPr lang="es-ES" b="1">
                <a:latin typeface="Corbel" pitchFamily="34" charset="0"/>
              </a:rPr>
              <a:t> </a:t>
            </a:r>
            <a:r>
              <a:rPr lang="es-ES" b="1">
                <a:latin typeface="Arial Black" pitchFamily="34" charset="0"/>
              </a:rPr>
              <a:t>Convención de las Naciones Unidas sobre el Derecho del Mar de 10 de diciembre 1982: 165 Estados +UE </a:t>
            </a:r>
            <a:endParaRPr lang="es-ES">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95736" y="3429000"/>
            <a:ext cx="5451685" cy="830997"/>
          </a:xfrm>
          <a:prstGeom prst="rect">
            <a:avLst/>
          </a:prstGeom>
          <a:noFill/>
          <a:effectLst>
            <a:reflection blurRad="6350" stA="50000" endA="295" endPos="92000" dist="101600" dir="5400000" sy="-100000" algn="bl" rotWithShape="0"/>
          </a:effectLst>
        </p:spPr>
        <p:txBody>
          <a:bodyPr wrap="none">
            <a:spAutoFit/>
          </a:bodyPr>
          <a:lstStyle/>
          <a:p>
            <a:pPr fontAlgn="auto">
              <a:spcBef>
                <a:spcPts val="0"/>
              </a:spcBef>
              <a:spcAft>
                <a:spcPts val="0"/>
              </a:spcAft>
              <a:defRPr/>
            </a:pPr>
            <a:r>
              <a:rPr lang="en-US" sz="4800" b="1" dirty="0">
                <a:latin typeface="Adobe Caslon Pro Bold" pitchFamily="18" charset="0"/>
                <a:cs typeface="+mn-cs"/>
              </a:rPr>
              <a:t>LA   AUTORIDAD</a:t>
            </a:r>
            <a:endParaRPr lang="es-ES" sz="4800" b="1" dirty="0">
              <a:latin typeface="Adobe Caslon Pro Bold" pitchFamily="18" charset="0"/>
              <a:cs typeface="+mn-cs"/>
            </a:endParaRPr>
          </a:p>
        </p:txBody>
      </p:sp>
      <p:pic>
        <p:nvPicPr>
          <p:cNvPr id="3" name="2 Imagen" descr="logo fondos marinos.jpg"/>
          <p:cNvPicPr>
            <a:picLocks noChangeAspect="1"/>
          </p:cNvPicPr>
          <p:nvPr/>
        </p:nvPicPr>
        <p:blipFill>
          <a:blip r:embed="rId2" cstate="print"/>
          <a:stretch>
            <a:fillRect/>
          </a:stretch>
        </p:blipFill>
        <p:spPr>
          <a:xfrm>
            <a:off x="251520" y="260648"/>
            <a:ext cx="2164335" cy="2172263"/>
          </a:xfrm>
          <a:prstGeom prst="rect">
            <a:avLst/>
          </a:prstGeom>
          <a:solidFill>
            <a:schemeClr val="tx1"/>
          </a:solidFill>
          <a:ln w="57150">
            <a:solidFill>
              <a:srgbClr val="0070C0"/>
            </a:solidFill>
          </a:ln>
          <a:effectLst>
            <a:glow rad="139700">
              <a:schemeClr val="accent4">
                <a:satMod val="175000"/>
                <a:alpha val="40000"/>
              </a:schemeClr>
            </a:glow>
          </a:effectLst>
          <a:scene3d>
            <a:camera prst="perspectiveContrastingRightFacing"/>
            <a:lightRig rig="threePt" dir="t"/>
          </a:scene3d>
          <a:sp3d>
            <a:bevelT w="114300" prst="artDeco"/>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Rectángulo"/>
          <p:cNvSpPr>
            <a:spLocks noChangeArrowheads="1"/>
          </p:cNvSpPr>
          <p:nvPr/>
        </p:nvSpPr>
        <p:spPr bwMode="auto">
          <a:xfrm>
            <a:off x="250825" y="2349500"/>
            <a:ext cx="8461375" cy="3138488"/>
          </a:xfrm>
          <a:prstGeom prst="rect">
            <a:avLst/>
          </a:prstGeom>
          <a:solidFill>
            <a:schemeClr val="bg1"/>
          </a:solidFill>
          <a:ln w="9525">
            <a:noFill/>
            <a:miter lim="800000"/>
            <a:headEnd/>
            <a:tailEnd/>
          </a:ln>
        </p:spPr>
        <p:txBody>
          <a:bodyPr>
            <a:spAutoFit/>
          </a:bodyPr>
          <a:lstStyle/>
          <a:p>
            <a:endParaRPr lang="es-ES" b="1" i="1"/>
          </a:p>
          <a:p>
            <a:pPr>
              <a:buFont typeface="Wingdings" pitchFamily="2" charset="2"/>
              <a:buChar char="Ø"/>
            </a:pPr>
            <a:r>
              <a:rPr lang="es-ES" b="1"/>
              <a:t>Se establece la Autoridad Internacional de los Fondos Marinos.</a:t>
            </a:r>
          </a:p>
          <a:p>
            <a:endParaRPr lang="es-ES" b="1"/>
          </a:p>
          <a:p>
            <a:pPr>
              <a:buFont typeface="Wingdings" pitchFamily="2" charset="2"/>
              <a:buChar char="Ø"/>
            </a:pPr>
            <a:r>
              <a:rPr lang="es-ES" b="1"/>
              <a:t> Todos los Estados Partes son </a:t>
            </a:r>
            <a:r>
              <a:rPr lang="es-ES" b="1" i="1"/>
              <a:t>ipso facto miembros de la </a:t>
            </a:r>
            <a:r>
              <a:rPr lang="es-ES" b="1"/>
              <a:t>Autoridad.</a:t>
            </a:r>
          </a:p>
          <a:p>
            <a:endParaRPr lang="es-ES" b="1"/>
          </a:p>
          <a:p>
            <a:pPr>
              <a:buFont typeface="Wingdings" pitchFamily="2" charset="2"/>
              <a:buChar char="Ø"/>
            </a:pPr>
            <a:r>
              <a:rPr lang="es-ES" b="1"/>
              <a:t>Pueden participar observadores en la Autoridad.</a:t>
            </a:r>
          </a:p>
          <a:p>
            <a:endParaRPr lang="es-ES" b="1"/>
          </a:p>
          <a:p>
            <a:pPr>
              <a:buFont typeface="Wingdings" pitchFamily="2" charset="2"/>
              <a:buChar char="Ø"/>
            </a:pPr>
            <a:r>
              <a:rPr lang="es-ES" b="1"/>
              <a:t> La Autoridad tendrá su sede en </a:t>
            </a:r>
            <a:r>
              <a:rPr lang="es-ES">
                <a:latin typeface="Corbel" pitchFamily="34" charset="0"/>
              </a:rPr>
              <a:t> </a:t>
            </a:r>
            <a:r>
              <a:rPr lang="es-ES" b="1"/>
              <a:t>Kingston,  Jamaica.</a:t>
            </a:r>
          </a:p>
          <a:p>
            <a:endParaRPr lang="es-ES" b="1"/>
          </a:p>
          <a:p>
            <a:pPr>
              <a:buFont typeface="Wingdings" pitchFamily="2" charset="2"/>
              <a:buChar char="Ø"/>
            </a:pPr>
            <a:r>
              <a:rPr lang="es-ES" b="1"/>
              <a:t> La Autoridad podrá establecer los centros u oficinas regionales </a:t>
            </a:r>
          </a:p>
          <a:p>
            <a:r>
              <a:rPr lang="es-ES" b="1"/>
              <a:t>    que considere necesarios para el desempeño de sus funciones</a:t>
            </a:r>
            <a:r>
              <a:rPr lang="es-ES">
                <a:latin typeface="Corbel" pitchFamily="34" charset="0"/>
              </a:rPr>
              <a:t>.</a:t>
            </a:r>
          </a:p>
        </p:txBody>
      </p:sp>
      <p:sp>
        <p:nvSpPr>
          <p:cNvPr id="36866" name="2 Rectángulo"/>
          <p:cNvSpPr>
            <a:spLocks noChangeArrowheads="1"/>
          </p:cNvSpPr>
          <p:nvPr/>
        </p:nvSpPr>
        <p:spPr bwMode="auto">
          <a:xfrm>
            <a:off x="395288" y="692150"/>
            <a:ext cx="6913562" cy="831850"/>
          </a:xfrm>
          <a:prstGeom prst="rect">
            <a:avLst/>
          </a:prstGeom>
          <a:noFill/>
          <a:ln w="9525">
            <a:noFill/>
            <a:miter lim="800000"/>
            <a:headEnd/>
            <a:tailEnd/>
          </a:ln>
        </p:spPr>
        <p:txBody>
          <a:bodyPr>
            <a:spAutoFit/>
          </a:bodyPr>
          <a:lstStyle/>
          <a:p>
            <a:r>
              <a:rPr lang="es-ES" sz="2400" b="1" i="1"/>
              <a:t>Artículo 156</a:t>
            </a:r>
          </a:p>
          <a:p>
            <a:r>
              <a:rPr lang="es-ES" sz="2400" b="1" i="1"/>
              <a:t>Establecimiento de la Autoridad</a:t>
            </a:r>
          </a:p>
        </p:txBody>
      </p:sp>
      <p:sp>
        <p:nvSpPr>
          <p:cNvPr id="36867" name="AutoShape 2" descr="data:image/jpeg;base64,/9j/4AAQSkZJRgABAQAAAQABAAD/2wCEAAkGBhMRERUUExQVFRUVGSAZFhcYGBgeIBofHx8dGxwcHB8cHCcgHBwjHBgcIC8gIycpLCwsHCAxNTAqNScrLCkBCQoKDgwOGg8PGi4lHyUsMikpMi0sLCwsLCwpKiwqMjQsNCwsKSosLCkpLCwwLDQsLCwsKiksLCwsLCwsLCwsL//AABEIAOEA4AMBIgACEQEDEQH/xAAcAAACAgMBAQAAAAAAAAAAAAAGBwAFAgMECAH/xABQEAABAgMFBAYGBgYHBgYDAAABAgMABBEFBhIhMRNBUWEHInGBkaEUMkJSYrEjcoKSwdEVM6KywvAkQ1ST0uHxFhdEU9PiNDZjc3SzJTVV/8QAGwEAAgMBAQEAAAAAAAAAAAAAAAMBAgQFBgf/xAA0EQABBAAEAwYFBAIDAQAAAAABAAIDERIhMUEEE1EFImFxgfAykaGx0RQjQsFS4YKi8WL/2gAMAwEAAhEDEQA/AHjEiRIEKRIkSBC4bathuUZW86aIQO8ncAN5JyAjXYtqKelUPupDWNOPDX1UmpTUnfhoSe2FvfqeNo2mzIIP0bawF03q1cP2UAjtxR09L15tmhMk0aYgFO03J9lHfSpHADjGtvD3hbuc/IJRkqz0XLe7peWVFuSolIyLxFSfqA5AczWvAR0XHuW7OYZu0FuOpObTbilHFwUoE5J4J378taK5VzkBBnp4YJZsYkpUP1h3ZalNdB7RoNNXZLOYkJJSUkgHCdRUaGm8aQ2Z7Yhgi9SqsBcbcskICQAAABkAN0ZRIkc9PUiRxyNsMvLdQ2sKUyrC4BXqnhn35jgeECt8XHZqdl7PQ4pptaFOvqQaKKQSAkHmQfEa0pDGsLnUclBNI1Co1Tc2lpCnFnChAKlHgAKk5coX9t3P/RbfpkgtxJZop1pSypLiParzpn5ihEX177TS5ZD7yPVcYqnsWBT96L8oEjCbBNKL6q/s+0W320utKC0K9VQ0OdPmKRlJzzbycbS0uJqRiQoEVGRFRwgB6O31SZck3TUFpM0ydKpUkYx3K+SjFx0VopZbJ94rV4uK/KJkiDLPiK9bQHWi2JAbf+/Jkk4GAFv0xqBBIbQCAVLpxPVGY1rwqU2ZMKcZbWoAKWhKlAaAkAkDlUwoxuDQ46FTYul0xitAIIIqDkRGUSKKUrb73RfkqzVnuOtoGbjSFKoj4kgGhRxSdOzTRdHpeViDc7QpOQeAoR9dIyI+IUpwOsNWYXRKjhKqAnCKVOWgrlU6Qk763ORgE7JDHLODEpKR+qO/LUJrqPZNRpp0IXtlGCQeRSHgtNtTftm0yzLLfbSHMCceEH1kjNVCN+GpHdGdjWw3NMpeaVVCxlxB3g8CDkRC86Ibz7RCpJ01wjE1Xen2kd1agcCeEc9x542dab0gsnZOLIbruVq2ftIIHbhhTuHrE3cZ+YVhJoeqbMSJEjImqRIkSBCkSJEgQpFbeO2Uyks6+r2E1A4q0SO9RAjE2rjmtgg/q043jwxZNo5FWauxI96Fp0y3jxuolEHqt0W5zUR1R3JNftDhD4YS94b6+io91C1o6H5Yuzrz6+spCCanepxWZ7wFeMXbt2pWUWudtR1Djy1FYaGaa7kpSc3KCgFaJFM+MAN2r4uSDT4ZSNq9hAcOeAJxaJ3qJVvyFNDHZdG7D1rTJW6tZbSavOqJJPwJJ9o/sjPgD0pIzic9xpv1WdrhQAFlGl33HrZmRMOpwScuqrLXvrGhV72HU7hkBvhkxokpNDLaW20hKECiUjQARuKo5Uj8RyFDZaWilX27b7Mm0XX1hKRoN6jwSN5/k0inuZbU1OY5hxKG5ZeTCBmvIkFSiOOlOI3amwnrpy78yiZdSVrQnClKjVAzriwnLF/NKgGBpYNizOIV/R8wrrDX0dw7/qH+dBVjGtc0tHxe9PFQbu9luvMn9Hzzc+n9S9Rmb5e453UoTypvj7fRfos5Jz9CWkVZfIzolfqqy3Ak+XGCq07PbmmFtL6yHU0qOehHMZEHkIq7qWW8mT9HnEpVgq2MwoONjJJI3ZZUO4DfEtkFAnUZHxB/H4QQsb2Xhl0yDyi62Q40pKKKBxlSSAE011getmUcau4G1A49k2CKGoqtJp3A+UX8j0c2ey4HES6cQNRiUtQB4gKJEEkRzGsrDnneaKJ1QH0h2atqWZmmcnJUYTzbWnAsHkKg8szHyxrfTIWNKkDG64gJZbGq1qJIGW7rAnw1Ig9KQRQ6c45nLKZUtDhbQVt12asIqmuRwndAJQWhrhvf+lOHOwk9bqJqWlJpE3LL202pJVNBSVJPWSQg09QDDQCvdQCHA9MolmCtxQShpHWJ3AD+coqb72A5OMIbbKRR1C1YiRVKSagUBzz8oH7fnU2haKZBSsDDPXdSo4S+oUIQmuqRWuWuZGgMNJEwG1WT9FX4Va3LemJlbk66paGnqCXYrkEA5LI95XHt3UoWRihAAAAoBkAIyjK92I2rgUpC3t9x6xplUw0naSUwqrrXuLOpTwxajccwdxhkRonZJDzam3EhSFiiknQiJjfhOeY3UOFpdN3XlppaJ6ynUNuoUFlo5JrvSoDNuoqDkUkHLjFN0wSxanGH09VS0A1G5Tasj2jEnwinvXdp+yZkLaWsIUatOpJB+oojePAjPiBy3nvkufaYDyRtWcQKxkFhWHVO41Tuy7I6scbsTXg236rM5wogiinpdu2Uzcq0+n201I4KGSh3KBEWcKDobvHgdXKLPVcqtvkoDrDvSK/ZPGGYLVwzWwcoNonGyeOGgcR9ZOSuYV8Mc2aEseWjz9FoY6xas4kSJCFdSKq89vIkpZx9WeEdVPvKOSU958qxawmOmK3y7MplknqMiqua1Cvkkj7xh/Dxcx4G26o92EWinowmD6HMTjxqp11bi1ckJHkOtSE9adoKmHnHl+s4oqPKprTuGXdDMl3i1doBIOJ6qAAMyXHimg4kprGy6fRq1LN+lWhhJSMWzVTA2BnVfvK5adsb2SNjc9560PRILS4ABCtzOjh6dKXHKtS+uIjrLHBAP7xy7Yd9m2a3LtpaaQEISKAD+cyeJ1gVuNedc/MzTgqlhAQhpH3yVEe8cuwUG6DSMfEyPc6nfJNjaALCkAnSld9brbcy2pwKljVQQog4CRiUjgsAVrw7BBBeO0JtjAuXYS+2K7VGKjm6hRuO/LMnLKMbCvhLTlUIUUuDJbLgwrHEFJ17qxSPEypB781c0ckHovXOSZlwl1FotTAq0ACl7DTfQEHhU1zB0oYJrMvLK2mlyXUhYXho6w6ghQGnZroa1rSKOxbFbsy1SjZ1bm0n0dzM7Miqltcgda8AOcMENitaCpyJ38h5wyYsFUPEHT6e81DbVdd2xfRGEshxbgRXCV0qBXJOW4DL+aDit2+jEqrZjE8+dGWhiV2q3IHMxTW9etyYcVLySsKUHC9M64TvQ1xXxVu845rNspthNGxrmpRzUo8VK1Jjicf2lHwpp3eedunn+NfJaYYHSaZD3osn7YtGY9tuUR7qEhxfepXVB7BA1eFh9Lss36ZNq2yylRLpFB1dAmgGpgvgavFnOyI+NR8MP5RyeC7W4mbiKJAGFxoAVkxx89epK0y8NGxnjY+4XHZEo76XMM+lzYDQSUkPKrmATUGoOvCCVmftFj1H0TKR7DyQlXctG/tEU0hlaswOLKD4YBBLEcZ2txUUjCHWCxhIIBFlovxFnpSIuGjc02Nz91YWNftl5YZeSqWfOjblKK+osdVXkeUdl5LpsTyAHRRafUdTktB5HhXccu/OBues9t5BQ4kKSdx3cwdQeYjXZV43bPUluZUp2VJwofVmprglzijgvdHV7P7VZxJDR3X9Nj5fg/MrPNw5jF6j3qjayJNbLKG3HVPLSKKcUACo8fw3niSc47I+IWCKg1B0IgHtueembXZk0OqZbaQH1lORWQck8xpkcvW4COs1peT81nJpWd6r4mWcbl2Gi/MuiqGwaADPrKPDI+BqRHDY19ZhM0mVn2Aw46KtKSqqVfDqc+/WgoKiK6/J9EtSRnPZUdivkMx+64o/ZjuvhZr83PybaGlBthQeW/uyI6oPHqaa5g6AmNDWMwgEagm/EKlm0WWnZjUy0pp1AWhWoPzHAjcRCQvn0dPSJK0Auy+5YGaOSwNPradmkPqAy/N51SExKuGqmF7RDyPuEKA3qGfaKjfFeGle11N+SiRoIspJWZaCmHm3kes2oKHca07xl3w4uk6YJk5ecZNFNOocbVyWD5GqaiKy9vRm1MN+k2fhqoYtmn1Fg51R7p5aHlGLjxdu0oKriZogg6jZvAAEbqJoI2PkbIWPHWj6pTWloIKPrs28idlm30ZYh1k+6oZKT3HypFrCY6HbwFqZVLKPUfFU8lpFfNIP3RDnjBxEXKeW/JPY7ELUMeYrZnS9MPOnVbileJNPAZR6djy5Nt4XFpO5Sh4EiNnZ+rkqfZPW4bbYsqVW5hwtpLlVaJIUvrdwJhbX/v8AKnl7NolMsk5DQuEe0rlwTu1OenNbd7yuRlpJokNobTtjpjXrh+qknvPYK7+ji5xnZjGsfQNEFfxK1CPxPLtENZE2Mulk6mlQuLqa1MvovsIy0ggqFFvHaq5AgBI+6Ae0mCt4nCcIBVTIE0BO6poaCsZCB+8t7xKLbaQy5MPuAlLTeuEaqJ3DI7tx4RzDileTuVpFNCCZi+VrMPhqZMtL4vVW62vZq7FoqPHTfSOu2boWjPJC1mzirIoeb2wWN4wrCcx215QQS985KabW3NAMKSQlxmZCUnPSgVkoc93LKNFn3V2DiF2dNhDKlArYUQ42U16xbzqk0598auZhzoNPll7+apV+Ks7oWZNstFM66h5aVfRqFSQmlM1FIJOZ1FabzFbfS3FqWJKXUUuLGJ5wf1TfL41aDgM+Bgjt210yku4+vRtNacTolI5kkDvgFsSUUhCnXjV547R48CdE8gkZeMcXtHjf00Rl/kcm+fX0+5C0wxcx2Hbf34rntSZTJS6G2EjGohtlHFR3njxJ404xX2ROz0wgqS7LpKVFKkqbVVJG4x0WOPS5hU0f1aKty44++vv0H+US0f6HNCYGTL5CH+CVewv8D38Y4LA1l8OWh0xGIlwDu9qWZ71647C2GzT7pumWWXX3stvo1o/86W/u1xVPtzAtCUD621nrlOBJFBQ1rXsgzgatLO1JUcG1nyXCeB4syOeCxo7j9GgH4DuFeaMADM6jfxC5J1D36UUGFIStTAzWCRQEVyG/IRZejWj/AM6W/u1xoeytdv4pcjwKj+EEsRxnFGNsIDWn9turQTuN/JEUYcXZn4juhe1Jmel2lOrelqJGgbVUncBzJjrsC1FTCHGZlADqcnEEZFKhUGnYaH/ONDn9MnMOrEqaq4Ld3DmE/nxjZeRlTS0TjYqprJ0D22zr3p1/0hx5cjW8O9rRK4YgQA3CdWtNf5DXoXN6FVGIEvBJaMut9T6f0VdXRtVUo8JJ1RLS6+irO6mZZJ4jVPLLgBY3wum6+43NSiw3NM5JJ9Vac+qrxPLMg8RR2jKJmmOoqhNFtLHsqGaFDh/rBZdC3TNyyVqFHEkoeT7q05K8dewx3ezOOdPHid8bcnePj67+Pmsc8IY6hodENC7M/aDzS7R2TTLKsQaazK1DeTU0B7dKigrWCy2Lyy0oKvuoRwSTVR7EjrHwgXt2am3rS9C9I9GZW3tG1No66wPWTiJ6qqhRqKZDSOKxrvMyNr7JadqmYaxsOu0UoLT64xEanM1+rHZLcQGI7WAOnvzWW60Rtd68LU6ztWa4cRT1hQgg7xXeKHsIil6T7DMzILwiq2TtUjjQEKH3Se8CNF3pRcpak0yEK2EwA+hQScKVVooEjIVNfuiDQiEk8t4c3zCsO8KKRHR/f5UivZOkqllHPeWyfaTy4jvGerKvyy3+i5pTQTRxIcJTooko63DMAdsLLpHucZKYK0D6B0ko+E6lH4jl2GNdhXwKJGZkniS2tpWxOuFeuH6qjpwPbl0XxCQtmj8LWcOLba5D9kTpZmGnRq24lXgQfMZR6ejy1LoqtIG9QA7zHqWF9oat9VeDdDVyb1iebeJpibdWnL3Cols/dy7UmEnfCU2U/MopSjqiOxRxDyUItujO3/RJ5KVGiHvol8iT1D3Ky7FGOvpes4otAKArtm0kU3kdQjt6qfGGxM5U5aNCMlRxxMtDN3bAcnX0stDM5qVuQneo9nDeaDfHoixbHblWUMtCiUCnMneo8STmYErHstFi2Y48sDblGJZ4rOSGxyBIH3jHX0WWot+z0lwlSkLWkqOpzxfxU7ozcS8yguHwg15pkbQ3I6owhbzFs+iWtMTM2w+looDLLgbxICRQqJIOVSKjfmYYc1MBtClq0QkqPYBU/KKyzbzMvSYmzVtopKjjpUBJIJOGvAxmjJbZqwck0oNsMylqWnMvL2braEIbZSsDrZEqWEqzNDUab4L7HuZKSjynmGg2tScJoVUpUE0BJAzA04RX2zdezH2fSHG20IKQvbI+jyOYVVNK6jUGLqwJBDMuhDbi3UUqla14ioK6w628UIA5Ui8j7HdJA0ryUNHVDF+JjbzUvK+wj+kPDs6rYPaqppyEUd5plS8Eq0aOP+sfcbHrK79PGOqUmNrMzsyakF0tIpn1WRhy41VXvgUse+DCHHXng4XXDQAJBCED1UglQ7+wR53iI5eI4pz424uSAAOrznn5G764QN1tY5rIwHGsWvkPz/aOpWVS0hKECiUgADkIwnpJLzam1iqVih/Mcwc+6B7/AHiyvB37qf8AHE/3iyvB37qf8ccIdl9oh+Pluu7ve+q1/qYKrEKXbdmdVRUs6fpZfq195HsKHdQeHGOaaztZrkwo+a/ziltS97Kn2n2A5tEHCoFIAWg6pyUc66czFyDW1hyl9/M/5x038I+J75ntw443kjSnVR9DdjzrZIErXAMBunD5bL7aOVqyx4tLH7/5x33jtQstAN5vOnA0PiO/sGvhHBbmVoyR44x5f5xUqvQ0mecdfS59FVtlISOr7yjUiij8j2RWLhHcQIZA3EGx3XUh7wB5Xr4WpdKI8bbq3fLIe/NFti2WJZlLYzIzUr3lH1j4+VI7FJBBBFQciDvgY/3iyvB37qf8cT/eLK8Hfup/xxz5Oy+0ZHmR0brJs5bpzeIgaKDhS32Csyzy5NR6ubkuTvQdU9qTXzi5u9Mej2kUf1c4io/91sZ/eQfEQFXgvfLvJSpvaJeaUFtqKU05g9bQj5Rf2tPEyzE2ElKmVtv0OoFQFjswqPdHZhjmg4mOeVpbzO48H/LY/wDI0T44llc5j43Mabw5jy/1+EYXwsJTq5aYbWhtyWdCsbhonAfWSSONAO8xbrlWHltuENuKaJLasjhJ1I4HKNs5JtvtKbcSFtuCigdCDCyv7dCQkzKupb2bansL4StdSgitR1ierQ+rxj0kYElNJIO2X+1hOWaasfYT0jdh6cWDIelSkv8A8155yqx8CAa076HiIbcoyUISkqKylIBUdVEChJ5nWKyxhmhtSDa57bsdubYWy6KpWKcwdyhwIOYjzteGwHJJ9TLozGaVblJOihyPkajdDq6UbVXL2estkpUtaEBQ1GeI+SSO+OC2LLRbVmNvIAD4RiQRuWMltnkSCPumNPCyGIYj8JNeSVI0OyGqVF05Taz0sji6ivYCFHyBh4X2vUJBptWWJx1CaH3aguHuRUdqhCv6JLNK7RCiKbFClGu4nqAdvWPhGnpRt/0qeUhJq2x9GnmqvXP3ur9kRplZzZw06AZpbThZao70SWxnZhvTC6unYSVJ8iIa0iwLTTZc0oYi0tQey9pKSangNo0k/aHGBHpisrZzqXQMn0A/aR1T+zgjb0f3t9EkJ3PrN4VtA+8v6PwxBJ8YJLkia9uv5yQ3uuIPvdZ9L16ds8JVs9Rk1cI3r0p9kHxJ4QbdFUgWrNaJ1cKnO4mif2Ug98JSyLNXOTKGgSVuroVHPXNSj2Cqo9KyksltCUJFEoSEpHAAUHkITxQEcbYh5q8VucXFVd8lqEhM4EqUotKSAkEklQw5AZ74W0/fCXRYvoY2iHw2lBSttSRXECvM5U9aGdeW3UyUsuYUlS0opVKaVNSE78t8dyClxAJAIUAaGh1EZo5AxosWLvXomkWlxe29MouyCxLvtuLwtthKTnQFNcjQ0omGC2kMS4G5pv8AdT/lHM/deTWaqlmCa1rs0Vr2gVj7ehdJKZPBlz9xUVc5rqa3r96U0RmgW6KKSbROqwVntWSr8Yr7x3IRMEuNENuHX3VdtNDzHeN8XVhopLMD/wBJH7ojuj5+7jpuH4ySeJ1EuPrZ3XZELHxBjhlQShm7rTTZoplZ5oGIeKa+cfZO6s06aBlY5rGEftU8oOZq9bgfcaalVu7IgKKVceWE03+EfP8AaWa/sDv3v+yPXDtjtIsH7TASAc3tGosZF16LmfpeHv4j8j+FLt3LRLEOOEOO7j7Kfq11PxHuAj5LZ2s78LAHmg/jH3/aOb//AJ7n3/8AsjddizHUqdffGF19Xq+6kaD+dwEcGV84E0/FvBc5uFoDmnUjQNJoAA/+lbGhndZEMgbORG3itN5spuQV/wCooeOH846LxXTbmxi9R0DJYGvJQ3jnqPKNt57GVMMjAaOtqC2zzG6u6vzAjgReKdAGKQWTvIXQE76dU5d5inDumdFDJwrwHstptzW5FxcPiIBBv6Kzw0Oc2QZGjoTtWyDJ66E00c2lLHvN9YeWY7xGiWu1NOGiWHO1SSkeKqCDz/aWa/sDv3v+yNT18Xm8Jdk3G0lQTiKuP2ddfCPRM7W7TLcPLYXeD2/bEsB4bh7vEQPI/habvXBS2Q5MELUMwgeqO33jy07YJLXl9ow6j3m1DyP4x2GPhFco8XxHaM/EzCaV1kadB5LrMgZG3C0K/uhObWRllnUsor2hIB8xAmG7Kl5lxyamkvzAWf1xKtnnklKaEDDkM66ZUi96NVVsyX5BQ8FrH4RQ2IZZq0rRRNbFKlOJcbLuAVSoEnCVdo0/OPpLRTn1fp5rhbBXSulCzR/xI7kO/wCCLqw7eZnG9qwoqRiKalKk5ilclAHfC9u1euSlpqeU6pKWnXcTK8BKVAVCgkpSRrTxgh6LGlCTWopKUuvuON1FKoNKHyMEsLWNJAO2vj6bIa4krZ0qSBds10jVspc7knrfskmAjoivTsXjKuHqPGrZ4Lpp9oDxA4w4JqWS4hSFCqVgpUOIIoR4GPNdsWauTmXGiSFNLoFdmaVDtFFQ7hQJI3RHzS5ba4OCbk3LizP0pOAULhTsq71KSDlxG1cJ+yeEKW7snt5xhs543UhVd4xAqr3AwZX/AL2+l2dJZ9Z0qW6B7zfUPcVKJ8I5Oh+ytrPbQjJhBV9pXUT5FR7ofHccTnu1/GSo7vOACPOlixNvIlaRVbB2g+roseHW+zCLCiARXI6jjHo679piaZcSuilNuLYdFNSklOY+JND3wh7z3fVKTbkvQmivo/iSr1Py7QYrwT6uM7KZh/II+6GLu5OTaxr9G1/God9E9yoakBF7ALOsYtIOFQQlpJGRKlEYlDn66oILpWz6XJsvH1lp631h1VftAxinuS5drpOZTe6qrpT/AP1Uxywf/YiOCRuRMraQr9JzYBSCACBQEA01gxtOZbaZW46KtoSVL6uLIZnLfAuOkULH9Gkpx7gQ1hT4k5eEEbn4KYN/D+1JAvNZMXFfSpKjaU4rCQSCoUNDWh5HSL28zeKTmRxZcH7CoCJnpFn1TAlmZJCXTmUqc2hSOK8BART4jllxhjPNY0FJ0UCD3ikRJjaQX/1/SBRukvrBXilWDxaR+6I74CLIvCtlpprCKM1bWN5wkjupBI1eJgiuPDyINfIR4bj+x+LikLgwkEmqz3OteHu114eJjc0C9lR4ZuXm5lbcsXUvKBBxgZAH8/KOr9PT39gP94Pyj7aF6s6MjfmpQ15AfjHdKXkZWOscB3g18jvjfNBxPLbLLwrXGgP54u6ABYDssh086SmuZZa2Qj5VnnuFwfp6e/sB/vB+UT9PT39gP96PyjfaV50JBDXWV71Mh46/KMrOvOhQAd6quNMjzy0in6SXlc39G2ulyYvOsdqcbcWHmn/rX2XN+np7+wH+9H5RP09Pf2A/3g/KO6cvK0gdQ41bgK07z+UclmXoByeyO5QGXYQNO2IZwkrojKODbQ2uSz5DHfvJBeA7DzT/ANfwsP09Pf2A/wB4PyivtlU7NpQ2ZMtgOJVixpOlRy4+UEUxeJhIqFYzuCQf9BFZKXrOM7RPVOmHVP5/z2Q3hYeIzmi4RoLcxZeD6Auz97qshZ8DpCb8vwiYx8UqgJ4ZxWrvGwBXHXkEqr8oorSvcrC4QkBGBQAOtaGhrxru/wBY5XDdi8ZOawEV/ll8rWmTiY2DVH/RqmlmS/NKj4rUfxiqvFemyXHlNTbeNTKsBUpkqAOtApNTTlBPdWS2MlLt6FLSAe3CK+cD3R0nG5aLvvzax3J0/ej6AKxPf9jWpXEzoBb5O+1kYEtodZShPqoKCkDsCkgDtgls60mn0Y2XEOJrSqFAivDLfmMoCbiSLLyJ551ttYVNukYkJVQChyqOcdfREzSzUq0xuLV54f4YJY2gEi8iNfFS0lGsKzpnu7k3NoGlG3ez2FeNU96YPr02x6JKPP70J6v1j1U/tEQO3SpaNjbJw4lFK2lk64gSUqPPNKoiAmOpdrpQ+nd1I8rJAFTQaDhXWnbDw6JLE2EjtFCipg4/sjJHlVX2oUV3bAXNTbcvmCVUX8KU+ue4A99IfV4LREpLpDdEqWpDDIpopZCBlvwiqqfDG7jX2BGN0mEfyKXN37ziUtqaQs0affWlVdEqxnArxJB7a7oNL53O9Ldln0U2jLqMQOWJvGCodqaEjtPGFN0jSJatKYB0WoLHMKAPzqO6GF0a9IImEplnzR5IohR/rAN31wPHXWsLmYQGzM6Z/JSxwsscqrputM4pdgaAKcV+6n5L8YvuhxwmzyPddWB4JPzJgD6XJjFaSh7jaEjwKv44YPRFL4bNSffcWrzw/wAMRK0N4VoUtNyFGhhXXm6UUuu+jy7uwbqQ5M4VKVzDSQK13YjTu1hpRUvJkpMFahLsA54qIRU7+BJjHE5rTmL6JzgUH3evFLyzeCRkZx8nNThapjPFS1flQQeWZNLdZQtxstLUKqbUQSk8CRkYEpvpVlyrZyrT02vcG0EDxIxd+GLu69oTjyVqm2EsZjZpCqnDTPFmc69mukXlaaxEV5nP36KGkaIAtC7w9OnWq0UVB5rgQ5mr9uo5RQPsKQrCoFJG4wcdKcmtosTrRops7Jw/Cr1a8QFZfaigavuKddqqhwVl5jLzhDpeNjdzImcxhrKwC0gVvsdfMpjRE4YXGiPqsbIu6XAVOVSmnV4k8ewecVk7IraVhWKcDuPMGPtqXmdeIodmkGoCSdRoSd8WMnfUhNHUYiPaTQV7Qcq9kLDu04iZnMDgf4A0W9KOh8for/sO7oNePVabHsRTygVAhsanjyH5xqtaylMKORKD6qvwPAxlat7VupKWxs0nU1qojhXcOyPtl3uW2kIcTtEjIGufYdxiA7tQO55YK05d511vS/6R+xWC/VabOsxbyqJGW9W4fmeUddtWEWjiQCUeYPPkdaxlO30JTRpGD4iQadgGUcVk3ocZyV9IkmtCcxXWh/AwYu1Hu54YAB/C8z43oD092fsAYLvx6LTKyqnVYUAqPy7Tui4tC7KkNpUiqlAdcceaRy0pHyYvsMNG2qHioig7hr4xUSV43m1leLHiNVBWh/LugLu05zzGtDA3+JN4vMjQdPH6H7De6Td79Fi2ypRwpBJ4AZxZzF2q+jtKP0j7yUkDQIHWX20SK1jeq/Ipk11uasvlWLLo4acm5tybdzSynZt8ApWaqdicvtQxsvHSvDpGctjczmCXHYZaC9VRwiaKacRPhVJiWjOhhlx0+q2hSz2JBNPKAyz+kpwNIcmZF9tC0hQdaGNBB37iB21gjvjZS5mRfZbPXWjq7qkEGnfSnfFRdS+0rsUMOqEu8yhLa2neoQUgDIqoCMu2HxtGAmrz+QSyc1YWdfOQmgUofbOIUKFnATXIiiqV4ZRcWfINsNpbZQlDafVSnQVNTTvJML/pETKTWxl2EsuTL7qQVICCpKPaJUnMDt3V4QxmWglISkUCQABwAyERI0NaCLz2KkGygrpidIs6g9p1APmr5pED3QjaXXmGDoQlxPd1VfNPhBL0uS+KzVn3FoV+1h/ihedEszhtJA99C0+WP+CNcTQ7hXBJcakCZNzbm+ivzUw5TG84vABnhbKyod6sjTdQc4ELzXmE3bEq0g1aYfQkcFLxpxnuphHYeMX3SP0giVSqXYNX1CilD+qB/jI0G7XgCt+j2SLtpSwHsrxnsQCr5geMTCwkGZ/TL5KHuAIY1MDpguwXWkzTYqpkUcA3orWv2ST3KPCE+06UqCkkhSSCCNQRmCOYMenXJtsubBXrKQVYSMlJrhV20qKj4hxhHdINyFSDuNsEy7h6h9w+4fwO8cwYtwc2XLd6KJWfyCo7xW2qcmFPqFFLCAoc0oSkkciUk03Vhv2ZaZs6yJN0iqAEF0UzCXSSSOYUtJ55jfCNVoYfF9JcJsRaPdZbH3Sj8oZxIHcZtf8ApRGdSixK0ut1SqqVpqFJO4jIgjka1gSs7oqlEKxvlyZc3qdWTU9g1+0TFJ0N3mK0LlFnNAxtV92vWT3Egj6x4Qzo5z8cDiwFaGkPFrRKSLbScLaEoSPZSkAeAjfEiRnV1yWrZqJhlbLgqhxJSe/eOYOY5iEYbvPoeclynE4yaGlBUH1Vip0Izh+qUAKnIDWA69lk+lIE3IrQp9kFIKSFBxPtNmmRIOY59sOjlkY0iOr2u6vxrqqloJBKE7NsBuXTjmVIqrqAE5DFlrvVz3ecV1oXSeQo7MbRO4gio7QfmIoZibemVErK1qSCSKeqB62Xs035R2WfemYZThSoKSNAsVp2GoNOVYSOE7RicZWStc8/E03hA2w7is/PdM5sLhhLSBsd/VX9kXZ2X0syUpCM8JIIFN6t3d/pGi1rsFR2kvRaF9YAEZV4cR5iKKetl+aISpRNT1UJFBXdkNT21iWdbr8tVKFUFc0KFRXfluPZSIHCdoh3P5reZ/jngw/e739Ec2GsGE113tXdlXScUqrwwIGoqKnlloOcdNrWAl8bWVKVDQpBFDTLLdXl39o9aN533k4VKASdUpFAe3eRyrGmUtB+VWcJKDliSRkd4qDyMH6TtF7ue6RoePhaLw1ve+eWe32ObCBhDTW53VxI3TfWrrjZp3k0r3AHOLaesBl5GBhSQ4z1TnxzornXfxqOwdm73zLicOIJB1wChPfUkd1IrG3nGMLiSpFQSlWlRWh7RWB3CdoTOEkkrWOHwtbdE/8A1eZyvy1RzYWimtJG5OvorGcsR9spTs+u4oIbFU9ZR0pQ6byYdV17CTJyrbIzKRVaveUc1Hx8qQNXCsB5ZTOzn6zDhZQQBgSdVEblq8h25Fdr221KhBdVhDi0tp+srSvAaknlGgyTPaGSVi3w3V+F55JdNu26eK74rrUu9LTI+nZbc4FSRUdh1HjFjEhIJGYVlU2PdSUlCSwwhtRyKgKmnCpJNOVYs3XQlJUogBIqSdABmSeUZwtemK8xbbTKINC6MTv1K0CftEHuTzhsbXTPAtVcQ0WrO0rU/SNlTriRRujmx4lLdDiPMqSTThSFBdu2jJzKXwMRQF0HNSFJFeQKgTyhx3GlQqxW0++25X7Sl/nCIToI6XDAd9m1/wClmkJyK2vvqWpS1kqUokqUdSTmSe+G30O3YLbaptYop0YWh8Fc1faIHcnnAXcG5Kp97EoES7Z+kV7x1wJ5nedw5kQ82pltKwwmgUlGIJAySkEJHYNwHwnhFeMmoctvqpiZ/IoT6Ui4y0xNsmjks7r8KxhIPEEhII5xY2BeGWtaWUkhJqKPMq1T+YrmFDyIi4tyykzUu6yrRxBTXgdx7jQ90ec23X5KYOFSmnmlFJI3EZEcweByIhEEYmZWjhorvdgN7FX1+uj5yQUVoq5Lq9Ve9FdEr/BWh5HKGTeuZ2thrcGeNhCvHATFXdfpUZmU7GdCG1KGEqI+jXXKiq+rXnlzGkEdrWE2izJhhquDZOFsE1w5FQAPug6a5UiZHvtokGYPzQ0CiWpMXEtHYWhLrrQFYQrsX1P4ge6PRceV0rIIIyIzB4cI9MWFaYmJZl3IF1CVU5kAkdxrF+PZmHeiiA6hfLZvDLyiQp91LYOgNSVU1wgVJ7hALaXS4pxSUSbFdorAh17qpJNBkAabxqoU3iD+0rIZmAEvNpcSlWIBQqARv84p782dKqkHEv0Q2hNUEAVSoZJwDiSaU31pGSIx2A4WU117ILvVZbrTO1tOaW+tZo1KMkpQpXA0AJArmQAd1SSIK+ji6ipGW+kJ2jpC1prkjLJIGlaanu3CB/o6sF6bUienVKXs0hEsFcE5Y/HQ6k1VwMXU3eJ+bnky0koJbYUFTL1AoZf1Q3EnMdv1TV8hcQYwdMz09/cqra+JZ3kucoumak8KXyPpGzkh4c/dX8XjxhfKu81MOKS2oy7o/WS7ozSd+Hinsr3aQ7y4AQCRU6DjxpFZbl2JecADzYKk+qsHCtP1VDMdmkc8h142OwuqrABy8QcjW2hGxrJNFaEWOn46Jas2dL2aguuqxuU6u4nkhPPer5RoesZi0BtpdYQs+ukjf8QGYPPMHWOy3ehp4qK2JgOV3PVCvvCoPgIGldHdpsqqlhdR7TbiPwVWKx9nuJ544k87qQKrph6f3mpdOPgMfd+vnavZO7DMoNtMuJOHMZUSDuy1UeA8o+LRL2onEhWzeTkQaVpXKormOY00ijNw7UfIK2HSeLjicvvLi9sfoYmCQp95DQ4N1UrxyA7amJd2c++fJxJ5uxAFAdMO4O/uwTj4Gx936/NcKrtMyxBmHNoSeoy2k4nDuAGp7qdsG1gXOW+tExOoCUozYlhQhHBTm4qyHV0HlF/YNz5aT6zaSpw+s64cSz9o6dgpHfa1rNSrSnXVYUI1PyA4knKkDGvLg+Rxe/QGqq/8QNL3Op8BkgkVQFD3qVnaFoNsNqddUEIQKqUf5zO6m+Bi17Ys+1JVxhMy1VY6mJWEhQzSaKodeG6sDLlrGdnmP0i24xKL60q2rJC1V6pdPEjdzG41UeT9zZJ/9ZLMkneEBJ8U0MbMDYqxXeuXvNLvFouW4VuqmZUBz9ewdk8K54k5V7xnXjWCSAObuI5Iq29lqKVD15daipDoG4EmoPCp7CN5jZU0t1lC3Gy0tSQVNk1KTwrC5Q28TND9FLb0K64873/tHb2jMKrUJXs09iBg+YJ74fVtWkJeXddP9UhS6dgJA7yKR5mccKiVKNSTUniTmTGzgGZl3okznQJ63NmQ1YiFnRDLivArMLK41wnZ9QUqqJdPrOe9TVKOJ4nQduUNmxLCQ5ZUvLuE4FNNlYBpUEBakk7gTkabqxQ3m6T5eTTsJNKHFpGEYf1bdN2XrEcBlziscjreIxmT8lLmigXK+tm2pWx5VKQkAAUaaSc1n50qaqWfMkA1vRctx9ExOPGq5hyg4BKBQAcEglQ7oTszNvzswCtSnXnVBIrvJNAANAM9BkI9E3fsgSss0wnPZpAJ4nVR71EnviJ4xDHRNuOqGOxuvYKxgC6R+j30wbdgDbpFFJ02gGnYsbjvGR3QexIxxyOjdiamuaHCivLLzKkKKVApUk0KSKEHgQdDBRda/wA7KoLDhLkutJSU16yAQRVBPb6py7Ibl6Liy0+KuJwuUoHUUCuQO5Q5HupCst3oonJepbAmEcUet3oOf3SqOs3iIphhfksxjcw2EFgQ25SecZsKVmW/Xl14qHQp2i2lJPIpX8juhTvMKQopWkpUNUqBBHaDnDkuxK+kXeLYzJbdA+sFrUnzpF+KIppOlqItT5Ivu7eBqdYS80cjkpJ1Sd6Vc/nrHLeq6SJ8NJcWoJbXjUkHJYpQpP56gE8YSNzL1rkJgOCpbVQOo95PED3hqO8b49DSs0l1CVoIUlYCkqGhBzBjnTxOgfbfRPY8PGaE752s6lTMhKUQ9MAgK0DTY1IpoaA0poAaZ0izkZKWsmTOYS22MS1nVauJ4qJoAOwCNV6rsrmFNPy7gamWK7NRFUqB1QvkfxPGKdF2p2feQbS2SWGjUMNEkOK3FVScuVeVBUmIGEsAuhv1JVs7XPZVjP2mtU88tbFUlMkkatA/1tMgVEcda10CYwlb+zMq+7LzSPSksU2kwwk1SDoXE0pXjSlM9YLr0W6mRlHHjSqRRCeKjkkdlfIGOC4FgKlpXE7UvvnavE64lZgHsB8SqLYwWlzhloB792orOgrayLwy80AWHULqMVAesBxKT1h3iLGF9cmdZVaFoOlbaSXA02nEkHC3VJKRwNE6R3ifW7bakBaw1Ly1VpCjhKlGoqK0Jwrr3Qt0NOIGwtWDskZRzz1oNsIK3VpbQNVKIA89/KF5dywjbDa5uaefAUtQZbbXhS2lOQoN5r8t9YkjJuzcvPWY+suOyxBZcV6xGamySewCvBdInkgGidNfBRiVvMdK0qKqQ1MutA0U8ho4B3qIjjvNOFl1q0W1F+TdSlEw2aqSEE1QtKTkKHdTX6xjlkekNlVnoZLa3ZlTZaVLobJqQCglVBQJOpAzz0ix6OZhl2RMk4F7RlJS+06nCeuSTQVrhzI3HkKiGlnLGLDoaPiFW73RJa9ksWhLYF0W24ApChuqKpWk8c4HbsW67KPCQnlVX/w750dTuSSfbGmee7WhVrunNKs+aVZrxJQqq5Nw706lvtGfeDxTBfaFjszGDatpXs1BaMQrRQ3j8tNISe53HZtOY9/dW1zXZFdb1utSbKnnTRI0G9R3JSN5P+egjtmH0tpUtZCUpBKidABmSY8932vcufmCvMNIqGkcB7x+JVKnuG6J4eAyu8N1Ej8IR3M2i4/Yk5NOZKmFEgD2UhaGkpHIBJ7yTvhRmHNeCU9Hu6Gzkdk1X6yloUfMmE222VEJSCSdAAST2AZmOnwtU4jS1nl1Hkiu8vSC7MNJl2qtS6EBFB6zlAB1iN2XqjvruFG2yohKQSSaAAVJPAAamC6w+iydmKFaAwj3nNe5A63jSGndW4MtIdZI2ju91dK/ZGiR2Z8SYq7iIoRTcygMc82VR9G3R6ZX+kTAG2I6iP8Alg61+MjLkMt5hhRIkcmSR0jsTlqa0NFBSJEiQtWQ3eydmZVPpLCdqhI+mZNfVGeNBGihnXI1GdMoq7L6XpF0DaFbKt4UkqHcpFfMCDiF/ezolZmCXJYhlw5lNOoo9gzQezLlGmIxO7smXiEt2IZtVnP3isibTheelnBuxkAjsJoU91I77qScow0WpR1LjZUVgBxK8NaVAIzplXOpzMI+2rmTkpXasqwj209ZPinTvpFK24UkKSSCNCDQjsIjb+ka5tMfl80nmkHMK8vrd8yU443SiCcbR4oUajw9Xugp6Lb9BhQlX1UaUfolk5IUfZPBKjv3HtyEJq9Dz7QamDtkpzQpXro+qvUg7wqoPLIiojUYuZHgel4sLravVMSE/cHpQ2ITLzZJbGSHdSgbgveU/FqOY0brTqVJCkkKSRUEGoI3EEaiOLLC6I05a2vDhkh68N2nJubllKUn0ZklxSM6qWPVrlQp/wA+MXVpzgZZcdOjaFLP2QT+EdUaZyTQ6hTbiQpCxRSToQdRFMV0DoFakAXGuNKzFntOTLKXHHSpZUahWajTrJIOgB74z6LLLbSqecbFGy8Wm6knqorvOZ9cQdy8mltpLbYwJSnCkD2QBQUrwivutd1MjLhhCisBSlFSgASVGudMtKDuhzpy4Os6nIKobVIf6JlYZR1g+sw+tChw0Pzr4RjYw/8Az07TTYN4u2jdPKsd1qXJWZhcxKTS5VbtNqEpC0rpvoSKK5/ma2F2LrIkws41uuunE66vVR3dgFTlziznt7zgcyNPkoAOQ6Ies9AkLZcboA1Pp2jZ4OJqVJrzqo05pi0ti7b3pzM5KqQlQGzfSuoC0aj1RmofgnhBG5LIUpKilJUmuEkAlNdaHUVoNOEbYUZTYI1qj4+wrYVrVLpKkqKUlSa4VECorrQ7q0EbIxccCQSSAAKknQDiYU1/elLGFMSauqclvDfyb4D4vDjERROlNNQ5waLK19Kl+g6TKMKqhJ+mUPaI9gfCDrxOW7MPuhYBnZttoDq1xOHggZq8fVHMiKWLiRvQ9LtqbljsQv11p/WK4Ar9kDcE0pxOsdsRcuPAxYy7E6ynreuzpaYZDUy4G28QURjSjFhrQVO6vDhFfZ1r2RJpoy7Kt8SlaST2kEqPeYQjzxWSpZKidVKJJ7yc4trGulNzZGxZWpJ9sjCn7yqA91Yy/pA1tOfl8kzm2cgm7afS1INA4FLeVwQkgfeVQeFYsLp2jMzg9JeRsWyKMtAmpB1cWcq10SKDKp3iB+6nRE0wQ5NKDyxmEAdQHnXNffQcjDDAjFKYm92PPx/Cc3Ec3L7EiRIzJikSJEgQpEiRg8CUnCQFUyJFQDxIqK9lRAhZ0iitW5ElM1LkujEfaSMCvFNCe+KS2r9TUh/4mTxI3PMrOA9oUmqDyUeysVDnTiinVlVk83Ej5JMaWQS6s+hSy9uhXVO9Cksr9U863yOFY+QPnFU90IKGYm004lo/9SK60emWbXk0hpkcaFZ8VZfswJWpeKZmf17zjnIq6v3RRI8I3xx8Tu6vqkOdHsESTl0rOlj9NaO0I1Qw2FHxClAHtiwsfpHlpBBblWpl1Go27qQAfhCUnDXeBC6iRoMIcKeSffgl460TLc6b3t0s2O1xR/hEYJ6bpjfLtfeXALZVhTE0aMNLc5pGQ7VeqO8we2L0OkDaTryW0DNSEEZD4lnqp7ge2EPj4aP4gmNdI7Rdcr04Co2kqRzQ4D5KSPnBVYvSVIzJCQ7s1n2XRh864SeVYGWrySzKvRrHlEvPb3adUcyo9ZQ5khPOMmuid2acL0/M1cX6yWkjwxEUy0oE98Znsh1cMPTPP5Jgc/bNEls9JUjLEpLu0WPZaGLzrhHZWBWa6cE1OzlSea3APJKT842udFT8o4HpCY66dEupGY4YgKZ80jtEYuXilZhXo9ryiZd/TaUoDzCx1kjnUp5wMjh1Axdc8/kgufvkq5XTc/ul2u9Sz+EbG+nB3fKtnscUP4TGNtdDqqbSSeS6g5pQsgGnwrHVV307YArUsR+WVhfaW2fiGR7Doe4xpZHw0nwhLc6RuqOrY6SZafbDUy3Mso37BxBB4YgpIxAcIq5O58hMmjFpJSToh5vCeypUkE9kBkSHiENFMNfX7qmO9UzW+hBw/wDFopyaP+OLOS6EmB+tfdXySEo+eIwsbKvJNSv6h9xA90GqfumqfKC6zumebRQOttOjjmg+VR+zGeRnE/xdf0V2mPcJkWTcGRlqFDCCoe0uqz+1WndSCACFi304N060qsHk4k/NIi4sW/M1P/8AhpPAje88s4B2BKarPJJ7SIwPhm1f9Snte3QI3iRgyCEjEQVUzIFKneaVNOypjOMyYpEiRIEKRIkSBCkSJEgQsVoBFCKg6gwK2v0YSEwSdkWlHe0cP7OafKCyJFmvczNppQQDqlfM9B6K/RzSgOC2wfMKT8o509Byt82mnJo/9SGxEjR+rm6/ZU5TOiWsp0IsD9ZMOr5JSlPzxQR2Z0bWexQhgLI3uEr8ldXygniQt3ESO1cpDGjZVNu26xIMFxyiUpyQhIFVHclI/mkKQzs7b0zswcDINSkVwNp4q99fCup0oK003ytJ21LS2LVVBKi00ndl6yzwrQqJ90DhDfutdpuRl0tIzOq10zWreT8gNwjVQ4dgcfiP0S85DWy2Xeu4zJNBtlNPeUfWWeKjvPkN0WkSJGAkk2U8ClIqbx3ZZnmtm8mvuqHrIPFJ/DQ74tokAJabCgi0j27SnbBmdko7Rk5hJrgWn3ke4rjTfrXKG1YlssWhLhxui0KyUhQBKTvSoaV+eojXey7Dc/LqaXkoZtr3oVuPZuI3iFHce1HbNtHYOgpC17J1PP2VjjQkGvukxvocQwuHxD6pOcZrZM20+jSz36ksBsne0SjyHV8oHZvoRZP6uYdTyUlKvlhhlxIzN4iRujkwsadkpVdBy65Taac2j/jjplug9P8AWTSjyQ2B5lR+UNGJF/1c3X7KOUzohOyOjCQlyDsi6ob3Ti/ZyT5QVpQAKAUA0EfYkIc9z83G1cADRSJEiRRSpEiRIEKRIkSBCkSJEgQpEiRIEKRIkSBCkSJEgQgRP/mJX/xfxEHcSJDpv4+QVG7+akSJEhKupEiRIEKQv2v/ADGr/wCOPkI+xIfD/LyKo/bzR/EiRIQrqRIkSBCkSJEgQpEiRIEKRIkSBC//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latin typeface="Corbel" pitchFamily="34" charset="0"/>
            </a:endParaRPr>
          </a:p>
        </p:txBody>
      </p:sp>
      <p:sp>
        <p:nvSpPr>
          <p:cNvPr id="36868" name="AutoShape 4" descr="data:image/jpeg;base64,/9j/4AAQSkZJRgABAQAAAQABAAD/2wCEAAkGBhMRERUUExQVFRUVGSAZFhcYGBgeIBofHx8dGxwcHB8cHCcgHBwjHBgcIC8gIycpLCwsHCAxNTAqNScrLCkBCQoKDgwOGg8PGi4lHyUsMikpMi0sLCwsLCwpKiwqMjQsNCwsKSosLCkpLCwwLDQsLCwsKiksLCwsLCwsLCwsL//AABEIAOEA4AMBIgACEQEDEQH/xAAcAAACAgMBAQAAAAAAAAAAAAAGBwAFAgMECAH/xABQEAABAgMFBAYGBgYHBgYDAAABAgMABBEFBhIhMRNBUWEHInGBkaEUMkJSYrEjcoKSwdEVM6KywvAkQ1ST0uHxFhdEU9PiNDZjc3SzJTVV/8QAGwEAAgMBAQEAAAAAAAAAAAAAAAMBAgQFBgf/xAA0EQABBAAEAwYFBAIDAQAAAAABAAIDERIhMUEEE1EFImFxgfAykaGx0RQjQsFS4YKi8WL/2gAMAwEAAhEDEQA/AHjEiRIEKRIkSBC4bathuUZW86aIQO8ncAN5JyAjXYtqKelUPupDWNOPDX1UmpTUnfhoSe2FvfqeNo2mzIIP0bawF03q1cP2UAjtxR09L15tmhMk0aYgFO03J9lHfSpHADjGtvD3hbuc/IJRkqz0XLe7peWVFuSolIyLxFSfqA5AczWvAR0XHuW7OYZu0FuOpObTbilHFwUoE5J4J378taK5VzkBBnp4YJZsYkpUP1h3ZalNdB7RoNNXZLOYkJJSUkgHCdRUaGm8aQ2Z7Yhgi9SqsBcbcskICQAAABkAN0ZRIkc9PUiRxyNsMvLdQ2sKUyrC4BXqnhn35jgeECt8XHZqdl7PQ4pptaFOvqQaKKQSAkHmQfEa0pDGsLnUclBNI1Co1Tc2lpCnFnChAKlHgAKk5coX9t3P/RbfpkgtxJZop1pSypLiParzpn5ihEX177TS5ZD7yPVcYqnsWBT96L8oEjCbBNKL6q/s+0W320utKC0K9VQ0OdPmKRlJzzbycbS0uJqRiQoEVGRFRwgB6O31SZck3TUFpM0ydKpUkYx3K+SjFx0VopZbJ94rV4uK/KJkiDLPiK9bQHWi2JAbf+/Jkk4GAFv0xqBBIbQCAVLpxPVGY1rwqU2ZMKcZbWoAKWhKlAaAkAkDlUwoxuDQ46FTYul0xitAIIIqDkRGUSKKUrb73RfkqzVnuOtoGbjSFKoj4kgGhRxSdOzTRdHpeViDc7QpOQeAoR9dIyI+IUpwOsNWYXRKjhKqAnCKVOWgrlU6Qk763ORgE7JDHLODEpKR+qO/LUJrqPZNRpp0IXtlGCQeRSHgtNtTftm0yzLLfbSHMCceEH1kjNVCN+GpHdGdjWw3NMpeaVVCxlxB3g8CDkRC86Ibz7RCpJ01wjE1Xen2kd1agcCeEc9x542dab0gsnZOLIbruVq2ftIIHbhhTuHrE3cZ+YVhJoeqbMSJEjImqRIkSBCkSJEgQpFbeO2Uyks6+r2E1A4q0SO9RAjE2rjmtgg/q043jwxZNo5FWauxI96Fp0y3jxuolEHqt0W5zUR1R3JNftDhD4YS94b6+io91C1o6H5Yuzrz6+spCCanepxWZ7wFeMXbt2pWUWudtR1Djy1FYaGaa7kpSc3KCgFaJFM+MAN2r4uSDT4ZSNq9hAcOeAJxaJ3qJVvyFNDHZdG7D1rTJW6tZbSavOqJJPwJJ9o/sjPgD0pIzic9xpv1WdrhQAFlGl33HrZmRMOpwScuqrLXvrGhV72HU7hkBvhkxokpNDLaW20hKECiUjQARuKo5Uj8RyFDZaWilX27b7Mm0XX1hKRoN6jwSN5/k0inuZbU1OY5hxKG5ZeTCBmvIkFSiOOlOI3amwnrpy78yiZdSVrQnClKjVAzriwnLF/NKgGBpYNizOIV/R8wrrDX0dw7/qH+dBVjGtc0tHxe9PFQbu9luvMn9Hzzc+n9S9Rmb5e453UoTypvj7fRfos5Jz9CWkVZfIzolfqqy3Ak+XGCq07PbmmFtL6yHU0qOehHMZEHkIq7qWW8mT9HnEpVgq2MwoONjJJI3ZZUO4DfEtkFAnUZHxB/H4QQsb2Xhl0yDyi62Q40pKKKBxlSSAE011getmUcau4G1A49k2CKGoqtJp3A+UX8j0c2ey4HES6cQNRiUtQB4gKJEEkRzGsrDnneaKJ1QH0h2atqWZmmcnJUYTzbWnAsHkKg8szHyxrfTIWNKkDG64gJZbGq1qJIGW7rAnw1Ig9KQRQ6c45nLKZUtDhbQVt12asIqmuRwndAJQWhrhvf+lOHOwk9bqJqWlJpE3LL202pJVNBSVJPWSQg09QDDQCvdQCHA9MolmCtxQShpHWJ3AD+coqb72A5OMIbbKRR1C1YiRVKSagUBzz8oH7fnU2haKZBSsDDPXdSo4S+oUIQmuqRWuWuZGgMNJEwG1WT9FX4Va3LemJlbk66paGnqCXYrkEA5LI95XHt3UoWRihAAAAoBkAIyjK92I2rgUpC3t9x6xplUw0naSUwqrrXuLOpTwxajccwdxhkRonZJDzam3EhSFiiknQiJjfhOeY3UOFpdN3XlppaJ6ynUNuoUFlo5JrvSoDNuoqDkUkHLjFN0wSxanGH09VS0A1G5Tasj2jEnwinvXdp+yZkLaWsIUatOpJB+oojePAjPiBy3nvkufaYDyRtWcQKxkFhWHVO41Tuy7I6scbsTXg236rM5wogiinpdu2Uzcq0+n201I4KGSh3KBEWcKDobvHgdXKLPVcqtvkoDrDvSK/ZPGGYLVwzWwcoNonGyeOGgcR9ZOSuYV8Mc2aEseWjz9FoY6xas4kSJCFdSKq89vIkpZx9WeEdVPvKOSU958qxawmOmK3y7MplknqMiqua1Cvkkj7xh/Dxcx4G26o92EWinowmD6HMTjxqp11bi1ckJHkOtSE9adoKmHnHl+s4oqPKprTuGXdDMl3i1doBIOJ6qAAMyXHimg4kprGy6fRq1LN+lWhhJSMWzVTA2BnVfvK5adsb2SNjc9560PRILS4ABCtzOjh6dKXHKtS+uIjrLHBAP7xy7Yd9m2a3LtpaaQEISKAD+cyeJ1gVuNedc/MzTgqlhAQhpH3yVEe8cuwUG6DSMfEyPc6nfJNjaALCkAnSld9brbcy2pwKljVQQog4CRiUjgsAVrw7BBBeO0JtjAuXYS+2K7VGKjm6hRuO/LMnLKMbCvhLTlUIUUuDJbLgwrHEFJ17qxSPEypB781c0ckHovXOSZlwl1FotTAq0ACl7DTfQEHhU1zB0oYJrMvLK2mlyXUhYXho6w6ghQGnZroa1rSKOxbFbsy1SjZ1bm0n0dzM7Miqltcgda8AOcMENitaCpyJ38h5wyYsFUPEHT6e81DbVdd2xfRGEshxbgRXCV0qBXJOW4DL+aDit2+jEqrZjE8+dGWhiV2q3IHMxTW9etyYcVLySsKUHC9M64TvQ1xXxVu845rNspthNGxrmpRzUo8VK1Jjicf2lHwpp3eedunn+NfJaYYHSaZD3osn7YtGY9tuUR7qEhxfepXVB7BA1eFh9Lss36ZNq2yylRLpFB1dAmgGpgvgavFnOyI+NR8MP5RyeC7W4mbiKJAGFxoAVkxx89epK0y8NGxnjY+4XHZEo76XMM+lzYDQSUkPKrmATUGoOvCCVmftFj1H0TKR7DyQlXctG/tEU0hlaswOLKD4YBBLEcZ2txUUjCHWCxhIIBFlovxFnpSIuGjc02Nz91YWNftl5YZeSqWfOjblKK+osdVXkeUdl5LpsTyAHRRafUdTktB5HhXccu/OBues9t5BQ4kKSdx3cwdQeYjXZV43bPUluZUp2VJwofVmprglzijgvdHV7P7VZxJDR3X9Nj5fg/MrPNw5jF6j3qjayJNbLKG3HVPLSKKcUACo8fw3niSc47I+IWCKg1B0IgHtueembXZk0OqZbaQH1lORWQck8xpkcvW4COs1peT81nJpWd6r4mWcbl2Gi/MuiqGwaADPrKPDI+BqRHDY19ZhM0mVn2Aw46KtKSqqVfDqc+/WgoKiK6/J9EtSRnPZUdivkMx+64o/ZjuvhZr83PybaGlBthQeW/uyI6oPHqaa5g6AmNDWMwgEagm/EKlm0WWnZjUy0pp1AWhWoPzHAjcRCQvn0dPSJK0Auy+5YGaOSwNPradmkPqAy/N51SExKuGqmF7RDyPuEKA3qGfaKjfFeGle11N+SiRoIspJWZaCmHm3kes2oKHca07xl3w4uk6YJk5ecZNFNOocbVyWD5GqaiKy9vRm1MN+k2fhqoYtmn1Fg51R7p5aHlGLjxdu0oKriZogg6jZvAAEbqJoI2PkbIWPHWj6pTWloIKPrs28idlm30ZYh1k+6oZKT3HypFrCY6HbwFqZVLKPUfFU8lpFfNIP3RDnjBxEXKeW/JPY7ELUMeYrZnS9MPOnVbileJNPAZR6djy5Nt4XFpO5Sh4EiNnZ+rkqfZPW4bbYsqVW5hwtpLlVaJIUvrdwJhbX/v8AKnl7NolMsk5DQuEe0rlwTu1OenNbd7yuRlpJokNobTtjpjXrh+qknvPYK7+ji5xnZjGsfQNEFfxK1CPxPLtENZE2Mulk6mlQuLqa1MvovsIy0ggqFFvHaq5AgBI+6Ae0mCt4nCcIBVTIE0BO6poaCsZCB+8t7xKLbaQy5MPuAlLTeuEaqJ3DI7tx4RzDileTuVpFNCCZi+VrMPhqZMtL4vVW62vZq7FoqPHTfSOu2boWjPJC1mzirIoeb2wWN4wrCcx215QQS985KabW3NAMKSQlxmZCUnPSgVkoc93LKNFn3V2DiF2dNhDKlArYUQ42U16xbzqk0598auZhzoNPll7+apV+Ks7oWZNstFM66h5aVfRqFSQmlM1FIJOZ1FabzFbfS3FqWJKXUUuLGJ5wf1TfL41aDgM+Bgjt210yku4+vRtNacTolI5kkDvgFsSUUhCnXjV547R48CdE8gkZeMcXtHjf00Rl/kcm+fX0+5C0wxcx2Hbf34rntSZTJS6G2EjGohtlHFR3njxJ404xX2ROz0wgqS7LpKVFKkqbVVJG4x0WOPS5hU0f1aKty44++vv0H+US0f6HNCYGTL5CH+CVewv8D38Y4LA1l8OWh0xGIlwDu9qWZ71647C2GzT7pumWWXX3stvo1o/86W/u1xVPtzAtCUD621nrlOBJFBQ1rXsgzgatLO1JUcG1nyXCeB4syOeCxo7j9GgH4DuFeaMADM6jfxC5J1D36UUGFIStTAzWCRQEVyG/IRZejWj/AM6W/u1xoeytdv4pcjwKj+EEsRxnFGNsIDWn9turQTuN/JEUYcXZn4juhe1Jmel2lOrelqJGgbVUncBzJjrsC1FTCHGZlADqcnEEZFKhUGnYaH/ONDn9MnMOrEqaq4Ld3DmE/nxjZeRlTS0TjYqprJ0D22zr3p1/0hx5cjW8O9rRK4YgQA3CdWtNf5DXoXN6FVGIEvBJaMut9T6f0VdXRtVUo8JJ1RLS6+irO6mZZJ4jVPLLgBY3wum6+43NSiw3NM5JJ9Vac+qrxPLMg8RR2jKJmmOoqhNFtLHsqGaFDh/rBZdC3TNyyVqFHEkoeT7q05K8dewx3ezOOdPHid8bcnePj67+Pmsc8IY6hodENC7M/aDzS7R2TTLKsQaazK1DeTU0B7dKigrWCy2Lyy0oKvuoRwSTVR7EjrHwgXt2am3rS9C9I9GZW3tG1No66wPWTiJ6qqhRqKZDSOKxrvMyNr7JadqmYaxsOu0UoLT64xEanM1+rHZLcQGI7WAOnvzWW60Rtd68LU6ztWa4cRT1hQgg7xXeKHsIil6T7DMzILwiq2TtUjjQEKH3Se8CNF3pRcpak0yEK2EwA+hQScKVVooEjIVNfuiDQiEk8t4c3zCsO8KKRHR/f5UivZOkqllHPeWyfaTy4jvGerKvyy3+i5pTQTRxIcJTooko63DMAdsLLpHucZKYK0D6B0ko+E6lH4jl2GNdhXwKJGZkniS2tpWxOuFeuH6qjpwPbl0XxCQtmj8LWcOLba5D9kTpZmGnRq24lXgQfMZR6ejy1LoqtIG9QA7zHqWF9oat9VeDdDVyb1iebeJpibdWnL3Cols/dy7UmEnfCU2U/MopSjqiOxRxDyUItujO3/RJ5KVGiHvol8iT1D3Ky7FGOvpes4otAKArtm0kU3kdQjt6qfGGxM5U5aNCMlRxxMtDN3bAcnX0stDM5qVuQneo9nDeaDfHoixbHblWUMtCiUCnMneo8STmYErHstFi2Y48sDblGJZ4rOSGxyBIH3jHX0WWot+z0lwlSkLWkqOpzxfxU7ozcS8yguHwg15pkbQ3I6owhbzFs+iWtMTM2w+looDLLgbxICRQqJIOVSKjfmYYc1MBtClq0QkqPYBU/KKyzbzMvSYmzVtopKjjpUBJIJOGvAxmjJbZqwck0oNsMylqWnMvL2braEIbZSsDrZEqWEqzNDUab4L7HuZKSjynmGg2tScJoVUpUE0BJAzA04RX2zdezH2fSHG20IKQvbI+jyOYVVNK6jUGLqwJBDMuhDbi3UUqla14ioK6w628UIA5Ui8j7HdJA0ryUNHVDF+JjbzUvK+wj+kPDs6rYPaqppyEUd5plS8Eq0aOP+sfcbHrK79PGOqUmNrMzsyakF0tIpn1WRhy41VXvgUse+DCHHXng4XXDQAJBCED1UglQ7+wR53iI5eI4pz424uSAAOrznn5G764QN1tY5rIwHGsWvkPz/aOpWVS0hKECiUgADkIwnpJLzam1iqVih/Mcwc+6B7/AHiyvB37qf8AHE/3iyvB37qf8ccIdl9oh+Pluu7ve+q1/qYKrEKXbdmdVRUs6fpZfq195HsKHdQeHGOaaztZrkwo+a/ziltS97Kn2n2A5tEHCoFIAWg6pyUc66czFyDW1hyl9/M/5x038I+J75ntw443kjSnVR9DdjzrZIErXAMBunD5bL7aOVqyx4tLH7/5x33jtQstAN5vOnA0PiO/sGvhHBbmVoyR44x5f5xUqvQ0mecdfS59FVtlISOr7yjUiij8j2RWLhHcQIZA3EGx3XUh7wB5Xr4WpdKI8bbq3fLIe/NFti2WJZlLYzIzUr3lH1j4+VI7FJBBBFQciDvgY/3iyvB37qf8cT/eLK8Hfup/xxz5Oy+0ZHmR0brJs5bpzeIgaKDhS32Csyzy5NR6ubkuTvQdU9qTXzi5u9Mej2kUf1c4io/91sZ/eQfEQFXgvfLvJSpvaJeaUFtqKU05g9bQj5Rf2tPEyzE2ElKmVtv0OoFQFjswqPdHZhjmg4mOeVpbzO48H/LY/wDI0T44llc5j43Mabw5jy/1+EYXwsJTq5aYbWhtyWdCsbhonAfWSSONAO8xbrlWHltuENuKaJLasjhJ1I4HKNs5JtvtKbcSFtuCigdCDCyv7dCQkzKupb2bansL4StdSgitR1ierQ+rxj0kYElNJIO2X+1hOWaasfYT0jdh6cWDIelSkv8A8155yqx8CAa076HiIbcoyUISkqKylIBUdVEChJ5nWKyxhmhtSDa57bsdubYWy6KpWKcwdyhwIOYjzteGwHJJ9TLozGaVblJOihyPkajdDq6UbVXL2estkpUtaEBQ1GeI+SSO+OC2LLRbVmNvIAD4RiQRuWMltnkSCPumNPCyGIYj8JNeSVI0OyGqVF05Taz0sji6ivYCFHyBh4X2vUJBptWWJx1CaH3aguHuRUdqhCv6JLNK7RCiKbFClGu4nqAdvWPhGnpRt/0qeUhJq2x9GnmqvXP3ur9kRplZzZw06AZpbThZao70SWxnZhvTC6unYSVJ8iIa0iwLTTZc0oYi0tQey9pKSangNo0k/aHGBHpisrZzqXQMn0A/aR1T+zgjb0f3t9EkJ3PrN4VtA+8v6PwxBJ8YJLkia9uv5yQ3uuIPvdZ9L16ds8JVs9Rk1cI3r0p9kHxJ4QbdFUgWrNaJ1cKnO4mif2Ug98JSyLNXOTKGgSVuroVHPXNSj2Cqo9KyksltCUJFEoSEpHAAUHkITxQEcbYh5q8VucXFVd8lqEhM4EqUotKSAkEklQw5AZ74W0/fCXRYvoY2iHw2lBSttSRXECvM5U9aGdeW3UyUsuYUlS0opVKaVNSE78t8dyClxAJAIUAaGh1EZo5AxosWLvXomkWlxe29MouyCxLvtuLwtthKTnQFNcjQ0omGC2kMS4G5pv8AdT/lHM/deTWaqlmCa1rs0Vr2gVj7ehdJKZPBlz9xUVc5rqa3r96U0RmgW6KKSbROqwVntWSr8Yr7x3IRMEuNENuHX3VdtNDzHeN8XVhopLMD/wBJH7ojuj5+7jpuH4ySeJ1EuPrZ3XZELHxBjhlQShm7rTTZoplZ5oGIeKa+cfZO6s06aBlY5rGEftU8oOZq9bgfcaalVu7IgKKVceWE03+EfP8AaWa/sDv3v+yPXDtjtIsH7TASAc3tGosZF16LmfpeHv4j8j+FLt3LRLEOOEOO7j7Kfq11PxHuAj5LZ2s78LAHmg/jH3/aOb//AJ7n3/8AsjddizHUqdffGF19Xq+6kaD+dwEcGV84E0/FvBc5uFoDmnUjQNJoAA/+lbGhndZEMgbORG3itN5spuQV/wCooeOH846LxXTbmxi9R0DJYGvJQ3jnqPKNt57GVMMjAaOtqC2zzG6u6vzAjgReKdAGKQWTvIXQE76dU5d5inDumdFDJwrwHstptzW5FxcPiIBBv6Kzw0Oc2QZGjoTtWyDJ66E00c2lLHvN9YeWY7xGiWu1NOGiWHO1SSkeKqCDz/aWa/sDv3v+yNT18Xm8Jdk3G0lQTiKuP2ddfCPRM7W7TLcPLYXeD2/bEsB4bh7vEQPI/habvXBS2Q5MELUMwgeqO33jy07YJLXl9ow6j3m1DyP4x2GPhFco8XxHaM/EzCaV1kadB5LrMgZG3C0K/uhObWRllnUsor2hIB8xAmG7Kl5lxyamkvzAWf1xKtnnklKaEDDkM66ZUi96NVVsyX5BQ8FrH4RQ2IZZq0rRRNbFKlOJcbLuAVSoEnCVdo0/OPpLRTn1fp5rhbBXSulCzR/xI7kO/wCCLqw7eZnG9qwoqRiKalKk5ilclAHfC9u1euSlpqeU6pKWnXcTK8BKVAVCgkpSRrTxgh6LGlCTWopKUuvuON1FKoNKHyMEsLWNJAO2vj6bIa4krZ0qSBds10jVspc7knrfskmAjoivTsXjKuHqPGrZ4Lpp9oDxA4w4JqWS4hSFCqVgpUOIIoR4GPNdsWauTmXGiSFNLoFdmaVDtFFQ7hQJI3RHzS5ba4OCbk3LizP0pOAULhTsq71KSDlxG1cJ+yeEKW7snt5xhs543UhVd4xAqr3AwZX/AL2+l2dJZ9Z0qW6B7zfUPcVKJ8I5Oh+ytrPbQjJhBV9pXUT5FR7ofHccTnu1/GSo7vOACPOlixNvIlaRVbB2g+roseHW+zCLCiARXI6jjHo679piaZcSuilNuLYdFNSklOY+JND3wh7z3fVKTbkvQmivo/iSr1Py7QYrwT6uM7KZh/II+6GLu5OTaxr9G1/God9E9yoakBF7ALOsYtIOFQQlpJGRKlEYlDn66oILpWz6XJsvH1lp631h1VftAxinuS5drpOZTe6qrpT/AP1Uxywf/YiOCRuRMraQr9JzYBSCACBQEA01gxtOZbaZW46KtoSVL6uLIZnLfAuOkULH9Gkpx7gQ1hT4k5eEEbn4KYN/D+1JAvNZMXFfSpKjaU4rCQSCoUNDWh5HSL28zeKTmRxZcH7CoCJnpFn1TAlmZJCXTmUqc2hSOK8BART4jllxhjPNY0FJ0UCD3ikRJjaQX/1/SBRukvrBXilWDxaR+6I74CLIvCtlpprCKM1bWN5wkjupBI1eJgiuPDyINfIR4bj+x+LikLgwkEmqz3OteHu114eJjc0C9lR4ZuXm5lbcsXUvKBBxgZAH8/KOr9PT39gP94Pyj7aF6s6MjfmpQ15AfjHdKXkZWOscB3g18jvjfNBxPLbLLwrXGgP54u6ABYDssh086SmuZZa2Qj5VnnuFwfp6e/sB/vB+UT9PT39gP96PyjfaV50JBDXWV71Mh46/KMrOvOhQAd6quNMjzy0in6SXlc39G2ulyYvOsdqcbcWHmn/rX2XN+np7+wH+9H5RP09Pf2A/3g/KO6cvK0gdQ41bgK07z+UclmXoByeyO5QGXYQNO2IZwkrojKODbQ2uSz5DHfvJBeA7DzT/ANfwsP09Pf2A/wB4PyivtlU7NpQ2ZMtgOJVixpOlRy4+UEUxeJhIqFYzuCQf9BFZKXrOM7RPVOmHVP5/z2Q3hYeIzmi4RoLcxZeD6Auz97qshZ8DpCb8vwiYx8UqgJ4ZxWrvGwBXHXkEqr8oorSvcrC4QkBGBQAOtaGhrxru/wBY5XDdi8ZOawEV/ll8rWmTiY2DVH/RqmlmS/NKj4rUfxiqvFemyXHlNTbeNTKsBUpkqAOtApNTTlBPdWS2MlLt6FLSAe3CK+cD3R0nG5aLvvzax3J0/ej6AKxPf9jWpXEzoBb5O+1kYEtodZShPqoKCkDsCkgDtgls60mn0Y2XEOJrSqFAivDLfmMoCbiSLLyJ551ttYVNukYkJVQChyqOcdfREzSzUq0xuLV54f4YJY2gEi8iNfFS0lGsKzpnu7k3NoGlG3ez2FeNU96YPr02x6JKPP70J6v1j1U/tEQO3SpaNjbJw4lFK2lk64gSUqPPNKoiAmOpdrpQ+nd1I8rJAFTQaDhXWnbDw6JLE2EjtFCipg4/sjJHlVX2oUV3bAXNTbcvmCVUX8KU+ue4A99IfV4LREpLpDdEqWpDDIpopZCBlvwiqqfDG7jX2BGN0mEfyKXN37ziUtqaQs0affWlVdEqxnArxJB7a7oNL53O9Ldln0U2jLqMQOWJvGCodqaEjtPGFN0jSJatKYB0WoLHMKAPzqO6GF0a9IImEplnzR5IohR/rAN31wPHXWsLmYQGzM6Z/JSxwsscqrputM4pdgaAKcV+6n5L8YvuhxwmzyPddWB4JPzJgD6XJjFaSh7jaEjwKv44YPRFL4bNSffcWrzw/wAMRK0N4VoUtNyFGhhXXm6UUuu+jy7uwbqQ5M4VKVzDSQK13YjTu1hpRUvJkpMFahLsA54qIRU7+BJjHE5rTmL6JzgUH3evFLyzeCRkZx8nNThapjPFS1flQQeWZNLdZQtxstLUKqbUQSk8CRkYEpvpVlyrZyrT02vcG0EDxIxd+GLu69oTjyVqm2EsZjZpCqnDTPFmc69mukXlaaxEV5nP36KGkaIAtC7w9OnWq0UVB5rgQ5mr9uo5RQPsKQrCoFJG4wcdKcmtosTrRops7Jw/Cr1a8QFZfaigavuKddqqhwVl5jLzhDpeNjdzImcxhrKwC0gVvsdfMpjRE4YXGiPqsbIu6XAVOVSmnV4k8ewecVk7IraVhWKcDuPMGPtqXmdeIodmkGoCSdRoSd8WMnfUhNHUYiPaTQV7Qcq9kLDu04iZnMDgf4A0W9KOh8for/sO7oNePVabHsRTygVAhsanjyH5xqtaylMKORKD6qvwPAxlat7VupKWxs0nU1qojhXcOyPtl3uW2kIcTtEjIGufYdxiA7tQO55YK05d511vS/6R+xWC/VabOsxbyqJGW9W4fmeUddtWEWjiQCUeYPPkdaxlO30JTRpGD4iQadgGUcVk3ocZyV9IkmtCcxXWh/AwYu1Hu54YAB/C8z43oD092fsAYLvx6LTKyqnVYUAqPy7Tui4tC7KkNpUiqlAdcceaRy0pHyYvsMNG2qHioig7hr4xUSV43m1leLHiNVBWh/LugLu05zzGtDA3+JN4vMjQdPH6H7De6Td79Fi2ypRwpBJ4AZxZzF2q+jtKP0j7yUkDQIHWX20SK1jeq/Ipk11uasvlWLLo4acm5tybdzSynZt8ApWaqdicvtQxsvHSvDpGctjczmCXHYZaC9VRwiaKacRPhVJiWjOhhlx0+q2hSz2JBNPKAyz+kpwNIcmZF9tC0hQdaGNBB37iB21gjvjZS5mRfZbPXWjq7qkEGnfSnfFRdS+0rsUMOqEu8yhLa2neoQUgDIqoCMu2HxtGAmrz+QSyc1YWdfOQmgUofbOIUKFnATXIiiqV4ZRcWfINsNpbZQlDafVSnQVNTTvJML/pETKTWxl2EsuTL7qQVICCpKPaJUnMDt3V4QxmWglISkUCQABwAyERI0NaCLz2KkGygrpidIs6g9p1APmr5pED3QjaXXmGDoQlxPd1VfNPhBL0uS+KzVn3FoV+1h/ihedEszhtJA99C0+WP+CNcTQ7hXBJcakCZNzbm+ivzUw5TG84vABnhbKyod6sjTdQc4ELzXmE3bEq0g1aYfQkcFLxpxnuphHYeMX3SP0giVSqXYNX1CilD+qB/jI0G7XgCt+j2SLtpSwHsrxnsQCr5geMTCwkGZ/TL5KHuAIY1MDpguwXWkzTYqpkUcA3orWv2ST3KPCE+06UqCkkhSSCCNQRmCOYMenXJtsubBXrKQVYSMlJrhV20qKj4hxhHdINyFSDuNsEy7h6h9w+4fwO8cwYtwc2XLd6KJWfyCo7xW2qcmFPqFFLCAoc0oSkkciUk03Vhv2ZaZs6yJN0iqAEF0UzCXSSSOYUtJ55jfCNVoYfF9JcJsRaPdZbH3Sj8oZxIHcZtf8ApRGdSixK0ut1SqqVpqFJO4jIgjka1gSs7oqlEKxvlyZc3qdWTU9g1+0TFJ0N3mK0LlFnNAxtV92vWT3Egj6x4Qzo5z8cDiwFaGkPFrRKSLbScLaEoSPZSkAeAjfEiRnV1yWrZqJhlbLgqhxJSe/eOYOY5iEYbvPoeclynE4yaGlBUH1Vip0Izh+qUAKnIDWA69lk+lIE3IrQp9kFIKSFBxPtNmmRIOY59sOjlkY0iOr2u6vxrqqloJBKE7NsBuXTjmVIqrqAE5DFlrvVz3ecV1oXSeQo7MbRO4gio7QfmIoZibemVErK1qSCSKeqB62Xs035R2WfemYZThSoKSNAsVp2GoNOVYSOE7RicZWStc8/E03hA2w7is/PdM5sLhhLSBsd/VX9kXZ2X0syUpCM8JIIFN6t3d/pGi1rsFR2kvRaF9YAEZV4cR5iKKetl+aISpRNT1UJFBXdkNT21iWdbr8tVKFUFc0KFRXfluPZSIHCdoh3P5reZ/jngw/e739Ec2GsGE113tXdlXScUqrwwIGoqKnlloOcdNrWAl8bWVKVDQpBFDTLLdXl39o9aN533k4VKASdUpFAe3eRyrGmUtB+VWcJKDliSRkd4qDyMH6TtF7ue6RoePhaLw1ve+eWe32ObCBhDTW53VxI3TfWrrjZp3k0r3AHOLaesBl5GBhSQ4z1TnxzornXfxqOwdm73zLicOIJB1wChPfUkd1IrG3nGMLiSpFQSlWlRWh7RWB3CdoTOEkkrWOHwtbdE/8A1eZyvy1RzYWimtJG5OvorGcsR9spTs+u4oIbFU9ZR0pQ6byYdV17CTJyrbIzKRVaveUc1Hx8qQNXCsB5ZTOzn6zDhZQQBgSdVEblq8h25Fdr221KhBdVhDi0tp+srSvAaknlGgyTPaGSVi3w3V+F55JdNu26eK74rrUu9LTI+nZbc4FSRUdh1HjFjEhIJGYVlU2PdSUlCSwwhtRyKgKmnCpJNOVYs3XQlJUogBIqSdABmSeUZwtemK8xbbTKINC6MTv1K0CftEHuTzhsbXTPAtVcQ0WrO0rU/SNlTriRRujmx4lLdDiPMqSTThSFBdu2jJzKXwMRQF0HNSFJFeQKgTyhx3GlQqxW0++25X7Sl/nCIToI6XDAd9m1/wClmkJyK2vvqWpS1kqUokqUdSTmSe+G30O3YLbaptYop0YWh8Fc1faIHcnnAXcG5Kp97EoES7Z+kV7x1wJ5nedw5kQ82pltKwwmgUlGIJAySkEJHYNwHwnhFeMmoctvqpiZ/IoT6Ui4y0xNsmjks7r8KxhIPEEhII5xY2BeGWtaWUkhJqKPMq1T+YrmFDyIi4tyykzUu6yrRxBTXgdx7jQ90ec23X5KYOFSmnmlFJI3EZEcweByIhEEYmZWjhorvdgN7FX1+uj5yQUVoq5Lq9Ve9FdEr/BWh5HKGTeuZ2thrcGeNhCvHATFXdfpUZmU7GdCG1KGEqI+jXXKiq+rXnlzGkEdrWE2izJhhquDZOFsE1w5FQAPug6a5UiZHvtokGYPzQ0CiWpMXEtHYWhLrrQFYQrsX1P4ge6PRceV0rIIIyIzB4cI9MWFaYmJZl3IF1CVU5kAkdxrF+PZmHeiiA6hfLZvDLyiQp91LYOgNSVU1wgVJ7hALaXS4pxSUSbFdorAh17qpJNBkAabxqoU3iD+0rIZmAEvNpcSlWIBQqARv84p782dKqkHEv0Q2hNUEAVSoZJwDiSaU31pGSIx2A4WU117ILvVZbrTO1tOaW+tZo1KMkpQpXA0AJArmQAd1SSIK+ji6ipGW+kJ2jpC1prkjLJIGlaanu3CB/o6sF6bUienVKXs0hEsFcE5Y/HQ6k1VwMXU3eJ+bnky0koJbYUFTL1AoZf1Q3EnMdv1TV8hcQYwdMz09/cqra+JZ3kucoumak8KXyPpGzkh4c/dX8XjxhfKu81MOKS2oy7o/WS7ozSd+Hinsr3aQ7y4AQCRU6DjxpFZbl2JecADzYKk+qsHCtP1VDMdmkc8h142OwuqrABy8QcjW2hGxrJNFaEWOn46Jas2dL2aguuqxuU6u4nkhPPer5RoesZi0BtpdYQs+ukjf8QGYPPMHWOy3ehp4qK2JgOV3PVCvvCoPgIGldHdpsqqlhdR7TbiPwVWKx9nuJ544k87qQKrph6f3mpdOPgMfd+vnavZO7DMoNtMuJOHMZUSDuy1UeA8o+LRL2onEhWzeTkQaVpXKormOY00ijNw7UfIK2HSeLjicvvLi9sfoYmCQp95DQ4N1UrxyA7amJd2c++fJxJ5uxAFAdMO4O/uwTj4Gx936/NcKrtMyxBmHNoSeoy2k4nDuAGp7qdsG1gXOW+tExOoCUozYlhQhHBTm4qyHV0HlF/YNz5aT6zaSpw+s64cSz9o6dgpHfa1rNSrSnXVYUI1PyA4knKkDGvLg+Rxe/QGqq/8QNL3Op8BkgkVQFD3qVnaFoNsNqddUEIQKqUf5zO6m+Bi17Ys+1JVxhMy1VY6mJWEhQzSaKodeG6sDLlrGdnmP0i24xKL60q2rJC1V6pdPEjdzG41UeT9zZJ/9ZLMkneEBJ8U0MbMDYqxXeuXvNLvFouW4VuqmZUBz9ewdk8K54k5V7xnXjWCSAObuI5Iq29lqKVD15daipDoG4EmoPCp7CN5jZU0t1lC3Gy0tSQVNk1KTwrC5Q28TND9FLb0K64873/tHb2jMKrUJXs09iBg+YJ74fVtWkJeXddP9UhS6dgJA7yKR5mccKiVKNSTUniTmTGzgGZl3okznQJ63NmQ1YiFnRDLivArMLK41wnZ9QUqqJdPrOe9TVKOJ4nQduUNmxLCQ5ZUvLuE4FNNlYBpUEBakk7gTkabqxQ3m6T5eTTsJNKHFpGEYf1bdN2XrEcBlziscjreIxmT8lLmigXK+tm2pWx5VKQkAAUaaSc1n50qaqWfMkA1vRctx9ExOPGq5hyg4BKBQAcEglQ7oTszNvzswCtSnXnVBIrvJNAANAM9BkI9E3fsgSss0wnPZpAJ4nVR71EnviJ4xDHRNuOqGOxuvYKxgC6R+j30wbdgDbpFFJ02gGnYsbjvGR3QexIxxyOjdiamuaHCivLLzKkKKVApUk0KSKEHgQdDBRda/wA7KoLDhLkutJSU16yAQRVBPb6py7Ibl6Liy0+KuJwuUoHUUCuQO5Q5HupCst3oonJepbAmEcUet3oOf3SqOs3iIphhfksxjcw2EFgQ25SecZsKVmW/Xl14qHQp2i2lJPIpX8juhTvMKQopWkpUNUqBBHaDnDkuxK+kXeLYzJbdA+sFrUnzpF+KIppOlqItT5Ivu7eBqdYS80cjkpJ1Sd6Vc/nrHLeq6SJ8NJcWoJbXjUkHJYpQpP56gE8YSNzL1rkJgOCpbVQOo95PED3hqO8b49DSs0l1CVoIUlYCkqGhBzBjnTxOgfbfRPY8PGaE752s6lTMhKUQ9MAgK0DTY1IpoaA0poAaZ0izkZKWsmTOYS22MS1nVauJ4qJoAOwCNV6rsrmFNPy7gamWK7NRFUqB1QvkfxPGKdF2p2feQbS2SWGjUMNEkOK3FVScuVeVBUmIGEsAuhv1JVs7XPZVjP2mtU88tbFUlMkkatA/1tMgVEcda10CYwlb+zMq+7LzSPSksU2kwwk1SDoXE0pXjSlM9YLr0W6mRlHHjSqRRCeKjkkdlfIGOC4FgKlpXE7UvvnavE64lZgHsB8SqLYwWlzhloB792orOgrayLwy80AWHULqMVAesBxKT1h3iLGF9cmdZVaFoOlbaSXA02nEkHC3VJKRwNE6R3ifW7bakBaw1Ly1VpCjhKlGoqK0Jwrr3Qt0NOIGwtWDskZRzz1oNsIK3VpbQNVKIA89/KF5dywjbDa5uaefAUtQZbbXhS2lOQoN5r8t9YkjJuzcvPWY+suOyxBZcV6xGamySewCvBdInkgGidNfBRiVvMdK0qKqQ1MutA0U8ho4B3qIjjvNOFl1q0W1F+TdSlEw2aqSEE1QtKTkKHdTX6xjlkekNlVnoZLa3ZlTZaVLobJqQCglVBQJOpAzz0ix6OZhl2RMk4F7RlJS+06nCeuSTQVrhzI3HkKiGlnLGLDoaPiFW73RJa9ksWhLYF0W24ApChuqKpWk8c4HbsW67KPCQnlVX/w750dTuSSfbGmee7WhVrunNKs+aVZrxJQqq5Nw706lvtGfeDxTBfaFjszGDatpXs1BaMQrRQ3j8tNISe53HZtOY9/dW1zXZFdb1utSbKnnTRI0G9R3JSN5P+egjtmH0tpUtZCUpBKidABmSY8932vcufmCvMNIqGkcB7x+JVKnuG6J4eAyu8N1Ej8IR3M2i4/Yk5NOZKmFEgD2UhaGkpHIBJ7yTvhRmHNeCU9Hu6Gzkdk1X6yloUfMmE222VEJSCSdAAST2AZmOnwtU4jS1nl1Hkiu8vSC7MNJl2qtS6EBFB6zlAB1iN2XqjvruFG2yohKQSSaAAVJPAAamC6w+iydmKFaAwj3nNe5A63jSGndW4MtIdZI2ju91dK/ZGiR2Z8SYq7iIoRTcygMc82VR9G3R6ZX+kTAG2I6iP8Alg61+MjLkMt5hhRIkcmSR0jsTlqa0NFBSJEiQtWQ3eydmZVPpLCdqhI+mZNfVGeNBGihnXI1GdMoq7L6XpF0DaFbKt4UkqHcpFfMCDiF/ezolZmCXJYhlw5lNOoo9gzQezLlGmIxO7smXiEt2IZtVnP3isibTheelnBuxkAjsJoU91I77qScow0WpR1LjZUVgBxK8NaVAIzplXOpzMI+2rmTkpXasqwj209ZPinTvpFK24UkKSSCNCDQjsIjb+ka5tMfl80nmkHMK8vrd8yU443SiCcbR4oUajw9Xugp6Lb9BhQlX1UaUfolk5IUfZPBKjv3HtyEJq9Dz7QamDtkpzQpXro+qvUg7wqoPLIiojUYuZHgel4sLravVMSE/cHpQ2ITLzZJbGSHdSgbgveU/FqOY0brTqVJCkkKSRUEGoI3EEaiOLLC6I05a2vDhkh68N2nJubllKUn0ZklxSM6qWPVrlQp/wA+MXVpzgZZcdOjaFLP2QT+EdUaZyTQ6hTbiQpCxRSToQdRFMV0DoFakAXGuNKzFntOTLKXHHSpZUahWajTrJIOgB74z6LLLbSqecbFGy8Wm6knqorvOZ9cQdy8mltpLbYwJSnCkD2QBQUrwivutd1MjLhhCisBSlFSgASVGudMtKDuhzpy4Os6nIKobVIf6JlYZR1g+sw+tChw0Pzr4RjYw/8Az07TTYN4u2jdPKsd1qXJWZhcxKTS5VbtNqEpC0rpvoSKK5/ma2F2LrIkws41uuunE66vVR3dgFTlziznt7zgcyNPkoAOQ6Ies9AkLZcboA1Pp2jZ4OJqVJrzqo05pi0ti7b3pzM5KqQlQGzfSuoC0aj1RmofgnhBG5LIUpKilJUmuEkAlNdaHUVoNOEbYUZTYI1qj4+wrYVrVLpKkqKUlSa4VECorrQ7q0EbIxccCQSSAAKknQDiYU1/elLGFMSauqclvDfyb4D4vDjERROlNNQ5waLK19Kl+g6TKMKqhJ+mUPaI9gfCDrxOW7MPuhYBnZttoDq1xOHggZq8fVHMiKWLiRvQ9LtqbljsQv11p/WK4Ar9kDcE0pxOsdsRcuPAxYy7E6ynreuzpaYZDUy4G28QURjSjFhrQVO6vDhFfZ1r2RJpoy7Kt8SlaST2kEqPeYQjzxWSpZKidVKJJ7yc4trGulNzZGxZWpJ9sjCn7yqA91Yy/pA1tOfl8kzm2cgm7afS1INA4FLeVwQkgfeVQeFYsLp2jMzg9JeRsWyKMtAmpB1cWcq10SKDKp3iB+6nRE0wQ5NKDyxmEAdQHnXNffQcjDDAjFKYm92PPx/Cc3Ec3L7EiRIzJikSJEgQpEiRg8CUnCQFUyJFQDxIqK9lRAhZ0iitW5ElM1LkujEfaSMCvFNCe+KS2r9TUh/4mTxI3PMrOA9oUmqDyUeysVDnTiinVlVk83Ej5JMaWQS6s+hSy9uhXVO9Cksr9U863yOFY+QPnFU90IKGYm004lo/9SK60emWbXk0hpkcaFZ8VZfswJWpeKZmf17zjnIq6v3RRI8I3xx8Tu6vqkOdHsESTl0rOlj9NaO0I1Qw2FHxClAHtiwsfpHlpBBblWpl1Go27qQAfhCUnDXeBC6iRoMIcKeSffgl460TLc6b3t0s2O1xR/hEYJ6bpjfLtfeXALZVhTE0aMNLc5pGQ7VeqO8we2L0OkDaTryW0DNSEEZD4lnqp7ge2EPj4aP4gmNdI7Rdcr04Co2kqRzQ4D5KSPnBVYvSVIzJCQ7s1n2XRh864SeVYGWrySzKvRrHlEvPb3adUcyo9ZQ5khPOMmuid2acL0/M1cX6yWkjwxEUy0oE98Znsh1cMPTPP5Jgc/bNEls9JUjLEpLu0WPZaGLzrhHZWBWa6cE1OzlSea3APJKT842udFT8o4HpCY66dEupGY4YgKZ80jtEYuXilZhXo9ryiZd/TaUoDzCx1kjnUp5wMjh1Axdc8/kgufvkq5XTc/ul2u9Sz+EbG+nB3fKtnscUP4TGNtdDqqbSSeS6g5pQsgGnwrHVV307YArUsR+WVhfaW2fiGR7Doe4xpZHw0nwhLc6RuqOrY6SZafbDUy3Mso37BxBB4YgpIxAcIq5O58hMmjFpJSToh5vCeypUkE9kBkSHiENFMNfX7qmO9UzW+hBw/wDFopyaP+OLOS6EmB+tfdXySEo+eIwsbKvJNSv6h9xA90GqfumqfKC6zumebRQOttOjjmg+VR+zGeRnE/xdf0V2mPcJkWTcGRlqFDCCoe0uqz+1WndSCACFi304N060qsHk4k/NIi4sW/M1P/8AhpPAje88s4B2BKarPJJ7SIwPhm1f9Snte3QI3iRgyCEjEQVUzIFKneaVNOypjOMyYpEiRIEKRIkSBCkSJEgQsVoBFCKg6gwK2v0YSEwSdkWlHe0cP7OafKCyJFmvczNppQQDqlfM9B6K/RzSgOC2wfMKT8o509Byt82mnJo/9SGxEjR+rm6/ZU5TOiWsp0IsD9ZMOr5JSlPzxQR2Z0bWexQhgLI3uEr8ldXygniQt3ESO1cpDGjZVNu26xIMFxyiUpyQhIFVHclI/mkKQzs7b0zswcDINSkVwNp4q99fCup0oK003ytJ21LS2LVVBKi00ndl6yzwrQqJ90DhDfutdpuRl0tIzOq10zWreT8gNwjVQ4dgcfiP0S85DWy2Xeu4zJNBtlNPeUfWWeKjvPkN0WkSJGAkk2U8ClIqbx3ZZnmtm8mvuqHrIPFJ/DQ74tokAJabCgi0j27SnbBmdko7Rk5hJrgWn3ke4rjTfrXKG1YlssWhLhxui0KyUhQBKTvSoaV+eojXey7Dc/LqaXkoZtr3oVuPZuI3iFHce1HbNtHYOgpC17J1PP2VjjQkGvukxvocQwuHxD6pOcZrZM20+jSz36ksBsne0SjyHV8oHZvoRZP6uYdTyUlKvlhhlxIzN4iRujkwsadkpVdBy65Taac2j/jjplug9P8AWTSjyQ2B5lR+UNGJF/1c3X7KOUzohOyOjCQlyDsi6ob3Ti/ZyT5QVpQAKAUA0EfYkIc9z83G1cADRSJEiRRSpEiRIEKRIkSBCkSJEgQpEiRIEKRIkSBCkSJEgQgRP/mJX/xfxEHcSJDpv4+QVG7+akSJEhKupEiRIEKQv2v/ADGr/wCOPkI+xIfD/LyKo/bzR/EiRIQrqRIkSBCkSJEgQpEiRIEKRIkSBC//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latin typeface="Corbel" pitchFamily="34" charset="0"/>
            </a:endParaRPr>
          </a:p>
        </p:txBody>
      </p:sp>
      <p:sp>
        <p:nvSpPr>
          <p:cNvPr id="36869" name="AutoShape 6" descr="data:image/jpeg;base64,/9j/4AAQSkZJRgABAQAAAQABAAD/2wCEAAkGBhMRERUUExQVFRUVGSAZFhcYGBgeIBofHx8dGxwcHB8cHCcgHBwjHBgcIC8gIycpLCwsHCAxNTAqNScrLCkBCQoKDgwOGg8PGi4lHyUsMikpMi0sLCwsLCwpKiwqMjQsNCwsKSosLCkpLCwwLDQsLCwsKiksLCwsLCwsLCwsL//AABEIAOEA4AMBIgACEQEDEQH/xAAcAAACAgMBAQAAAAAAAAAAAAAGBwAFAgMECAH/xABQEAABAgMFBAYGBgYHBgYDAAABAgMABBEFBhIhMRNBUWEHInGBkaEUMkJSYrEjcoKSwdEVM6KywvAkQ1ST0uHxFhdEU9PiNDZjc3SzJTVV/8QAGwEAAgMBAQEAAAAAAAAAAAAAAAMBAgQFBgf/xAA0EQABBAAEAwYFBAIDAQAAAAABAAIDERIhMUEEE1EFImFxgfAykaGx0RQjQsFS4YKi8WL/2gAMAwEAAhEDEQA/AHjEiRIEKRIkSBC4bathuUZW86aIQO8ncAN5JyAjXYtqKelUPupDWNOPDX1UmpTUnfhoSe2FvfqeNo2mzIIP0bawF03q1cP2UAjtxR09L15tmhMk0aYgFO03J9lHfSpHADjGtvD3hbuc/IJRkqz0XLe7peWVFuSolIyLxFSfqA5AczWvAR0XHuW7OYZu0FuOpObTbilHFwUoE5J4J378taK5VzkBBnp4YJZsYkpUP1h3ZalNdB7RoNNXZLOYkJJSUkgHCdRUaGm8aQ2Z7Yhgi9SqsBcbcskICQAAABkAN0ZRIkc9PUiRxyNsMvLdQ2sKUyrC4BXqnhn35jgeECt8XHZqdl7PQ4pptaFOvqQaKKQSAkHmQfEa0pDGsLnUclBNI1Co1Tc2lpCnFnChAKlHgAKk5coX9t3P/RbfpkgtxJZop1pSypLiParzpn5ihEX177TS5ZD7yPVcYqnsWBT96L8oEjCbBNKL6q/s+0W320utKC0K9VQ0OdPmKRlJzzbycbS0uJqRiQoEVGRFRwgB6O31SZck3TUFpM0ydKpUkYx3K+SjFx0VopZbJ94rV4uK/KJkiDLPiK9bQHWi2JAbf+/Jkk4GAFv0xqBBIbQCAVLpxPVGY1rwqU2ZMKcZbWoAKWhKlAaAkAkDlUwoxuDQ46FTYul0xitAIIIqDkRGUSKKUrb73RfkqzVnuOtoGbjSFKoj4kgGhRxSdOzTRdHpeViDc7QpOQeAoR9dIyI+IUpwOsNWYXRKjhKqAnCKVOWgrlU6Qk763ORgE7JDHLODEpKR+qO/LUJrqPZNRpp0IXtlGCQeRSHgtNtTftm0yzLLfbSHMCceEH1kjNVCN+GpHdGdjWw3NMpeaVVCxlxB3g8CDkRC86Ibz7RCpJ01wjE1Xen2kd1agcCeEc9x542dab0gsnZOLIbruVq2ftIIHbhhTuHrE3cZ+YVhJoeqbMSJEjImqRIkSBCkSJEgQpFbeO2Uyks6+r2E1A4q0SO9RAjE2rjmtgg/q043jwxZNo5FWauxI96Fp0y3jxuolEHqt0W5zUR1R3JNftDhD4YS94b6+io91C1o6H5Yuzrz6+spCCanepxWZ7wFeMXbt2pWUWudtR1Djy1FYaGaa7kpSc3KCgFaJFM+MAN2r4uSDT4ZSNq9hAcOeAJxaJ3qJVvyFNDHZdG7D1rTJW6tZbSavOqJJPwJJ9o/sjPgD0pIzic9xpv1WdrhQAFlGl33HrZmRMOpwScuqrLXvrGhV72HU7hkBvhkxokpNDLaW20hKECiUjQARuKo5Uj8RyFDZaWilX27b7Mm0XX1hKRoN6jwSN5/k0inuZbU1OY5hxKG5ZeTCBmvIkFSiOOlOI3amwnrpy78yiZdSVrQnClKjVAzriwnLF/NKgGBpYNizOIV/R8wrrDX0dw7/qH+dBVjGtc0tHxe9PFQbu9luvMn9Hzzc+n9S9Rmb5e453UoTypvj7fRfos5Jz9CWkVZfIzolfqqy3Ak+XGCq07PbmmFtL6yHU0qOehHMZEHkIq7qWW8mT9HnEpVgq2MwoONjJJI3ZZUO4DfEtkFAnUZHxB/H4QQsb2Xhl0yDyi62Q40pKKKBxlSSAE011getmUcau4G1A49k2CKGoqtJp3A+UX8j0c2ey4HES6cQNRiUtQB4gKJEEkRzGsrDnneaKJ1QH0h2atqWZmmcnJUYTzbWnAsHkKg8szHyxrfTIWNKkDG64gJZbGq1qJIGW7rAnw1Ig9KQRQ6c45nLKZUtDhbQVt12asIqmuRwndAJQWhrhvf+lOHOwk9bqJqWlJpE3LL202pJVNBSVJPWSQg09QDDQCvdQCHA9MolmCtxQShpHWJ3AD+coqb72A5OMIbbKRR1C1YiRVKSagUBzz8oH7fnU2haKZBSsDDPXdSo4S+oUIQmuqRWuWuZGgMNJEwG1WT9FX4Va3LemJlbk66paGnqCXYrkEA5LI95XHt3UoWRihAAAAoBkAIyjK92I2rgUpC3t9x6xplUw0naSUwqrrXuLOpTwxajccwdxhkRonZJDzam3EhSFiiknQiJjfhOeY3UOFpdN3XlppaJ6ynUNuoUFlo5JrvSoDNuoqDkUkHLjFN0wSxanGH09VS0A1G5Tasj2jEnwinvXdp+yZkLaWsIUatOpJB+oojePAjPiBy3nvkufaYDyRtWcQKxkFhWHVO41Tuy7I6scbsTXg236rM5wogiinpdu2Uzcq0+n201I4KGSh3KBEWcKDobvHgdXKLPVcqtvkoDrDvSK/ZPGGYLVwzWwcoNonGyeOGgcR9ZOSuYV8Mc2aEseWjz9FoY6xas4kSJCFdSKq89vIkpZx9WeEdVPvKOSU958qxawmOmK3y7MplknqMiqua1Cvkkj7xh/Dxcx4G26o92EWinowmD6HMTjxqp11bi1ckJHkOtSE9adoKmHnHl+s4oqPKprTuGXdDMl3i1doBIOJ6qAAMyXHimg4kprGy6fRq1LN+lWhhJSMWzVTA2BnVfvK5adsb2SNjc9560PRILS4ABCtzOjh6dKXHKtS+uIjrLHBAP7xy7Yd9m2a3LtpaaQEISKAD+cyeJ1gVuNedc/MzTgqlhAQhpH3yVEe8cuwUG6DSMfEyPc6nfJNjaALCkAnSld9brbcy2pwKljVQQog4CRiUjgsAVrw7BBBeO0JtjAuXYS+2K7VGKjm6hRuO/LMnLKMbCvhLTlUIUUuDJbLgwrHEFJ17qxSPEypB781c0ckHovXOSZlwl1FotTAq0ACl7DTfQEHhU1zB0oYJrMvLK2mlyXUhYXho6w6ghQGnZroa1rSKOxbFbsy1SjZ1bm0n0dzM7Miqltcgda8AOcMENitaCpyJ38h5wyYsFUPEHT6e81DbVdd2xfRGEshxbgRXCV0qBXJOW4DL+aDit2+jEqrZjE8+dGWhiV2q3IHMxTW9etyYcVLySsKUHC9M64TvQ1xXxVu845rNspthNGxrmpRzUo8VK1Jjicf2lHwpp3eedunn+NfJaYYHSaZD3osn7YtGY9tuUR7qEhxfepXVB7BA1eFh9Lss36ZNq2yylRLpFB1dAmgGpgvgavFnOyI+NR8MP5RyeC7W4mbiKJAGFxoAVkxx89epK0y8NGxnjY+4XHZEo76XMM+lzYDQSUkPKrmATUGoOvCCVmftFj1H0TKR7DyQlXctG/tEU0hlaswOLKD4YBBLEcZ2txUUjCHWCxhIIBFlovxFnpSIuGjc02Nz91YWNftl5YZeSqWfOjblKK+osdVXkeUdl5LpsTyAHRRafUdTktB5HhXccu/OBues9t5BQ4kKSdx3cwdQeYjXZV43bPUluZUp2VJwofVmprglzijgvdHV7P7VZxJDR3X9Nj5fg/MrPNw5jF6j3qjayJNbLKG3HVPLSKKcUACo8fw3niSc47I+IWCKg1B0IgHtueembXZk0OqZbaQH1lORWQck8xpkcvW4COs1peT81nJpWd6r4mWcbl2Gi/MuiqGwaADPrKPDI+BqRHDY19ZhM0mVn2Aw46KtKSqqVfDqc+/WgoKiK6/J9EtSRnPZUdivkMx+64o/ZjuvhZr83PybaGlBthQeW/uyI6oPHqaa5g6AmNDWMwgEagm/EKlm0WWnZjUy0pp1AWhWoPzHAjcRCQvn0dPSJK0Auy+5YGaOSwNPradmkPqAy/N51SExKuGqmF7RDyPuEKA3qGfaKjfFeGle11N+SiRoIspJWZaCmHm3kes2oKHca07xl3w4uk6YJk5ecZNFNOocbVyWD5GqaiKy9vRm1MN+k2fhqoYtmn1Fg51R7p5aHlGLjxdu0oKriZogg6jZvAAEbqJoI2PkbIWPHWj6pTWloIKPrs28idlm30ZYh1k+6oZKT3HypFrCY6HbwFqZVLKPUfFU8lpFfNIP3RDnjBxEXKeW/JPY7ELUMeYrZnS9MPOnVbileJNPAZR6djy5Nt4XFpO5Sh4EiNnZ+rkqfZPW4bbYsqVW5hwtpLlVaJIUvrdwJhbX/v8AKnl7NolMsk5DQuEe0rlwTu1OenNbd7yuRlpJokNobTtjpjXrh+qknvPYK7+ji5xnZjGsfQNEFfxK1CPxPLtENZE2Mulk6mlQuLqa1MvovsIy0ggqFFvHaq5AgBI+6Ae0mCt4nCcIBVTIE0BO6poaCsZCB+8t7xKLbaQy5MPuAlLTeuEaqJ3DI7tx4RzDileTuVpFNCCZi+VrMPhqZMtL4vVW62vZq7FoqPHTfSOu2boWjPJC1mzirIoeb2wWN4wrCcx215QQS985KabW3NAMKSQlxmZCUnPSgVkoc93LKNFn3V2DiF2dNhDKlArYUQ42U16xbzqk0598auZhzoNPll7+apV+Ks7oWZNstFM66h5aVfRqFSQmlM1FIJOZ1FabzFbfS3FqWJKXUUuLGJ5wf1TfL41aDgM+Bgjt210yku4+vRtNacTolI5kkDvgFsSUUhCnXjV547R48CdE8gkZeMcXtHjf00Rl/kcm+fX0+5C0wxcx2Hbf34rntSZTJS6G2EjGohtlHFR3njxJ404xX2ROz0wgqS7LpKVFKkqbVVJG4x0WOPS5hU0f1aKty44++vv0H+US0f6HNCYGTL5CH+CVewv8D38Y4LA1l8OWh0xGIlwDu9qWZ71647C2GzT7pumWWXX3stvo1o/86W/u1xVPtzAtCUD621nrlOBJFBQ1rXsgzgatLO1JUcG1nyXCeB4syOeCxo7j9GgH4DuFeaMADM6jfxC5J1D36UUGFIStTAzWCRQEVyG/IRZejWj/AM6W/u1xoeytdv4pcjwKj+EEsRxnFGNsIDWn9turQTuN/JEUYcXZn4juhe1Jmel2lOrelqJGgbVUncBzJjrsC1FTCHGZlADqcnEEZFKhUGnYaH/ONDn9MnMOrEqaq4Ld3DmE/nxjZeRlTS0TjYqprJ0D22zr3p1/0hx5cjW8O9rRK4YgQA3CdWtNf5DXoXN6FVGIEvBJaMut9T6f0VdXRtVUo8JJ1RLS6+irO6mZZJ4jVPLLgBY3wum6+43NSiw3NM5JJ9Vac+qrxPLMg8RR2jKJmmOoqhNFtLHsqGaFDh/rBZdC3TNyyVqFHEkoeT7q05K8dewx3ezOOdPHid8bcnePj67+Pmsc8IY6hodENC7M/aDzS7R2TTLKsQaazK1DeTU0B7dKigrWCy2Lyy0oKvuoRwSTVR7EjrHwgXt2am3rS9C9I9GZW3tG1No66wPWTiJ6qqhRqKZDSOKxrvMyNr7JadqmYaxsOu0UoLT64xEanM1+rHZLcQGI7WAOnvzWW60Rtd68LU6ztWa4cRT1hQgg7xXeKHsIil6T7DMzILwiq2TtUjjQEKH3Se8CNF3pRcpak0yEK2EwA+hQScKVVooEjIVNfuiDQiEk8t4c3zCsO8KKRHR/f5UivZOkqllHPeWyfaTy4jvGerKvyy3+i5pTQTRxIcJTooko63DMAdsLLpHucZKYK0D6B0ko+E6lH4jl2GNdhXwKJGZkniS2tpWxOuFeuH6qjpwPbl0XxCQtmj8LWcOLba5D9kTpZmGnRq24lXgQfMZR6ejy1LoqtIG9QA7zHqWF9oat9VeDdDVyb1iebeJpibdWnL3Cols/dy7UmEnfCU2U/MopSjqiOxRxDyUItujO3/RJ5KVGiHvol8iT1D3Ky7FGOvpes4otAKArtm0kU3kdQjt6qfGGxM5U5aNCMlRxxMtDN3bAcnX0stDM5qVuQneo9nDeaDfHoixbHblWUMtCiUCnMneo8STmYErHstFi2Y48sDblGJZ4rOSGxyBIH3jHX0WWot+z0lwlSkLWkqOpzxfxU7ozcS8yguHwg15pkbQ3I6owhbzFs+iWtMTM2w+looDLLgbxICRQqJIOVSKjfmYYc1MBtClq0QkqPYBU/KKyzbzMvSYmzVtopKjjpUBJIJOGvAxmjJbZqwck0oNsMylqWnMvL2braEIbZSsDrZEqWEqzNDUab4L7HuZKSjynmGg2tScJoVUpUE0BJAzA04RX2zdezH2fSHG20IKQvbI+jyOYVVNK6jUGLqwJBDMuhDbi3UUqla14ioK6w628UIA5Ui8j7HdJA0ryUNHVDF+JjbzUvK+wj+kPDs6rYPaqppyEUd5plS8Eq0aOP+sfcbHrK79PGOqUmNrMzsyakF0tIpn1WRhy41VXvgUse+DCHHXng4XXDQAJBCED1UglQ7+wR53iI5eI4pz424uSAAOrznn5G764QN1tY5rIwHGsWvkPz/aOpWVS0hKECiUgADkIwnpJLzam1iqVih/Mcwc+6B7/AHiyvB37qf8AHE/3iyvB37qf8ccIdl9oh+Pluu7ve+q1/qYKrEKXbdmdVRUs6fpZfq195HsKHdQeHGOaaztZrkwo+a/ziltS97Kn2n2A5tEHCoFIAWg6pyUc66czFyDW1hyl9/M/5x038I+J75ntw443kjSnVR9DdjzrZIErXAMBunD5bL7aOVqyx4tLH7/5x33jtQstAN5vOnA0PiO/sGvhHBbmVoyR44x5f5xUqvQ0mecdfS59FVtlISOr7yjUiij8j2RWLhHcQIZA3EGx3XUh7wB5Xr4WpdKI8bbq3fLIe/NFti2WJZlLYzIzUr3lH1j4+VI7FJBBBFQciDvgY/3iyvB37qf8cT/eLK8Hfup/xxz5Oy+0ZHmR0brJs5bpzeIgaKDhS32Csyzy5NR6ubkuTvQdU9qTXzi5u9Mej2kUf1c4io/91sZ/eQfEQFXgvfLvJSpvaJeaUFtqKU05g9bQj5Rf2tPEyzE2ElKmVtv0OoFQFjswqPdHZhjmg4mOeVpbzO48H/LY/wDI0T44llc5j43Mabw5jy/1+EYXwsJTq5aYbWhtyWdCsbhonAfWSSONAO8xbrlWHltuENuKaJLasjhJ1I4HKNs5JtvtKbcSFtuCigdCDCyv7dCQkzKupb2bansL4StdSgitR1ierQ+rxj0kYElNJIO2X+1hOWaasfYT0jdh6cWDIelSkv8A8155yqx8CAa076HiIbcoyUISkqKylIBUdVEChJ5nWKyxhmhtSDa57bsdubYWy6KpWKcwdyhwIOYjzteGwHJJ9TLozGaVblJOihyPkajdDq6UbVXL2estkpUtaEBQ1GeI+SSO+OC2LLRbVmNvIAD4RiQRuWMltnkSCPumNPCyGIYj8JNeSVI0OyGqVF05Taz0sji6ivYCFHyBh4X2vUJBptWWJx1CaH3aguHuRUdqhCv6JLNK7RCiKbFClGu4nqAdvWPhGnpRt/0qeUhJq2x9GnmqvXP3ur9kRplZzZw06AZpbThZao70SWxnZhvTC6unYSVJ8iIa0iwLTTZc0oYi0tQey9pKSangNo0k/aHGBHpisrZzqXQMn0A/aR1T+zgjb0f3t9EkJ3PrN4VtA+8v6PwxBJ8YJLkia9uv5yQ3uuIPvdZ9L16ds8JVs9Rk1cI3r0p9kHxJ4QbdFUgWrNaJ1cKnO4mif2Ug98JSyLNXOTKGgSVuroVHPXNSj2Cqo9KyksltCUJFEoSEpHAAUHkITxQEcbYh5q8VucXFVd8lqEhM4EqUotKSAkEklQw5AZ74W0/fCXRYvoY2iHw2lBSttSRXECvM5U9aGdeW3UyUsuYUlS0opVKaVNSE78t8dyClxAJAIUAaGh1EZo5AxosWLvXomkWlxe29MouyCxLvtuLwtthKTnQFNcjQ0omGC2kMS4G5pv8AdT/lHM/deTWaqlmCa1rs0Vr2gVj7ehdJKZPBlz9xUVc5rqa3r96U0RmgW6KKSbROqwVntWSr8Yr7x3IRMEuNENuHX3VdtNDzHeN8XVhopLMD/wBJH7ojuj5+7jpuH4ySeJ1EuPrZ3XZELHxBjhlQShm7rTTZoplZ5oGIeKa+cfZO6s06aBlY5rGEftU8oOZq9bgfcaalVu7IgKKVceWE03+EfP8AaWa/sDv3v+yPXDtjtIsH7TASAc3tGosZF16LmfpeHv4j8j+FLt3LRLEOOEOO7j7Kfq11PxHuAj5LZ2s78LAHmg/jH3/aOb//AJ7n3/8AsjddizHUqdffGF19Xq+6kaD+dwEcGV84E0/FvBc5uFoDmnUjQNJoAA/+lbGhndZEMgbORG3itN5spuQV/wCooeOH846LxXTbmxi9R0DJYGvJQ3jnqPKNt57GVMMjAaOtqC2zzG6u6vzAjgReKdAGKQWTvIXQE76dU5d5inDumdFDJwrwHstptzW5FxcPiIBBv6Kzw0Oc2QZGjoTtWyDJ66E00c2lLHvN9YeWY7xGiWu1NOGiWHO1SSkeKqCDz/aWa/sDv3v+yNT18Xm8Jdk3G0lQTiKuP2ddfCPRM7W7TLcPLYXeD2/bEsB4bh7vEQPI/habvXBS2Q5MELUMwgeqO33jy07YJLXl9ow6j3m1DyP4x2GPhFco8XxHaM/EzCaV1kadB5LrMgZG3C0K/uhObWRllnUsor2hIB8xAmG7Kl5lxyamkvzAWf1xKtnnklKaEDDkM66ZUi96NVVsyX5BQ8FrH4RQ2IZZq0rRRNbFKlOJcbLuAVSoEnCVdo0/OPpLRTn1fp5rhbBXSulCzR/xI7kO/wCCLqw7eZnG9qwoqRiKalKk5ilclAHfC9u1euSlpqeU6pKWnXcTK8BKVAVCgkpSRrTxgh6LGlCTWopKUuvuON1FKoNKHyMEsLWNJAO2vj6bIa4krZ0qSBds10jVspc7knrfskmAjoivTsXjKuHqPGrZ4Lpp9oDxA4w4JqWS4hSFCqVgpUOIIoR4GPNdsWauTmXGiSFNLoFdmaVDtFFQ7hQJI3RHzS5ba4OCbk3LizP0pOAULhTsq71KSDlxG1cJ+yeEKW7snt5xhs543UhVd4xAqr3AwZX/AL2+l2dJZ9Z0qW6B7zfUPcVKJ8I5Oh+ytrPbQjJhBV9pXUT5FR7ofHccTnu1/GSo7vOACPOlixNvIlaRVbB2g+roseHW+zCLCiARXI6jjHo679piaZcSuilNuLYdFNSklOY+JND3wh7z3fVKTbkvQmivo/iSr1Py7QYrwT6uM7KZh/II+6GLu5OTaxr9G1/God9E9yoakBF7ALOsYtIOFQQlpJGRKlEYlDn66oILpWz6XJsvH1lp631h1VftAxinuS5drpOZTe6qrpT/AP1Uxywf/YiOCRuRMraQr9JzYBSCACBQEA01gxtOZbaZW46KtoSVL6uLIZnLfAuOkULH9Gkpx7gQ1hT4k5eEEbn4KYN/D+1JAvNZMXFfSpKjaU4rCQSCoUNDWh5HSL28zeKTmRxZcH7CoCJnpFn1TAlmZJCXTmUqc2hSOK8BART4jllxhjPNY0FJ0UCD3ikRJjaQX/1/SBRukvrBXilWDxaR+6I74CLIvCtlpprCKM1bWN5wkjupBI1eJgiuPDyINfIR4bj+x+LikLgwkEmqz3OteHu114eJjc0C9lR4ZuXm5lbcsXUvKBBxgZAH8/KOr9PT39gP94Pyj7aF6s6MjfmpQ15AfjHdKXkZWOscB3g18jvjfNBxPLbLLwrXGgP54u6ABYDssh086SmuZZa2Qj5VnnuFwfp6e/sB/vB+UT9PT39gP96PyjfaV50JBDXWV71Mh46/KMrOvOhQAd6quNMjzy0in6SXlc39G2ulyYvOsdqcbcWHmn/rX2XN+np7+wH+9H5RP09Pf2A/3g/KO6cvK0gdQ41bgK07z+UclmXoByeyO5QGXYQNO2IZwkrojKODbQ2uSz5DHfvJBeA7DzT/ANfwsP09Pf2A/wB4PyivtlU7NpQ2ZMtgOJVixpOlRy4+UEUxeJhIqFYzuCQf9BFZKXrOM7RPVOmHVP5/z2Q3hYeIzmi4RoLcxZeD6Auz97qshZ8DpCb8vwiYx8UqgJ4ZxWrvGwBXHXkEqr8oorSvcrC4QkBGBQAOtaGhrxru/wBY5XDdi8ZOawEV/ll8rWmTiY2DVH/RqmlmS/NKj4rUfxiqvFemyXHlNTbeNTKsBUpkqAOtApNTTlBPdWS2MlLt6FLSAe3CK+cD3R0nG5aLvvzax3J0/ej6AKxPf9jWpXEzoBb5O+1kYEtodZShPqoKCkDsCkgDtgls60mn0Y2XEOJrSqFAivDLfmMoCbiSLLyJ551ttYVNukYkJVQChyqOcdfREzSzUq0xuLV54f4YJY2gEi8iNfFS0lGsKzpnu7k3NoGlG3ez2FeNU96YPr02x6JKPP70J6v1j1U/tEQO3SpaNjbJw4lFK2lk64gSUqPPNKoiAmOpdrpQ+nd1I8rJAFTQaDhXWnbDw6JLE2EjtFCipg4/sjJHlVX2oUV3bAXNTbcvmCVUX8KU+ue4A99IfV4LREpLpDdEqWpDDIpopZCBlvwiqqfDG7jX2BGN0mEfyKXN37ziUtqaQs0affWlVdEqxnArxJB7a7oNL53O9Ldln0U2jLqMQOWJvGCodqaEjtPGFN0jSJatKYB0WoLHMKAPzqO6GF0a9IImEplnzR5IohR/rAN31wPHXWsLmYQGzM6Z/JSxwsscqrputM4pdgaAKcV+6n5L8YvuhxwmzyPddWB4JPzJgD6XJjFaSh7jaEjwKv44YPRFL4bNSffcWrzw/wAMRK0N4VoUtNyFGhhXXm6UUuu+jy7uwbqQ5M4VKVzDSQK13YjTu1hpRUvJkpMFahLsA54qIRU7+BJjHE5rTmL6JzgUH3evFLyzeCRkZx8nNThapjPFS1flQQeWZNLdZQtxstLUKqbUQSk8CRkYEpvpVlyrZyrT02vcG0EDxIxd+GLu69oTjyVqm2EsZjZpCqnDTPFmc69mukXlaaxEV5nP36KGkaIAtC7w9OnWq0UVB5rgQ5mr9uo5RQPsKQrCoFJG4wcdKcmtosTrRops7Jw/Cr1a8QFZfaigavuKddqqhwVl5jLzhDpeNjdzImcxhrKwC0gVvsdfMpjRE4YXGiPqsbIu6XAVOVSmnV4k8ewecVk7IraVhWKcDuPMGPtqXmdeIodmkGoCSdRoSd8WMnfUhNHUYiPaTQV7Qcq9kLDu04iZnMDgf4A0W9KOh8for/sO7oNePVabHsRTygVAhsanjyH5xqtaylMKORKD6qvwPAxlat7VupKWxs0nU1qojhXcOyPtl3uW2kIcTtEjIGufYdxiA7tQO55YK05d511vS/6R+xWC/VabOsxbyqJGW9W4fmeUddtWEWjiQCUeYPPkdaxlO30JTRpGD4iQadgGUcVk3ocZyV9IkmtCcxXWh/AwYu1Hu54YAB/C8z43oD092fsAYLvx6LTKyqnVYUAqPy7Tui4tC7KkNpUiqlAdcceaRy0pHyYvsMNG2qHioig7hr4xUSV43m1leLHiNVBWh/LugLu05zzGtDA3+JN4vMjQdPH6H7De6Td79Fi2ypRwpBJ4AZxZzF2q+jtKP0j7yUkDQIHWX20SK1jeq/Ipk11uasvlWLLo4acm5tybdzSynZt8ApWaqdicvtQxsvHSvDpGctjczmCXHYZaC9VRwiaKacRPhVJiWjOhhlx0+q2hSz2JBNPKAyz+kpwNIcmZF9tC0hQdaGNBB37iB21gjvjZS5mRfZbPXWjq7qkEGnfSnfFRdS+0rsUMOqEu8yhLa2neoQUgDIqoCMu2HxtGAmrz+QSyc1YWdfOQmgUofbOIUKFnATXIiiqV4ZRcWfINsNpbZQlDafVSnQVNTTvJML/pETKTWxl2EsuTL7qQVICCpKPaJUnMDt3V4QxmWglISkUCQABwAyERI0NaCLz2KkGygrpidIs6g9p1APmr5pED3QjaXXmGDoQlxPd1VfNPhBL0uS+KzVn3FoV+1h/ihedEszhtJA99C0+WP+CNcTQ7hXBJcakCZNzbm+ivzUw5TG84vABnhbKyod6sjTdQc4ELzXmE3bEq0g1aYfQkcFLxpxnuphHYeMX3SP0giVSqXYNX1CilD+qB/jI0G7XgCt+j2SLtpSwHsrxnsQCr5geMTCwkGZ/TL5KHuAIY1MDpguwXWkzTYqpkUcA3orWv2ST3KPCE+06UqCkkhSSCCNQRmCOYMenXJtsubBXrKQVYSMlJrhV20qKj4hxhHdINyFSDuNsEy7h6h9w+4fwO8cwYtwc2XLd6KJWfyCo7xW2qcmFPqFFLCAoc0oSkkciUk03Vhv2ZaZs6yJN0iqAEF0UzCXSSSOYUtJ55jfCNVoYfF9JcJsRaPdZbH3Sj8oZxIHcZtf8ApRGdSixK0ut1SqqVpqFJO4jIgjka1gSs7oqlEKxvlyZc3qdWTU9g1+0TFJ0N3mK0LlFnNAxtV92vWT3Egj6x4Qzo5z8cDiwFaGkPFrRKSLbScLaEoSPZSkAeAjfEiRnV1yWrZqJhlbLgqhxJSe/eOYOY5iEYbvPoeclynE4yaGlBUH1Vip0Izh+qUAKnIDWA69lk+lIE3IrQp9kFIKSFBxPtNmmRIOY59sOjlkY0iOr2u6vxrqqloJBKE7NsBuXTjmVIqrqAE5DFlrvVz3ecV1oXSeQo7MbRO4gio7QfmIoZibemVErK1qSCSKeqB62Xs035R2WfemYZThSoKSNAsVp2GoNOVYSOE7RicZWStc8/E03hA2w7is/PdM5sLhhLSBsd/VX9kXZ2X0syUpCM8JIIFN6t3d/pGi1rsFR2kvRaF9YAEZV4cR5iKKetl+aISpRNT1UJFBXdkNT21iWdbr8tVKFUFc0KFRXfluPZSIHCdoh3P5reZ/jngw/e739Ec2GsGE113tXdlXScUqrwwIGoqKnlloOcdNrWAl8bWVKVDQpBFDTLLdXl39o9aN533k4VKASdUpFAe3eRyrGmUtB+VWcJKDliSRkd4qDyMH6TtF7ue6RoePhaLw1ve+eWe32ObCBhDTW53VxI3TfWrrjZp3k0r3AHOLaesBl5GBhSQ4z1TnxzornXfxqOwdm73zLicOIJB1wChPfUkd1IrG3nGMLiSpFQSlWlRWh7RWB3CdoTOEkkrWOHwtbdE/8A1eZyvy1RzYWimtJG5OvorGcsR9spTs+u4oIbFU9ZR0pQ6byYdV17CTJyrbIzKRVaveUc1Hx8qQNXCsB5ZTOzn6zDhZQQBgSdVEblq8h25Fdr221KhBdVhDi0tp+srSvAaknlGgyTPaGSVi3w3V+F55JdNu26eK74rrUu9LTI+nZbc4FSRUdh1HjFjEhIJGYVlU2PdSUlCSwwhtRyKgKmnCpJNOVYs3XQlJUogBIqSdABmSeUZwtemK8xbbTKINC6MTv1K0CftEHuTzhsbXTPAtVcQ0WrO0rU/SNlTriRRujmx4lLdDiPMqSTThSFBdu2jJzKXwMRQF0HNSFJFeQKgTyhx3GlQqxW0++25X7Sl/nCIToI6XDAd9m1/wClmkJyK2vvqWpS1kqUokqUdSTmSe+G30O3YLbaptYop0YWh8Fc1faIHcnnAXcG5Kp97EoES7Z+kV7x1wJ5nedw5kQ82pltKwwmgUlGIJAySkEJHYNwHwnhFeMmoctvqpiZ/IoT6Ui4y0xNsmjks7r8KxhIPEEhII5xY2BeGWtaWUkhJqKPMq1T+YrmFDyIi4tyykzUu6yrRxBTXgdx7jQ90ec23X5KYOFSmnmlFJI3EZEcweByIhEEYmZWjhorvdgN7FX1+uj5yQUVoq5Lq9Ve9FdEr/BWh5HKGTeuZ2thrcGeNhCvHATFXdfpUZmU7GdCG1KGEqI+jXXKiq+rXnlzGkEdrWE2izJhhquDZOFsE1w5FQAPug6a5UiZHvtokGYPzQ0CiWpMXEtHYWhLrrQFYQrsX1P4ge6PRceV0rIIIyIzB4cI9MWFaYmJZl3IF1CVU5kAkdxrF+PZmHeiiA6hfLZvDLyiQp91LYOgNSVU1wgVJ7hALaXS4pxSUSbFdorAh17qpJNBkAabxqoU3iD+0rIZmAEvNpcSlWIBQqARv84p782dKqkHEv0Q2hNUEAVSoZJwDiSaU31pGSIx2A4WU117ILvVZbrTO1tOaW+tZo1KMkpQpXA0AJArmQAd1SSIK+ji6ipGW+kJ2jpC1prkjLJIGlaanu3CB/o6sF6bUienVKXs0hEsFcE5Y/HQ6k1VwMXU3eJ+bnky0koJbYUFTL1AoZf1Q3EnMdv1TV8hcQYwdMz09/cqra+JZ3kucoumak8KXyPpGzkh4c/dX8XjxhfKu81MOKS2oy7o/WS7ozSd+Hinsr3aQ7y4AQCRU6DjxpFZbl2JecADzYKk+qsHCtP1VDMdmkc8h142OwuqrABy8QcjW2hGxrJNFaEWOn46Jas2dL2aguuqxuU6u4nkhPPer5RoesZi0BtpdYQs+ukjf8QGYPPMHWOy3ehp4qK2JgOV3PVCvvCoPgIGldHdpsqqlhdR7TbiPwVWKx9nuJ544k87qQKrph6f3mpdOPgMfd+vnavZO7DMoNtMuJOHMZUSDuy1UeA8o+LRL2onEhWzeTkQaVpXKormOY00ijNw7UfIK2HSeLjicvvLi9sfoYmCQp95DQ4N1UrxyA7amJd2c++fJxJ5uxAFAdMO4O/uwTj4Gx936/NcKrtMyxBmHNoSeoy2k4nDuAGp7qdsG1gXOW+tExOoCUozYlhQhHBTm4qyHV0HlF/YNz5aT6zaSpw+s64cSz9o6dgpHfa1rNSrSnXVYUI1PyA4knKkDGvLg+Rxe/QGqq/8QNL3Op8BkgkVQFD3qVnaFoNsNqddUEIQKqUf5zO6m+Bi17Ys+1JVxhMy1VY6mJWEhQzSaKodeG6sDLlrGdnmP0i24xKL60q2rJC1V6pdPEjdzG41UeT9zZJ/9ZLMkneEBJ8U0MbMDYqxXeuXvNLvFouW4VuqmZUBz9ewdk8K54k5V7xnXjWCSAObuI5Iq29lqKVD15daipDoG4EmoPCp7CN5jZU0t1lC3Gy0tSQVNk1KTwrC5Q28TND9FLb0K64873/tHb2jMKrUJXs09iBg+YJ74fVtWkJeXddP9UhS6dgJA7yKR5mccKiVKNSTUniTmTGzgGZl3okznQJ63NmQ1YiFnRDLivArMLK41wnZ9QUqqJdPrOe9TVKOJ4nQduUNmxLCQ5ZUvLuE4FNNlYBpUEBakk7gTkabqxQ3m6T5eTTsJNKHFpGEYf1bdN2XrEcBlziscjreIxmT8lLmigXK+tm2pWx5VKQkAAUaaSc1n50qaqWfMkA1vRctx9ExOPGq5hyg4BKBQAcEglQ7oTszNvzswCtSnXnVBIrvJNAANAM9BkI9E3fsgSss0wnPZpAJ4nVR71EnviJ4xDHRNuOqGOxuvYKxgC6R+j30wbdgDbpFFJ02gGnYsbjvGR3QexIxxyOjdiamuaHCivLLzKkKKVApUk0KSKEHgQdDBRda/wA7KoLDhLkutJSU16yAQRVBPb6py7Ibl6Liy0+KuJwuUoHUUCuQO5Q5HupCst3oonJepbAmEcUet3oOf3SqOs3iIphhfksxjcw2EFgQ25SecZsKVmW/Xl14qHQp2i2lJPIpX8juhTvMKQopWkpUNUqBBHaDnDkuxK+kXeLYzJbdA+sFrUnzpF+KIppOlqItT5Ivu7eBqdYS80cjkpJ1Sd6Vc/nrHLeq6SJ8NJcWoJbXjUkHJYpQpP56gE8YSNzL1rkJgOCpbVQOo95PED3hqO8b49DSs0l1CVoIUlYCkqGhBzBjnTxOgfbfRPY8PGaE752s6lTMhKUQ9MAgK0DTY1IpoaA0poAaZ0izkZKWsmTOYS22MS1nVauJ4qJoAOwCNV6rsrmFNPy7gamWK7NRFUqB1QvkfxPGKdF2p2feQbS2SWGjUMNEkOK3FVScuVeVBUmIGEsAuhv1JVs7XPZVjP2mtU88tbFUlMkkatA/1tMgVEcda10CYwlb+zMq+7LzSPSksU2kwwk1SDoXE0pXjSlM9YLr0W6mRlHHjSqRRCeKjkkdlfIGOC4FgKlpXE7UvvnavE64lZgHsB8SqLYwWlzhloB792orOgrayLwy80AWHULqMVAesBxKT1h3iLGF9cmdZVaFoOlbaSXA02nEkHC3VJKRwNE6R3ifW7bakBaw1Ly1VpCjhKlGoqK0Jwrr3Qt0NOIGwtWDskZRzz1oNsIK3VpbQNVKIA89/KF5dywjbDa5uaefAUtQZbbXhS2lOQoN5r8t9YkjJuzcvPWY+suOyxBZcV6xGamySewCvBdInkgGidNfBRiVvMdK0qKqQ1MutA0U8ho4B3qIjjvNOFl1q0W1F+TdSlEw2aqSEE1QtKTkKHdTX6xjlkekNlVnoZLa3ZlTZaVLobJqQCglVBQJOpAzz0ix6OZhl2RMk4F7RlJS+06nCeuSTQVrhzI3HkKiGlnLGLDoaPiFW73RJa9ksWhLYF0W24ApChuqKpWk8c4HbsW67KPCQnlVX/w750dTuSSfbGmee7WhVrunNKs+aVZrxJQqq5Nw706lvtGfeDxTBfaFjszGDatpXs1BaMQrRQ3j8tNISe53HZtOY9/dW1zXZFdb1utSbKnnTRI0G9R3JSN5P+egjtmH0tpUtZCUpBKidABmSY8932vcufmCvMNIqGkcB7x+JVKnuG6J4eAyu8N1Ej8IR3M2i4/Yk5NOZKmFEgD2UhaGkpHIBJ7yTvhRmHNeCU9Hu6Gzkdk1X6yloUfMmE222VEJSCSdAAST2AZmOnwtU4jS1nl1Hkiu8vSC7MNJl2qtS6EBFB6zlAB1iN2XqjvruFG2yohKQSSaAAVJPAAamC6w+iydmKFaAwj3nNe5A63jSGndW4MtIdZI2ju91dK/ZGiR2Z8SYq7iIoRTcygMc82VR9G3R6ZX+kTAG2I6iP8Alg61+MjLkMt5hhRIkcmSR0jsTlqa0NFBSJEiQtWQ3eydmZVPpLCdqhI+mZNfVGeNBGihnXI1GdMoq7L6XpF0DaFbKt4UkqHcpFfMCDiF/ezolZmCXJYhlw5lNOoo9gzQezLlGmIxO7smXiEt2IZtVnP3isibTheelnBuxkAjsJoU91I77qScow0WpR1LjZUVgBxK8NaVAIzplXOpzMI+2rmTkpXasqwj209ZPinTvpFK24UkKSSCNCDQjsIjb+ka5tMfl80nmkHMK8vrd8yU443SiCcbR4oUajw9Xugp6Lb9BhQlX1UaUfolk5IUfZPBKjv3HtyEJq9Dz7QamDtkpzQpXro+qvUg7wqoPLIiojUYuZHgel4sLravVMSE/cHpQ2ITLzZJbGSHdSgbgveU/FqOY0brTqVJCkkKSRUEGoI3EEaiOLLC6I05a2vDhkh68N2nJubllKUn0ZklxSM6qWPVrlQp/wA+MXVpzgZZcdOjaFLP2QT+EdUaZyTQ6hTbiQpCxRSToQdRFMV0DoFakAXGuNKzFntOTLKXHHSpZUahWajTrJIOgB74z6LLLbSqecbFGy8Wm6knqorvOZ9cQdy8mltpLbYwJSnCkD2QBQUrwivutd1MjLhhCisBSlFSgASVGudMtKDuhzpy4Os6nIKobVIf6JlYZR1g+sw+tChw0Pzr4RjYw/8Az07TTYN4u2jdPKsd1qXJWZhcxKTS5VbtNqEpC0rpvoSKK5/ma2F2LrIkws41uuunE66vVR3dgFTlziznt7zgcyNPkoAOQ6Ies9AkLZcboA1Pp2jZ4OJqVJrzqo05pi0ti7b3pzM5KqQlQGzfSuoC0aj1RmofgnhBG5LIUpKilJUmuEkAlNdaHUVoNOEbYUZTYI1qj4+wrYVrVLpKkqKUlSa4VECorrQ7q0EbIxccCQSSAAKknQDiYU1/elLGFMSauqclvDfyb4D4vDjERROlNNQ5waLK19Kl+g6TKMKqhJ+mUPaI9gfCDrxOW7MPuhYBnZttoDq1xOHggZq8fVHMiKWLiRvQ9LtqbljsQv11p/WK4Ar9kDcE0pxOsdsRcuPAxYy7E6ynreuzpaYZDUy4G28QURjSjFhrQVO6vDhFfZ1r2RJpoy7Kt8SlaST2kEqPeYQjzxWSpZKidVKJJ7yc4trGulNzZGxZWpJ9sjCn7yqA91Yy/pA1tOfl8kzm2cgm7afS1INA4FLeVwQkgfeVQeFYsLp2jMzg9JeRsWyKMtAmpB1cWcq10SKDKp3iB+6nRE0wQ5NKDyxmEAdQHnXNffQcjDDAjFKYm92PPx/Cc3Ec3L7EiRIzJikSJEgQpEiRg8CUnCQFUyJFQDxIqK9lRAhZ0iitW5ElM1LkujEfaSMCvFNCe+KS2r9TUh/4mTxI3PMrOA9oUmqDyUeysVDnTiinVlVk83Ej5JMaWQS6s+hSy9uhXVO9Cksr9U863yOFY+QPnFU90IKGYm004lo/9SK60emWbXk0hpkcaFZ8VZfswJWpeKZmf17zjnIq6v3RRI8I3xx8Tu6vqkOdHsESTl0rOlj9NaO0I1Qw2FHxClAHtiwsfpHlpBBblWpl1Go27qQAfhCUnDXeBC6iRoMIcKeSffgl460TLc6b3t0s2O1xR/hEYJ6bpjfLtfeXALZVhTE0aMNLc5pGQ7VeqO8we2L0OkDaTryW0DNSEEZD4lnqp7ge2EPj4aP4gmNdI7Rdcr04Co2kqRzQ4D5KSPnBVYvSVIzJCQ7s1n2XRh864SeVYGWrySzKvRrHlEvPb3adUcyo9ZQ5khPOMmuid2acL0/M1cX6yWkjwxEUy0oE98Znsh1cMPTPP5Jgc/bNEls9JUjLEpLu0WPZaGLzrhHZWBWa6cE1OzlSea3APJKT842udFT8o4HpCY66dEupGY4YgKZ80jtEYuXilZhXo9ryiZd/TaUoDzCx1kjnUp5wMjh1Axdc8/kgufvkq5XTc/ul2u9Sz+EbG+nB3fKtnscUP4TGNtdDqqbSSeS6g5pQsgGnwrHVV307YArUsR+WVhfaW2fiGR7Doe4xpZHw0nwhLc6RuqOrY6SZafbDUy3Mso37BxBB4YgpIxAcIq5O58hMmjFpJSToh5vCeypUkE9kBkSHiENFMNfX7qmO9UzW+hBw/wDFopyaP+OLOS6EmB+tfdXySEo+eIwsbKvJNSv6h9xA90GqfumqfKC6zumebRQOttOjjmg+VR+zGeRnE/xdf0V2mPcJkWTcGRlqFDCCoe0uqz+1WndSCACFi304N060qsHk4k/NIi4sW/M1P/8AhpPAje88s4B2BKarPJJ7SIwPhm1f9Snte3QI3iRgyCEjEQVUzIFKneaVNOypjOMyYpEiRIEKRIkSBCkSJEgQsVoBFCKg6gwK2v0YSEwSdkWlHe0cP7OafKCyJFmvczNppQQDqlfM9B6K/RzSgOC2wfMKT8o509Byt82mnJo/9SGxEjR+rm6/ZU5TOiWsp0IsD9ZMOr5JSlPzxQR2Z0bWexQhgLI3uEr8ldXygniQt3ESO1cpDGjZVNu26xIMFxyiUpyQhIFVHclI/mkKQzs7b0zswcDINSkVwNp4q99fCup0oK003ytJ21LS2LVVBKi00ndl6yzwrQqJ90DhDfutdpuRl0tIzOq10zWreT8gNwjVQ4dgcfiP0S85DWy2Xeu4zJNBtlNPeUfWWeKjvPkN0WkSJGAkk2U8ClIqbx3ZZnmtm8mvuqHrIPFJ/DQ74tokAJabCgi0j27SnbBmdko7Rk5hJrgWn3ke4rjTfrXKG1YlssWhLhxui0KyUhQBKTvSoaV+eojXey7Dc/LqaXkoZtr3oVuPZuI3iFHce1HbNtHYOgpC17J1PP2VjjQkGvukxvocQwuHxD6pOcZrZM20+jSz36ksBsne0SjyHV8oHZvoRZP6uYdTyUlKvlhhlxIzN4iRujkwsadkpVdBy65Taac2j/jjplug9P8AWTSjyQ2B5lR+UNGJF/1c3X7KOUzohOyOjCQlyDsi6ob3Ti/ZyT5QVpQAKAUA0EfYkIc9z83G1cADRSJEiRRSpEiRIEKRIkSBCkSJEgQpEiRIEKRIkSBCkSJEgQgRP/mJX/xfxEHcSJDpv4+QVG7+akSJEhKupEiRIEKQv2v/ADGr/wCOPkI+xIfD/LyKo/bzR/EiRIQrqRIkSBCkSJEgQpEiRIEKRIkSBC//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latin typeface="Corbel" pitchFamily="34" charset="0"/>
            </a:endParaRPr>
          </a:p>
        </p:txBody>
      </p:sp>
      <p:pic>
        <p:nvPicPr>
          <p:cNvPr id="36870" name="6 Imagen" descr="logo fondos marinos.jpg"/>
          <p:cNvPicPr>
            <a:picLocks noChangeAspect="1"/>
          </p:cNvPicPr>
          <p:nvPr/>
        </p:nvPicPr>
        <p:blipFill>
          <a:blip r:embed="rId2"/>
          <a:srcRect/>
          <a:stretch>
            <a:fillRect/>
          </a:stretch>
        </p:blipFill>
        <p:spPr bwMode="auto">
          <a:xfrm>
            <a:off x="6588125" y="260350"/>
            <a:ext cx="2163763" cy="2173288"/>
          </a:xfrm>
          <a:prstGeom prst="rect">
            <a:avLst/>
          </a:prstGeom>
          <a:noFill/>
          <a:ln w="9525">
            <a:noFill/>
            <a:miter lim="800000"/>
            <a:headEnd/>
            <a:tailEnd/>
          </a:ln>
        </p:spPr>
      </p:pic>
      <p:sp>
        <p:nvSpPr>
          <p:cNvPr id="8" name="7 Forma libre"/>
          <p:cNvSpPr/>
          <p:nvPr/>
        </p:nvSpPr>
        <p:spPr>
          <a:xfrm>
            <a:off x="8027988" y="2997200"/>
            <a:ext cx="504825" cy="360363"/>
          </a:xfrm>
          <a:custGeom>
            <a:avLst/>
            <a:gdLst>
              <a:gd name="connsiteX0" fmla="*/ 159657 w 508000"/>
              <a:gd name="connsiteY0" fmla="*/ 43543 h 645886"/>
              <a:gd name="connsiteX1" fmla="*/ 58057 w 508000"/>
              <a:gd name="connsiteY1" fmla="*/ 638629 h 645886"/>
              <a:gd name="connsiteX2" fmla="*/ 508000 w 508000"/>
              <a:gd name="connsiteY2" fmla="*/ 0 h 645886"/>
              <a:gd name="connsiteX3" fmla="*/ 508000 w 508000"/>
              <a:gd name="connsiteY3" fmla="*/ 0 h 645886"/>
            </a:gdLst>
            <a:ahLst/>
            <a:cxnLst>
              <a:cxn ang="0">
                <a:pos x="connsiteX0" y="connsiteY0"/>
              </a:cxn>
              <a:cxn ang="0">
                <a:pos x="connsiteX1" y="connsiteY1"/>
              </a:cxn>
              <a:cxn ang="0">
                <a:pos x="connsiteX2" y="connsiteY2"/>
              </a:cxn>
              <a:cxn ang="0">
                <a:pos x="connsiteX3" y="connsiteY3"/>
              </a:cxn>
            </a:cxnLst>
            <a:rect l="l" t="t" r="r" b="b"/>
            <a:pathLst>
              <a:path w="508000" h="645886">
                <a:moveTo>
                  <a:pt x="159657" y="43543"/>
                </a:moveTo>
                <a:cubicBezTo>
                  <a:pt x="79828" y="344714"/>
                  <a:pt x="0" y="645886"/>
                  <a:pt x="58057" y="638629"/>
                </a:cubicBezTo>
                <a:cubicBezTo>
                  <a:pt x="116114" y="631372"/>
                  <a:pt x="508000" y="0"/>
                  <a:pt x="508000" y="0"/>
                </a:cubicBezTo>
                <a:lnTo>
                  <a:pt x="50800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2 Rectángulo"/>
          <p:cNvSpPr>
            <a:spLocks noChangeArrowheads="1"/>
          </p:cNvSpPr>
          <p:nvPr/>
        </p:nvSpPr>
        <p:spPr bwMode="auto">
          <a:xfrm>
            <a:off x="971550" y="1341438"/>
            <a:ext cx="7345363" cy="4616450"/>
          </a:xfrm>
          <a:prstGeom prst="rect">
            <a:avLst/>
          </a:prstGeom>
          <a:solidFill>
            <a:schemeClr val="bg1"/>
          </a:solidFill>
          <a:ln w="9525">
            <a:noFill/>
            <a:miter lim="800000"/>
            <a:headEnd/>
            <a:tailEnd/>
          </a:ln>
        </p:spPr>
        <p:txBody>
          <a:bodyPr>
            <a:spAutoFit/>
          </a:bodyPr>
          <a:lstStyle/>
          <a:p>
            <a:r>
              <a:rPr lang="es-ES" b="1"/>
              <a:t>ANEXO </a:t>
            </a:r>
          </a:p>
          <a:p>
            <a:r>
              <a:rPr lang="es-ES" b="1"/>
              <a:t>Sección 1. </a:t>
            </a:r>
          </a:p>
          <a:p>
            <a:endParaRPr lang="es-ES" b="1"/>
          </a:p>
          <a:p>
            <a:r>
              <a:rPr lang="es-ES" sz="2000" b="1"/>
              <a:t>1. La Autoridad Internacional de los Fondos Marinos (en adelante,   LA AUTORIDAD)   es la organización </a:t>
            </a:r>
          </a:p>
          <a:p>
            <a:r>
              <a:rPr lang="es-ES" sz="2000" b="1"/>
              <a:t>por conducto de la cual los Estados Partes en la Convención, de conformidad con el régimen </a:t>
            </a:r>
          </a:p>
          <a:p>
            <a:r>
              <a:rPr lang="es-ES" sz="2000" b="1"/>
              <a:t>establecido para la Zona en la Parte XI y en este Acuerdo, organizarán y controlarán  las  actividades en la Zona, particularmente con miras a la administración de los recursos de la Zona. </a:t>
            </a:r>
          </a:p>
          <a:p>
            <a:endParaRPr lang="es-ES" sz="2000" b="1"/>
          </a:p>
          <a:p>
            <a:r>
              <a:rPr lang="es-ES" sz="2000" b="1"/>
              <a:t>La Autoridad tendrá las facultades y funciones que expresamente se le confieren por la </a:t>
            </a:r>
          </a:p>
          <a:p>
            <a:r>
              <a:rPr lang="es-ES" sz="2000" b="1"/>
              <a:t>Convención. ….</a:t>
            </a:r>
          </a:p>
        </p:txBody>
      </p:sp>
      <p:sp>
        <p:nvSpPr>
          <p:cNvPr id="37890" name="3 CuadroTexto"/>
          <p:cNvSpPr txBox="1">
            <a:spLocks noChangeArrowheads="1"/>
          </p:cNvSpPr>
          <p:nvPr/>
        </p:nvSpPr>
        <p:spPr bwMode="auto">
          <a:xfrm>
            <a:off x="971550" y="260350"/>
            <a:ext cx="2711450" cy="369888"/>
          </a:xfrm>
          <a:prstGeom prst="rect">
            <a:avLst/>
          </a:prstGeom>
          <a:noFill/>
          <a:ln w="9525">
            <a:noFill/>
            <a:miter lim="800000"/>
            <a:headEnd/>
            <a:tailEnd/>
          </a:ln>
        </p:spPr>
        <p:txBody>
          <a:bodyPr wrap="none">
            <a:spAutoFit/>
          </a:bodyPr>
          <a:lstStyle/>
          <a:p>
            <a:r>
              <a:rPr lang="en-US">
                <a:latin typeface="Arial Black" pitchFamily="34" charset="0"/>
              </a:rPr>
              <a:t>ACUERDO PARTE XI</a:t>
            </a:r>
            <a:endParaRPr lang="es-ES">
              <a:latin typeface="Arial Black" pitchFamily="34" charset="0"/>
            </a:endParaRPr>
          </a:p>
        </p:txBody>
      </p:sp>
      <p:sp>
        <p:nvSpPr>
          <p:cNvPr id="5" name="4 Rectángulo"/>
          <p:cNvSpPr/>
          <p:nvPr/>
        </p:nvSpPr>
        <p:spPr>
          <a:xfrm>
            <a:off x="611188" y="0"/>
            <a:ext cx="3384550" cy="72072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Rectángulo"/>
          <p:cNvSpPr>
            <a:spLocks noChangeArrowheads="1"/>
          </p:cNvSpPr>
          <p:nvPr/>
        </p:nvSpPr>
        <p:spPr bwMode="auto">
          <a:xfrm>
            <a:off x="468313" y="2133600"/>
            <a:ext cx="8424862" cy="2676525"/>
          </a:xfrm>
          <a:prstGeom prst="rect">
            <a:avLst/>
          </a:prstGeom>
          <a:solidFill>
            <a:schemeClr val="bg1"/>
          </a:solidFill>
          <a:ln w="28575">
            <a:solidFill>
              <a:schemeClr val="tx1"/>
            </a:solidFill>
            <a:miter lim="800000"/>
            <a:headEnd/>
            <a:tailEnd/>
          </a:ln>
        </p:spPr>
        <p:txBody>
          <a:bodyPr>
            <a:spAutoFit/>
          </a:bodyPr>
          <a:lstStyle/>
          <a:p>
            <a:endParaRPr lang="es-ES" sz="2800">
              <a:latin typeface="Arial Narrow" pitchFamily="34" charset="0"/>
            </a:endParaRPr>
          </a:p>
          <a:p>
            <a:pPr>
              <a:buFont typeface="Wingdings" pitchFamily="2" charset="2"/>
              <a:buChar char="ü"/>
            </a:pPr>
            <a:r>
              <a:rPr lang="es-ES" sz="2800">
                <a:latin typeface="Arial Narrow" pitchFamily="34" charset="0"/>
              </a:rPr>
              <a:t> “Acuerdo de relación entre las Naciones Unidas y la </a:t>
            </a:r>
            <a:r>
              <a:rPr lang="es-ES" sz="2800" b="1" u="sng">
                <a:latin typeface="Arial Narrow" pitchFamily="34" charset="0"/>
              </a:rPr>
              <a:t>Autoridad Internacional de los Fondos Marinos</a:t>
            </a:r>
            <a:r>
              <a:rPr lang="es-ES" sz="2800">
                <a:latin typeface="Arial Narrow" pitchFamily="34" charset="0"/>
              </a:rPr>
              <a:t>”</a:t>
            </a:r>
          </a:p>
          <a:p>
            <a:r>
              <a:rPr lang="en-US" sz="2800">
                <a:latin typeface="Corbel" pitchFamily="34" charset="0"/>
              </a:rPr>
              <a:t>Art. 2 </a:t>
            </a:r>
            <a:r>
              <a:rPr lang="en-US" sz="2800">
                <a:latin typeface="Arial Narrow" pitchFamily="34" charset="0"/>
              </a:rPr>
              <a:t>(2)  la ONU reconoce que la Autoridad funcionar</a:t>
            </a:r>
            <a:r>
              <a:rPr lang="es-ES" sz="2800">
                <a:latin typeface="Arial Narrow" pitchFamily="34" charset="0"/>
              </a:rPr>
              <a:t>á</a:t>
            </a:r>
            <a:r>
              <a:rPr lang="en-US" sz="2800">
                <a:latin typeface="Arial Narrow" pitchFamily="34" charset="0"/>
              </a:rPr>
              <a:t> como organiza</a:t>
            </a:r>
            <a:r>
              <a:rPr lang="es-ES" sz="2800">
                <a:latin typeface="Arial Narrow" pitchFamily="34" charset="0"/>
              </a:rPr>
              <a:t>ción</a:t>
            </a:r>
            <a:r>
              <a:rPr lang="en-US" sz="2800">
                <a:latin typeface="Arial Narrow" pitchFamily="34" charset="0"/>
              </a:rPr>
              <a:t>  internacional auton</a:t>
            </a:r>
            <a:r>
              <a:rPr lang="es-ES" sz="2800">
                <a:latin typeface="Arial Narrow" pitchFamily="34" charset="0"/>
              </a:rPr>
              <a:t>ó</a:t>
            </a:r>
            <a:r>
              <a:rPr lang="en-US" sz="2800">
                <a:latin typeface="Arial Narrow" pitchFamily="34" charset="0"/>
              </a:rPr>
              <a:t>ma.</a:t>
            </a:r>
            <a:endParaRPr lang="es-ES" sz="2800">
              <a:latin typeface="Arial Narrow" pitchFamily="34" charset="0"/>
            </a:endParaRPr>
          </a:p>
          <a:p>
            <a:endParaRPr lang="es-ES" sz="2800">
              <a:latin typeface="Arial Narrow" pitchFamily="34" charset="0"/>
            </a:endParaRPr>
          </a:p>
        </p:txBody>
      </p:sp>
      <p:sp>
        <p:nvSpPr>
          <p:cNvPr id="38914" name="3 Rectángulo"/>
          <p:cNvSpPr>
            <a:spLocks noChangeArrowheads="1"/>
          </p:cNvSpPr>
          <p:nvPr/>
        </p:nvSpPr>
        <p:spPr bwMode="auto">
          <a:xfrm>
            <a:off x="1187450" y="908050"/>
            <a:ext cx="6965950" cy="523875"/>
          </a:xfrm>
          <a:prstGeom prst="rect">
            <a:avLst/>
          </a:prstGeom>
          <a:noFill/>
          <a:ln w="9525">
            <a:noFill/>
            <a:miter lim="800000"/>
            <a:headEnd/>
            <a:tailEnd/>
          </a:ln>
        </p:spPr>
        <p:txBody>
          <a:bodyPr wrap="none">
            <a:spAutoFit/>
          </a:bodyPr>
          <a:lstStyle/>
          <a:p>
            <a:r>
              <a:rPr lang="es-ES" sz="2800" b="1"/>
              <a:t>RESOL. A.G  -  A/RES.52/27-  26/01/1998</a:t>
            </a:r>
          </a:p>
        </p:txBody>
      </p:sp>
      <p:sp>
        <p:nvSpPr>
          <p:cNvPr id="5" name="4 Rectángulo"/>
          <p:cNvSpPr/>
          <p:nvPr/>
        </p:nvSpPr>
        <p:spPr>
          <a:xfrm>
            <a:off x="893242" y="616942"/>
            <a:ext cx="7488832" cy="1224137"/>
          </a:xfrm>
          <a:prstGeom prst="rect">
            <a:avLst/>
          </a:prstGeom>
          <a:noFill/>
          <a:ln w="57150">
            <a:solidFill>
              <a:schemeClr val="accent2">
                <a:lumMod val="75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8918" name="5 CuadroTexto"/>
          <p:cNvSpPr txBox="1">
            <a:spLocks noChangeArrowheads="1"/>
          </p:cNvSpPr>
          <p:nvPr/>
        </p:nvSpPr>
        <p:spPr bwMode="auto">
          <a:xfrm>
            <a:off x="539750" y="5516563"/>
            <a:ext cx="7200900" cy="369887"/>
          </a:xfrm>
          <a:prstGeom prst="rect">
            <a:avLst/>
          </a:prstGeom>
          <a:solidFill>
            <a:schemeClr val="bg1"/>
          </a:solidFill>
          <a:ln w="9525">
            <a:noFill/>
            <a:miter lim="800000"/>
            <a:headEnd/>
            <a:tailEnd/>
          </a:ln>
        </p:spPr>
        <p:txBody>
          <a:bodyPr>
            <a:spAutoFit/>
          </a:bodyPr>
          <a:lstStyle/>
          <a:p>
            <a:r>
              <a:rPr lang="en-US" b="1"/>
              <a:t>LA  AUTORIDAD  miembro  observador  de  la ONU</a:t>
            </a:r>
            <a:r>
              <a:rPr lang="en-US">
                <a:latin typeface="Corbel" pitchFamily="34" charset="0"/>
              </a:rPr>
              <a:t>.</a:t>
            </a:r>
            <a:endParaRPr lang="es-ES">
              <a:latin typeface="Corbel" pitchFamily="34" charset="0"/>
            </a:endParaRPr>
          </a:p>
        </p:txBody>
      </p:sp>
      <p:sp>
        <p:nvSpPr>
          <p:cNvPr id="7" name="6 Forma libre"/>
          <p:cNvSpPr/>
          <p:nvPr/>
        </p:nvSpPr>
        <p:spPr>
          <a:xfrm>
            <a:off x="6470650" y="5427663"/>
            <a:ext cx="554038" cy="436562"/>
          </a:xfrm>
          <a:custGeom>
            <a:avLst/>
            <a:gdLst>
              <a:gd name="connsiteX0" fmla="*/ 104018 w 553961"/>
              <a:gd name="connsiteY0" fmla="*/ 174171 h 435429"/>
              <a:gd name="connsiteX1" fmla="*/ 74990 w 553961"/>
              <a:gd name="connsiteY1" fmla="*/ 406400 h 435429"/>
              <a:gd name="connsiteX2" fmla="*/ 553961 w 553961"/>
              <a:gd name="connsiteY2" fmla="*/ 0 h 435429"/>
              <a:gd name="connsiteX3" fmla="*/ 553961 w 553961"/>
              <a:gd name="connsiteY3" fmla="*/ 0 h 435429"/>
            </a:gdLst>
            <a:ahLst/>
            <a:cxnLst>
              <a:cxn ang="0">
                <a:pos x="connsiteX0" y="connsiteY0"/>
              </a:cxn>
              <a:cxn ang="0">
                <a:pos x="connsiteX1" y="connsiteY1"/>
              </a:cxn>
              <a:cxn ang="0">
                <a:pos x="connsiteX2" y="connsiteY2"/>
              </a:cxn>
              <a:cxn ang="0">
                <a:pos x="connsiteX3" y="connsiteY3"/>
              </a:cxn>
            </a:cxnLst>
            <a:rect l="l" t="t" r="r" b="b"/>
            <a:pathLst>
              <a:path w="553961" h="435429">
                <a:moveTo>
                  <a:pt x="104018" y="174171"/>
                </a:moveTo>
                <a:cubicBezTo>
                  <a:pt x="52009" y="304800"/>
                  <a:pt x="0" y="435429"/>
                  <a:pt x="74990" y="406400"/>
                </a:cubicBezTo>
                <a:cubicBezTo>
                  <a:pt x="149981" y="377372"/>
                  <a:pt x="553961" y="0"/>
                  <a:pt x="553961" y="0"/>
                </a:cubicBezTo>
                <a:lnTo>
                  <a:pt x="553961"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CuadroTexto"/>
          <p:cNvSpPr txBox="1">
            <a:spLocks noChangeArrowheads="1"/>
          </p:cNvSpPr>
          <p:nvPr/>
        </p:nvSpPr>
        <p:spPr bwMode="auto">
          <a:xfrm>
            <a:off x="468313" y="2997200"/>
            <a:ext cx="2201862" cy="830263"/>
          </a:xfrm>
          <a:prstGeom prst="rect">
            <a:avLst/>
          </a:prstGeom>
          <a:noFill/>
          <a:ln w="9525">
            <a:noFill/>
            <a:miter lim="800000"/>
            <a:headEnd/>
            <a:tailEnd/>
          </a:ln>
        </p:spPr>
        <p:txBody>
          <a:bodyPr wrap="none">
            <a:spAutoFit/>
          </a:bodyPr>
          <a:lstStyle/>
          <a:p>
            <a:r>
              <a:rPr lang="en-US" sz="2400" b="1"/>
              <a:t>Competencia </a:t>
            </a:r>
          </a:p>
          <a:p>
            <a:r>
              <a:rPr lang="en-US" sz="2400" b="1"/>
              <a:t>principal:</a:t>
            </a:r>
            <a:endParaRPr lang="es-ES" sz="2400" b="1"/>
          </a:p>
        </p:txBody>
      </p:sp>
      <p:sp>
        <p:nvSpPr>
          <p:cNvPr id="39938" name="2 CuadroTexto"/>
          <p:cNvSpPr txBox="1">
            <a:spLocks noChangeArrowheads="1"/>
          </p:cNvSpPr>
          <p:nvPr/>
        </p:nvSpPr>
        <p:spPr bwMode="auto">
          <a:xfrm>
            <a:off x="3132138" y="908050"/>
            <a:ext cx="5472112" cy="4789488"/>
          </a:xfrm>
          <a:prstGeom prst="rect">
            <a:avLst/>
          </a:prstGeom>
          <a:solidFill>
            <a:schemeClr val="bg1"/>
          </a:solidFill>
          <a:ln w="9525">
            <a:noFill/>
            <a:miter lim="800000"/>
            <a:headEnd/>
            <a:tailEnd/>
          </a:ln>
        </p:spPr>
        <p:txBody>
          <a:bodyPr>
            <a:spAutoFit/>
          </a:bodyPr>
          <a:lstStyle/>
          <a:p>
            <a:r>
              <a:rPr lang="en-US" sz="2800" b="1"/>
              <a:t>Es la organización a través de la cual los Estados partes controlarán las actividades de la Zona en particular para administrar sus recursos, mediante un sistema basado en contratos de duración,   limitada a las entidades que deseen prospectar, explorar o explotar los recursos de la Zona.</a:t>
            </a:r>
            <a:endParaRPr lang="es-ES" sz="2800" b="1"/>
          </a:p>
        </p:txBody>
      </p:sp>
      <p:sp>
        <p:nvSpPr>
          <p:cNvPr id="39939" name="3 CuadroTexto"/>
          <p:cNvSpPr txBox="1">
            <a:spLocks noChangeArrowheads="1"/>
          </p:cNvSpPr>
          <p:nvPr/>
        </p:nvSpPr>
        <p:spPr bwMode="auto">
          <a:xfrm>
            <a:off x="2700338" y="6237288"/>
            <a:ext cx="5938837" cy="646112"/>
          </a:xfrm>
          <a:prstGeom prst="rect">
            <a:avLst/>
          </a:prstGeom>
          <a:solidFill>
            <a:schemeClr val="bg1"/>
          </a:solidFill>
          <a:ln w="38100">
            <a:solidFill>
              <a:schemeClr val="tx1"/>
            </a:solidFill>
            <a:miter lim="800000"/>
            <a:headEnd/>
            <a:tailEnd/>
          </a:ln>
        </p:spPr>
        <p:txBody>
          <a:bodyPr>
            <a:spAutoFit/>
          </a:bodyPr>
          <a:lstStyle/>
          <a:p>
            <a:r>
              <a:rPr lang="en-US">
                <a:latin typeface="Adobe Gothic Std B"/>
                <a:ea typeface="Adobe Gothic Std B"/>
                <a:cs typeface="Adobe Gothic Std B"/>
              </a:rPr>
              <a:t>Informe del Secretario General  de “La  Autoridad” 4/06/2014.</a:t>
            </a:r>
            <a:endParaRPr lang="es-ES">
              <a:latin typeface="Adobe Gothic Std B"/>
              <a:ea typeface="Adobe Gothic Std B"/>
              <a:cs typeface="Adobe Gothic Std B"/>
            </a:endParaRPr>
          </a:p>
        </p:txBody>
      </p:sp>
      <p:sp>
        <p:nvSpPr>
          <p:cNvPr id="5" name="4 Abrir llave"/>
          <p:cNvSpPr/>
          <p:nvPr/>
        </p:nvSpPr>
        <p:spPr>
          <a:xfrm>
            <a:off x="2771775" y="620713"/>
            <a:ext cx="504825" cy="511175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Rectángulo"/>
          <p:cNvSpPr>
            <a:spLocks noChangeArrowheads="1"/>
          </p:cNvSpPr>
          <p:nvPr/>
        </p:nvSpPr>
        <p:spPr bwMode="auto">
          <a:xfrm>
            <a:off x="3059113" y="3213100"/>
            <a:ext cx="5329237" cy="523875"/>
          </a:xfrm>
          <a:prstGeom prst="rect">
            <a:avLst/>
          </a:prstGeom>
          <a:noFill/>
          <a:ln w="9525">
            <a:noFill/>
            <a:miter lim="800000"/>
            <a:headEnd/>
            <a:tailEnd/>
          </a:ln>
        </p:spPr>
        <p:txBody>
          <a:bodyPr>
            <a:spAutoFit/>
          </a:bodyPr>
          <a:lstStyle/>
          <a:p>
            <a:pPr>
              <a:buFont typeface="Wingdings" pitchFamily="2" charset="2"/>
              <a:buChar char="§"/>
            </a:pPr>
            <a:r>
              <a:rPr lang="es-ES" sz="2800" b="1"/>
              <a:t>Comisión Jurídica y Técnica</a:t>
            </a:r>
            <a:r>
              <a:rPr lang="es-ES">
                <a:latin typeface="Corbel" pitchFamily="34" charset="0"/>
              </a:rPr>
              <a:t>.</a:t>
            </a:r>
          </a:p>
        </p:txBody>
      </p:sp>
      <p:sp>
        <p:nvSpPr>
          <p:cNvPr id="40962" name="2 CuadroTexto"/>
          <p:cNvSpPr txBox="1">
            <a:spLocks noChangeArrowheads="1"/>
          </p:cNvSpPr>
          <p:nvPr/>
        </p:nvSpPr>
        <p:spPr bwMode="auto">
          <a:xfrm>
            <a:off x="1908175" y="549275"/>
            <a:ext cx="6056313" cy="579438"/>
          </a:xfrm>
          <a:prstGeom prst="rect">
            <a:avLst/>
          </a:prstGeom>
          <a:noFill/>
          <a:ln w="9525">
            <a:noFill/>
            <a:miter lim="800000"/>
            <a:headEnd/>
            <a:tailEnd/>
          </a:ln>
        </p:spPr>
        <p:txBody>
          <a:bodyPr wrap="none">
            <a:spAutoFit/>
          </a:bodyPr>
          <a:lstStyle/>
          <a:p>
            <a:r>
              <a:rPr lang="en-US" sz="3200">
                <a:latin typeface="Adobe Gothic Std B"/>
                <a:ea typeface="Adobe Gothic Std B"/>
                <a:cs typeface="Adobe Gothic Std B"/>
              </a:rPr>
              <a:t>ÓRGANOS DE LA AUTORIDAD</a:t>
            </a:r>
            <a:endParaRPr lang="es-ES" sz="3200">
              <a:latin typeface="Adobe Gothic Std B"/>
              <a:ea typeface="Adobe Gothic Std B"/>
              <a:cs typeface="Adobe Gothic Std B"/>
            </a:endParaRPr>
          </a:p>
        </p:txBody>
      </p:sp>
      <p:sp>
        <p:nvSpPr>
          <p:cNvPr id="40963" name="3 CuadroTexto"/>
          <p:cNvSpPr txBox="1">
            <a:spLocks noChangeArrowheads="1"/>
          </p:cNvSpPr>
          <p:nvPr/>
        </p:nvSpPr>
        <p:spPr bwMode="auto">
          <a:xfrm>
            <a:off x="3059113" y="1484313"/>
            <a:ext cx="3241675" cy="523875"/>
          </a:xfrm>
          <a:prstGeom prst="rect">
            <a:avLst/>
          </a:prstGeom>
          <a:solidFill>
            <a:schemeClr val="bg1"/>
          </a:solidFill>
          <a:ln w="9525">
            <a:noFill/>
            <a:miter lim="800000"/>
            <a:headEnd/>
            <a:tailEnd/>
          </a:ln>
        </p:spPr>
        <p:txBody>
          <a:bodyPr>
            <a:spAutoFit/>
          </a:bodyPr>
          <a:lstStyle/>
          <a:p>
            <a:pPr>
              <a:buFont typeface="Wingdings" pitchFamily="2" charset="2"/>
              <a:buChar char="§"/>
            </a:pPr>
            <a:r>
              <a:rPr lang="en-US" sz="2800" b="1"/>
              <a:t>Asamblea</a:t>
            </a:r>
            <a:endParaRPr lang="es-ES" sz="2800" b="1"/>
          </a:p>
        </p:txBody>
      </p:sp>
      <p:sp>
        <p:nvSpPr>
          <p:cNvPr id="40964" name="4 CuadroTexto"/>
          <p:cNvSpPr txBox="1">
            <a:spLocks noChangeArrowheads="1"/>
          </p:cNvSpPr>
          <p:nvPr/>
        </p:nvSpPr>
        <p:spPr bwMode="auto">
          <a:xfrm>
            <a:off x="3059113" y="2349500"/>
            <a:ext cx="1766887" cy="522288"/>
          </a:xfrm>
          <a:prstGeom prst="rect">
            <a:avLst/>
          </a:prstGeom>
          <a:noFill/>
          <a:ln w="9525">
            <a:noFill/>
            <a:miter lim="800000"/>
            <a:headEnd/>
            <a:tailEnd/>
          </a:ln>
        </p:spPr>
        <p:txBody>
          <a:bodyPr wrap="none">
            <a:spAutoFit/>
          </a:bodyPr>
          <a:lstStyle/>
          <a:p>
            <a:pPr>
              <a:buFont typeface="Wingdings" pitchFamily="2" charset="2"/>
              <a:buChar char="§"/>
            </a:pPr>
            <a:r>
              <a:rPr lang="en-US" sz="2800" b="1"/>
              <a:t>Consejo</a:t>
            </a:r>
            <a:endParaRPr lang="es-ES" sz="2800" b="1"/>
          </a:p>
        </p:txBody>
      </p:sp>
      <p:sp>
        <p:nvSpPr>
          <p:cNvPr id="40965" name="5 Rectángulo"/>
          <p:cNvSpPr>
            <a:spLocks noChangeArrowheads="1"/>
          </p:cNvSpPr>
          <p:nvPr/>
        </p:nvSpPr>
        <p:spPr bwMode="auto">
          <a:xfrm>
            <a:off x="3132138" y="4365625"/>
            <a:ext cx="3724275" cy="522288"/>
          </a:xfrm>
          <a:prstGeom prst="rect">
            <a:avLst/>
          </a:prstGeom>
          <a:solidFill>
            <a:schemeClr val="bg1"/>
          </a:solidFill>
          <a:ln w="9525">
            <a:noFill/>
            <a:miter lim="800000"/>
            <a:headEnd/>
            <a:tailEnd/>
          </a:ln>
        </p:spPr>
        <p:txBody>
          <a:bodyPr wrap="none">
            <a:spAutoFit/>
          </a:bodyPr>
          <a:lstStyle/>
          <a:p>
            <a:pPr>
              <a:buFont typeface="Wingdings" pitchFamily="2" charset="2"/>
              <a:buChar char="§"/>
            </a:pPr>
            <a:r>
              <a:rPr lang="es-ES" sz="2800" b="1"/>
              <a:t>Comité de Finanzas</a:t>
            </a:r>
          </a:p>
        </p:txBody>
      </p:sp>
      <p:sp>
        <p:nvSpPr>
          <p:cNvPr id="40966" name="6 Rectángulo"/>
          <p:cNvSpPr>
            <a:spLocks noChangeArrowheads="1"/>
          </p:cNvSpPr>
          <p:nvPr/>
        </p:nvSpPr>
        <p:spPr bwMode="auto">
          <a:xfrm>
            <a:off x="3132138" y="5373688"/>
            <a:ext cx="2185987" cy="522287"/>
          </a:xfrm>
          <a:prstGeom prst="rect">
            <a:avLst/>
          </a:prstGeom>
          <a:solidFill>
            <a:schemeClr val="bg1"/>
          </a:solidFill>
          <a:ln w="9525">
            <a:noFill/>
            <a:miter lim="800000"/>
            <a:headEnd/>
            <a:tailEnd/>
          </a:ln>
        </p:spPr>
        <p:txBody>
          <a:bodyPr wrap="none">
            <a:spAutoFit/>
          </a:bodyPr>
          <a:lstStyle/>
          <a:p>
            <a:pPr>
              <a:buFont typeface="Wingdings" pitchFamily="2" charset="2"/>
              <a:buChar char="§"/>
            </a:pPr>
            <a:r>
              <a:rPr lang="es-ES" sz="2800" b="1"/>
              <a:t>Secretaría.</a:t>
            </a:r>
          </a:p>
        </p:txBody>
      </p:sp>
      <p:sp>
        <p:nvSpPr>
          <p:cNvPr id="8" name="7 Menos"/>
          <p:cNvSpPr/>
          <p:nvPr/>
        </p:nvSpPr>
        <p:spPr>
          <a:xfrm>
            <a:off x="900113" y="1052513"/>
            <a:ext cx="7488237" cy="288925"/>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CuadroTexto"/>
          <p:cNvSpPr txBox="1">
            <a:spLocks noChangeArrowheads="1"/>
          </p:cNvSpPr>
          <p:nvPr/>
        </p:nvSpPr>
        <p:spPr bwMode="auto">
          <a:xfrm>
            <a:off x="323850" y="333375"/>
            <a:ext cx="2663825" cy="646113"/>
          </a:xfrm>
          <a:prstGeom prst="rect">
            <a:avLst/>
          </a:prstGeom>
          <a:noFill/>
          <a:ln w="38100">
            <a:solidFill>
              <a:srgbClr val="00B0F0"/>
            </a:solidFill>
            <a:miter lim="800000"/>
            <a:headEnd/>
            <a:tailEnd/>
          </a:ln>
        </p:spPr>
        <p:txBody>
          <a:bodyPr>
            <a:spAutoFit/>
          </a:bodyPr>
          <a:lstStyle/>
          <a:p>
            <a:r>
              <a:rPr lang="en-US" sz="3600" b="1"/>
              <a:t>Asamblea</a:t>
            </a:r>
            <a:endParaRPr lang="es-ES" sz="3600" b="1"/>
          </a:p>
        </p:txBody>
      </p:sp>
      <p:sp>
        <p:nvSpPr>
          <p:cNvPr id="41986" name="2 CuadroTexto"/>
          <p:cNvSpPr txBox="1">
            <a:spLocks noChangeArrowheads="1"/>
          </p:cNvSpPr>
          <p:nvPr/>
        </p:nvSpPr>
        <p:spPr bwMode="auto">
          <a:xfrm>
            <a:off x="3276600" y="1268413"/>
            <a:ext cx="4464050" cy="485775"/>
          </a:xfrm>
          <a:prstGeom prst="rect">
            <a:avLst/>
          </a:prstGeom>
          <a:noFill/>
          <a:ln w="28575">
            <a:solidFill>
              <a:schemeClr val="tx1"/>
            </a:solidFill>
            <a:miter lim="800000"/>
            <a:headEnd/>
            <a:tailEnd/>
          </a:ln>
        </p:spPr>
        <p:txBody>
          <a:bodyPr>
            <a:spAutoFit/>
          </a:bodyPr>
          <a:lstStyle/>
          <a:p>
            <a:r>
              <a:rPr lang="en-US" sz="2400" b="1"/>
              <a:t>Órgano plenario :  165 + UE</a:t>
            </a:r>
            <a:endParaRPr lang="es-ES" sz="2400" b="1"/>
          </a:p>
        </p:txBody>
      </p:sp>
      <p:sp>
        <p:nvSpPr>
          <p:cNvPr id="41987" name="3 CuadroTexto"/>
          <p:cNvSpPr txBox="1">
            <a:spLocks noChangeArrowheads="1"/>
          </p:cNvSpPr>
          <p:nvPr/>
        </p:nvSpPr>
        <p:spPr bwMode="auto">
          <a:xfrm>
            <a:off x="1042988" y="2205038"/>
            <a:ext cx="7345362" cy="2282825"/>
          </a:xfrm>
          <a:prstGeom prst="rect">
            <a:avLst/>
          </a:prstGeom>
          <a:solidFill>
            <a:schemeClr val="bg1"/>
          </a:solidFill>
          <a:ln w="9525">
            <a:noFill/>
            <a:miter lim="800000"/>
            <a:headEnd/>
            <a:tailEnd/>
          </a:ln>
        </p:spPr>
        <p:txBody>
          <a:bodyPr>
            <a:spAutoFit/>
          </a:bodyPr>
          <a:lstStyle/>
          <a:p>
            <a:pPr>
              <a:buFont typeface="Wingdings" pitchFamily="2" charset="2"/>
              <a:buChar char="ü"/>
            </a:pPr>
            <a:r>
              <a:rPr lang="en-US" sz="2400"/>
              <a:t>Fija  presupuestos  bienales.</a:t>
            </a:r>
          </a:p>
          <a:p>
            <a:pPr>
              <a:buFont typeface="Wingdings" pitchFamily="2" charset="2"/>
              <a:buChar char="ü"/>
            </a:pPr>
            <a:r>
              <a:rPr lang="en-US" sz="2400"/>
              <a:t>Aprueba  disposiciones, reglamentos  y  </a:t>
            </a:r>
          </a:p>
          <a:p>
            <a:r>
              <a:rPr lang="en-US" sz="2400"/>
              <a:t>   procedimientos para  regular actividad minera.</a:t>
            </a:r>
          </a:p>
          <a:p>
            <a:pPr>
              <a:buFont typeface="Wingdings" pitchFamily="2" charset="2"/>
              <a:buChar char="ü"/>
            </a:pPr>
            <a:r>
              <a:rPr lang="en-US" sz="2400"/>
              <a:t>Determina la política general de la Organización     </a:t>
            </a:r>
          </a:p>
          <a:p>
            <a:r>
              <a:rPr lang="en-US" sz="2400"/>
              <a:t>   </a:t>
            </a:r>
            <a:r>
              <a:rPr lang="en-US" sz="2000"/>
              <a:t>(colaboración con Consejo)</a:t>
            </a:r>
            <a:r>
              <a:rPr lang="en-US" sz="2400"/>
              <a:t>.</a:t>
            </a:r>
          </a:p>
          <a:p>
            <a:endParaRPr lang="en-US" sz="2400"/>
          </a:p>
        </p:txBody>
      </p:sp>
      <p:sp>
        <p:nvSpPr>
          <p:cNvPr id="41988" name="4 CuadroTexto"/>
          <p:cNvSpPr txBox="1">
            <a:spLocks noChangeArrowheads="1"/>
          </p:cNvSpPr>
          <p:nvPr/>
        </p:nvSpPr>
        <p:spPr bwMode="auto">
          <a:xfrm>
            <a:off x="539750" y="4292600"/>
            <a:ext cx="8243888" cy="2082800"/>
          </a:xfrm>
          <a:prstGeom prst="rect">
            <a:avLst/>
          </a:prstGeom>
          <a:solidFill>
            <a:schemeClr val="bg1"/>
          </a:solidFill>
          <a:ln w="38100">
            <a:solidFill>
              <a:srgbClr val="FF0000"/>
            </a:solidFill>
            <a:miter lim="800000"/>
            <a:headEnd/>
            <a:tailEnd/>
          </a:ln>
        </p:spPr>
        <p:txBody>
          <a:bodyPr>
            <a:spAutoFit/>
          </a:bodyPr>
          <a:lstStyle/>
          <a:p>
            <a:r>
              <a:rPr lang="en-US" sz="2000" b="1"/>
              <a:t>Toma decisiones:   Consenso </a:t>
            </a:r>
          </a:p>
          <a:p>
            <a:endParaRPr lang="en-US"/>
          </a:p>
          <a:p>
            <a:r>
              <a:rPr lang="en-US" b="1"/>
              <a:t>Variantes:   Cuestiones de procedimiento:  mayoría de  </a:t>
            </a:r>
          </a:p>
          <a:p>
            <a:r>
              <a:rPr lang="en-US" b="1"/>
              <a:t>                                                                          Estados presentes y votantes.</a:t>
            </a:r>
          </a:p>
          <a:p>
            <a:endParaRPr lang="en-US" b="1"/>
          </a:p>
          <a:p>
            <a:r>
              <a:rPr lang="en-US" b="1"/>
              <a:t>                    Cuestiones de fondo: 2/3 de Estados presentes y votantes.</a:t>
            </a:r>
          </a:p>
          <a:p>
            <a:endParaRPr lang="es-ES">
              <a:latin typeface="Corbe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CuadroTexto"/>
          <p:cNvSpPr txBox="1">
            <a:spLocks noChangeArrowheads="1"/>
          </p:cNvSpPr>
          <p:nvPr/>
        </p:nvSpPr>
        <p:spPr bwMode="auto">
          <a:xfrm>
            <a:off x="1331913" y="2205038"/>
            <a:ext cx="6335712" cy="2246312"/>
          </a:xfrm>
          <a:prstGeom prst="rect">
            <a:avLst/>
          </a:prstGeom>
          <a:noFill/>
          <a:ln w="9525">
            <a:noFill/>
            <a:miter lim="800000"/>
            <a:headEnd/>
            <a:tailEnd/>
          </a:ln>
        </p:spPr>
        <p:txBody>
          <a:bodyPr>
            <a:spAutoFit/>
          </a:bodyPr>
          <a:lstStyle/>
          <a:p>
            <a:endParaRPr lang="en-US" sz="2000" b="1"/>
          </a:p>
          <a:p>
            <a:endParaRPr lang="en-US" sz="2000" b="1"/>
          </a:p>
          <a:p>
            <a:pPr>
              <a:buFont typeface="Wingdings" pitchFamily="2" charset="2"/>
              <a:buChar char="Ø"/>
            </a:pPr>
            <a:r>
              <a:rPr lang="en-US" sz="2000" b="1"/>
              <a:t> Internacionalización.</a:t>
            </a:r>
          </a:p>
          <a:p>
            <a:pPr>
              <a:buFont typeface="Wingdings" pitchFamily="2" charset="2"/>
              <a:buChar char="Ø"/>
            </a:pPr>
            <a:r>
              <a:rPr lang="en-US" sz="2000" b="1"/>
              <a:t> Pacificación y</a:t>
            </a:r>
          </a:p>
          <a:p>
            <a:pPr>
              <a:buFont typeface="Wingdings" pitchFamily="2" charset="2"/>
              <a:buChar char="Ø"/>
            </a:pPr>
            <a:r>
              <a:rPr lang="en-US" sz="2000" b="1"/>
              <a:t> Aprovechamiento en beneficio de la humanidad.</a:t>
            </a:r>
          </a:p>
          <a:p>
            <a:pPr>
              <a:buFont typeface="Wingdings" pitchFamily="2" charset="2"/>
              <a:buChar char="Ø"/>
            </a:pPr>
            <a:r>
              <a:rPr lang="es-ES" sz="2000" b="1"/>
              <a:t> Consideración especial de los países en  </a:t>
            </a:r>
          </a:p>
          <a:p>
            <a:r>
              <a:rPr lang="es-ES" sz="2000" b="1"/>
              <a:t>    desarrollo.</a:t>
            </a:r>
          </a:p>
        </p:txBody>
      </p:sp>
      <p:cxnSp>
        <p:nvCxnSpPr>
          <p:cNvPr id="9" name="8 Conector recto"/>
          <p:cNvCxnSpPr/>
          <p:nvPr/>
        </p:nvCxnSpPr>
        <p:spPr>
          <a:xfrm>
            <a:off x="4067175" y="5732463"/>
            <a:ext cx="428625" cy="384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363" name="9 Rectángulo"/>
          <p:cNvSpPr>
            <a:spLocks noChangeArrowheads="1"/>
          </p:cNvSpPr>
          <p:nvPr/>
        </p:nvSpPr>
        <p:spPr bwMode="auto">
          <a:xfrm>
            <a:off x="539750" y="620713"/>
            <a:ext cx="7056438" cy="954087"/>
          </a:xfrm>
          <a:prstGeom prst="rect">
            <a:avLst/>
          </a:prstGeom>
          <a:noFill/>
          <a:ln w="9525">
            <a:noFill/>
            <a:miter lim="800000"/>
            <a:headEnd/>
            <a:tailEnd/>
          </a:ln>
        </p:spPr>
        <p:txBody>
          <a:bodyPr>
            <a:spAutoFit/>
          </a:bodyPr>
          <a:lstStyle/>
          <a:p>
            <a:r>
              <a:rPr lang="en-US" sz="2800" b="1"/>
              <a:t>Propuesta de la delegación de Malta :</a:t>
            </a:r>
          </a:p>
          <a:p>
            <a:r>
              <a:rPr lang="en-US" sz="2800" b="1"/>
              <a:t>1967:</a:t>
            </a:r>
          </a:p>
        </p:txBody>
      </p:sp>
      <p:sp>
        <p:nvSpPr>
          <p:cNvPr id="11" name="10 Redondear rectángulo de esquina diagonal"/>
          <p:cNvSpPr/>
          <p:nvPr/>
        </p:nvSpPr>
        <p:spPr>
          <a:xfrm>
            <a:off x="395288" y="404813"/>
            <a:ext cx="6913562" cy="1368425"/>
          </a:xfrm>
          <a:prstGeom prst="round2Diag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dondear rectángulo de esquina diagonal"/>
          <p:cNvSpPr/>
          <p:nvPr/>
        </p:nvSpPr>
        <p:spPr>
          <a:xfrm>
            <a:off x="900113" y="2349500"/>
            <a:ext cx="7272337" cy="2879725"/>
          </a:xfrm>
          <a:prstGeom prst="round2Diag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12 Flecha curvada hacia la izquierda"/>
          <p:cNvSpPr/>
          <p:nvPr/>
        </p:nvSpPr>
        <p:spPr>
          <a:xfrm rot="20630565" flipH="1">
            <a:off x="179388" y="1557338"/>
            <a:ext cx="576262" cy="18716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CuadroTexto"/>
          <p:cNvSpPr txBox="1">
            <a:spLocks noChangeArrowheads="1"/>
          </p:cNvSpPr>
          <p:nvPr/>
        </p:nvSpPr>
        <p:spPr bwMode="auto">
          <a:xfrm>
            <a:off x="468313" y="260350"/>
            <a:ext cx="2303462" cy="708025"/>
          </a:xfrm>
          <a:prstGeom prst="rect">
            <a:avLst/>
          </a:prstGeom>
          <a:noFill/>
          <a:ln w="9525">
            <a:noFill/>
            <a:miter lim="800000"/>
            <a:headEnd/>
            <a:tailEnd/>
          </a:ln>
        </p:spPr>
        <p:txBody>
          <a:bodyPr>
            <a:spAutoFit/>
          </a:bodyPr>
          <a:lstStyle/>
          <a:p>
            <a:r>
              <a:rPr lang="en-US" sz="4000" b="1"/>
              <a:t>Consejo</a:t>
            </a:r>
            <a:endParaRPr lang="es-ES" sz="4000" b="1"/>
          </a:p>
        </p:txBody>
      </p:sp>
      <p:sp>
        <p:nvSpPr>
          <p:cNvPr id="43010" name="2 CuadroTexto"/>
          <p:cNvSpPr txBox="1">
            <a:spLocks noChangeArrowheads="1"/>
          </p:cNvSpPr>
          <p:nvPr/>
        </p:nvSpPr>
        <p:spPr bwMode="auto">
          <a:xfrm>
            <a:off x="2936875" y="260350"/>
            <a:ext cx="5802313" cy="822325"/>
          </a:xfrm>
          <a:prstGeom prst="rect">
            <a:avLst/>
          </a:prstGeom>
          <a:noFill/>
          <a:ln w="9525">
            <a:noFill/>
            <a:miter lim="800000"/>
            <a:headEnd/>
            <a:tailEnd/>
          </a:ln>
        </p:spPr>
        <p:txBody>
          <a:bodyPr wrap="none">
            <a:spAutoFit/>
          </a:bodyPr>
          <a:lstStyle/>
          <a:p>
            <a:pPr>
              <a:buFont typeface="Wingdings" pitchFamily="2" charset="2"/>
              <a:buChar char="v"/>
            </a:pPr>
            <a:r>
              <a:rPr lang="en-US" sz="2400" b="1"/>
              <a:t>Órgano ejecutivo</a:t>
            </a:r>
          </a:p>
          <a:p>
            <a:r>
              <a:rPr lang="en-US" sz="2400" b="1"/>
              <a:t>    36 miembros (</a:t>
            </a:r>
            <a:r>
              <a:rPr lang="en-US" sz="2000" b="1"/>
              <a:t>elegidos por la Asamblea).</a:t>
            </a:r>
            <a:endParaRPr lang="es-ES" sz="2000" b="1"/>
          </a:p>
        </p:txBody>
      </p:sp>
      <p:sp>
        <p:nvSpPr>
          <p:cNvPr id="43011" name="5 CuadroTexto"/>
          <p:cNvSpPr txBox="1">
            <a:spLocks noChangeArrowheads="1"/>
          </p:cNvSpPr>
          <p:nvPr/>
        </p:nvSpPr>
        <p:spPr bwMode="auto">
          <a:xfrm>
            <a:off x="684213" y="1557338"/>
            <a:ext cx="7307262" cy="1322387"/>
          </a:xfrm>
          <a:prstGeom prst="rect">
            <a:avLst/>
          </a:prstGeom>
          <a:solidFill>
            <a:schemeClr val="bg1"/>
          </a:solidFill>
          <a:ln w="9525">
            <a:noFill/>
            <a:miter lim="800000"/>
            <a:headEnd/>
            <a:tailEnd/>
          </a:ln>
        </p:spPr>
        <p:txBody>
          <a:bodyPr>
            <a:spAutoFit/>
          </a:bodyPr>
          <a:lstStyle/>
          <a:p>
            <a:pPr>
              <a:buFont typeface="Wingdings" pitchFamily="2" charset="2"/>
              <a:buChar char="Ø"/>
            </a:pPr>
            <a:r>
              <a:rPr lang="en-US" sz="2000" b="1"/>
              <a:t>Previa aprobación de la Asamblea , le compete   aplicar   </a:t>
            </a:r>
          </a:p>
          <a:p>
            <a:r>
              <a:rPr lang="en-US" sz="2000" b="1"/>
              <a:t>   reglamentos. normas , procedimientos, y concertar  </a:t>
            </a:r>
          </a:p>
          <a:p>
            <a:r>
              <a:rPr lang="en-US" sz="2000" b="1"/>
              <a:t>   contratos en lo relativo a la  prospección,  exploración y </a:t>
            </a:r>
          </a:p>
          <a:p>
            <a:r>
              <a:rPr lang="en-US" sz="2000" b="1"/>
              <a:t>   explotación de la Zona.</a:t>
            </a:r>
            <a:endParaRPr lang="es-ES" sz="2000" b="1"/>
          </a:p>
        </p:txBody>
      </p:sp>
      <p:sp>
        <p:nvSpPr>
          <p:cNvPr id="43012" name="6 CuadroTexto"/>
          <p:cNvSpPr txBox="1">
            <a:spLocks noChangeArrowheads="1"/>
          </p:cNvSpPr>
          <p:nvPr/>
        </p:nvSpPr>
        <p:spPr bwMode="auto">
          <a:xfrm>
            <a:off x="684213" y="3284538"/>
            <a:ext cx="7308850" cy="400050"/>
          </a:xfrm>
          <a:prstGeom prst="rect">
            <a:avLst/>
          </a:prstGeom>
          <a:solidFill>
            <a:schemeClr val="bg1"/>
          </a:solidFill>
          <a:ln w="9525">
            <a:noFill/>
            <a:miter lim="800000"/>
            <a:headEnd/>
            <a:tailEnd/>
          </a:ln>
        </p:spPr>
        <p:txBody>
          <a:bodyPr wrap="none">
            <a:spAutoFit/>
          </a:bodyPr>
          <a:lstStyle/>
          <a:p>
            <a:pPr>
              <a:buFont typeface="Wingdings" pitchFamily="2" charset="2"/>
              <a:buChar char="Ø"/>
            </a:pPr>
            <a:r>
              <a:rPr lang="en-US" sz="2000" b="1"/>
              <a:t>Propone candidatos para el cargo de Secretario General.</a:t>
            </a:r>
            <a:endParaRPr lang="es-ES" sz="2000" b="1"/>
          </a:p>
        </p:txBody>
      </p:sp>
      <p:sp>
        <p:nvSpPr>
          <p:cNvPr id="43013" name="7 CuadroTexto"/>
          <p:cNvSpPr txBox="1">
            <a:spLocks noChangeArrowheads="1"/>
          </p:cNvSpPr>
          <p:nvPr/>
        </p:nvSpPr>
        <p:spPr bwMode="auto">
          <a:xfrm>
            <a:off x="684213" y="4797425"/>
            <a:ext cx="8064500" cy="708025"/>
          </a:xfrm>
          <a:prstGeom prst="rect">
            <a:avLst/>
          </a:prstGeom>
          <a:solidFill>
            <a:schemeClr val="bg1"/>
          </a:solidFill>
          <a:ln w="9525">
            <a:noFill/>
            <a:miter lim="800000"/>
            <a:headEnd/>
            <a:tailEnd/>
          </a:ln>
        </p:spPr>
        <p:txBody>
          <a:bodyPr>
            <a:spAutoFit/>
          </a:bodyPr>
          <a:lstStyle/>
          <a:p>
            <a:pPr>
              <a:buFont typeface="Wingdings" pitchFamily="2" charset="2"/>
              <a:buChar char="Ø"/>
            </a:pPr>
            <a:r>
              <a:rPr lang="en-US" sz="2000" b="1"/>
              <a:t>El Consejo asumirá responsabilidades adicionales  una vez  </a:t>
            </a:r>
          </a:p>
          <a:p>
            <a:r>
              <a:rPr lang="en-US" sz="2000" b="1"/>
              <a:t>   que comience en forma la extracción en  aguas profundas.</a:t>
            </a:r>
            <a:endParaRPr lang="es-ES" sz="2000" b="1"/>
          </a:p>
        </p:txBody>
      </p:sp>
      <p:sp>
        <p:nvSpPr>
          <p:cNvPr id="9" name="8 Rectángulo redondeado"/>
          <p:cNvSpPr/>
          <p:nvPr/>
        </p:nvSpPr>
        <p:spPr>
          <a:xfrm>
            <a:off x="250825" y="188913"/>
            <a:ext cx="2736850" cy="8636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3015" name="9 CuadroTexto"/>
          <p:cNvSpPr txBox="1">
            <a:spLocks noChangeArrowheads="1"/>
          </p:cNvSpPr>
          <p:nvPr/>
        </p:nvSpPr>
        <p:spPr bwMode="auto">
          <a:xfrm>
            <a:off x="395288" y="6211888"/>
            <a:ext cx="8748712" cy="660400"/>
          </a:xfrm>
          <a:prstGeom prst="rect">
            <a:avLst/>
          </a:prstGeom>
          <a:solidFill>
            <a:schemeClr val="bg1"/>
          </a:solidFill>
          <a:ln w="19050">
            <a:solidFill>
              <a:schemeClr val="tx1"/>
            </a:solidFill>
            <a:miter lim="800000"/>
            <a:headEnd/>
            <a:tailEnd/>
          </a:ln>
        </p:spPr>
        <p:txBody>
          <a:bodyPr>
            <a:spAutoFit/>
          </a:bodyPr>
          <a:lstStyle/>
          <a:p>
            <a:r>
              <a:rPr lang="es-ES">
                <a:latin typeface="Corbel" pitchFamily="34" charset="0"/>
              </a:rPr>
              <a:t>En el marco del 20º período de sesiones, la Asamblea de la AIFM reeligió a México como miembro del Consejo de Autoridad para el período 2015-2018. – (26/07/14)</a:t>
            </a:r>
          </a:p>
        </p:txBody>
      </p:sp>
      <p:sp>
        <p:nvSpPr>
          <p:cNvPr id="43016" name="10 Rectángulo"/>
          <p:cNvSpPr>
            <a:spLocks noChangeArrowheads="1"/>
          </p:cNvSpPr>
          <p:nvPr/>
        </p:nvSpPr>
        <p:spPr bwMode="auto">
          <a:xfrm>
            <a:off x="684213" y="3860800"/>
            <a:ext cx="8135937" cy="646113"/>
          </a:xfrm>
          <a:prstGeom prst="rect">
            <a:avLst/>
          </a:prstGeom>
          <a:noFill/>
          <a:ln w="9525">
            <a:noFill/>
            <a:miter lim="800000"/>
            <a:headEnd/>
            <a:tailEnd/>
          </a:ln>
        </p:spPr>
        <p:txBody>
          <a:bodyPr>
            <a:spAutoFit/>
          </a:bodyPr>
          <a:lstStyle/>
          <a:p>
            <a:pPr>
              <a:buFont typeface="Wingdings" pitchFamily="2" charset="2"/>
              <a:buChar char="Ø"/>
            </a:pPr>
            <a:r>
              <a:rPr lang="es-ES" b="1"/>
              <a:t>Facultado para solicitar al Tribunal Internacional del Derecho del Mar  </a:t>
            </a:r>
          </a:p>
          <a:p>
            <a:r>
              <a:rPr lang="es-ES" b="1"/>
              <a:t>  Opiniones Consultivas en nombre de la Autoridad.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CuadroTexto"/>
          <p:cNvSpPr txBox="1">
            <a:spLocks noChangeArrowheads="1"/>
          </p:cNvSpPr>
          <p:nvPr/>
        </p:nvSpPr>
        <p:spPr bwMode="auto">
          <a:xfrm>
            <a:off x="395288" y="188913"/>
            <a:ext cx="4135437" cy="368300"/>
          </a:xfrm>
          <a:prstGeom prst="rect">
            <a:avLst/>
          </a:prstGeom>
          <a:noFill/>
          <a:ln w="28575">
            <a:solidFill>
              <a:srgbClr val="0070C0"/>
            </a:solidFill>
            <a:miter lim="800000"/>
            <a:headEnd/>
            <a:tailEnd/>
          </a:ln>
        </p:spPr>
        <p:txBody>
          <a:bodyPr wrap="none">
            <a:spAutoFit/>
          </a:bodyPr>
          <a:lstStyle/>
          <a:p>
            <a:r>
              <a:rPr lang="en-US" b="1"/>
              <a:t>INTEGRACION GRUPOS CONSEJO:</a:t>
            </a:r>
            <a:endParaRPr lang="es-ES" b="1"/>
          </a:p>
        </p:txBody>
      </p:sp>
      <p:sp>
        <p:nvSpPr>
          <p:cNvPr id="44034" name="2 Rectángulo"/>
          <p:cNvSpPr>
            <a:spLocks noChangeArrowheads="1"/>
          </p:cNvSpPr>
          <p:nvPr/>
        </p:nvSpPr>
        <p:spPr bwMode="auto">
          <a:xfrm>
            <a:off x="1116013" y="671513"/>
            <a:ext cx="7559675" cy="6740525"/>
          </a:xfrm>
          <a:prstGeom prst="rect">
            <a:avLst/>
          </a:prstGeom>
          <a:solidFill>
            <a:schemeClr val="bg1"/>
          </a:solidFill>
          <a:ln w="38100">
            <a:solidFill>
              <a:srgbClr val="00B0F0"/>
            </a:solidFill>
            <a:miter lim="800000"/>
            <a:headEnd/>
            <a:tailEnd/>
          </a:ln>
        </p:spPr>
        <p:txBody>
          <a:bodyPr>
            <a:spAutoFit/>
          </a:bodyPr>
          <a:lstStyle/>
          <a:p>
            <a:endParaRPr lang="es-ES" b="1"/>
          </a:p>
          <a:p>
            <a:pPr>
              <a:buFont typeface="Wingdings" pitchFamily="2" charset="2"/>
              <a:buChar char="ü"/>
            </a:pPr>
            <a:r>
              <a:rPr lang="es-ES" b="1"/>
              <a:t>Grupo a</a:t>
            </a:r>
            <a:r>
              <a:rPr lang="es-ES"/>
              <a:t>: (4) Máximos importadores y consumidores.((Con  </a:t>
            </a:r>
          </a:p>
          <a:p>
            <a:r>
              <a:rPr lang="es-ES"/>
              <a:t>                   condiciones).</a:t>
            </a:r>
          </a:p>
          <a:p>
            <a:endParaRPr lang="es-ES" b="1"/>
          </a:p>
          <a:p>
            <a:pPr>
              <a:buFont typeface="Wingdings" pitchFamily="2" charset="2"/>
              <a:buChar char="ü"/>
            </a:pPr>
            <a:r>
              <a:rPr lang="es-ES" b="1"/>
              <a:t>Grupo b</a:t>
            </a:r>
            <a:r>
              <a:rPr lang="es-ES">
                <a:sym typeface="Wingdings" pitchFamily="2" charset="2"/>
              </a:rPr>
              <a:t>:(4)</a:t>
            </a:r>
            <a:r>
              <a:rPr lang="es-ES"/>
              <a:t> Mayores inversores en estas actividades.</a:t>
            </a:r>
          </a:p>
          <a:p>
            <a:endParaRPr lang="es-ES" b="1"/>
          </a:p>
          <a:p>
            <a:pPr>
              <a:buFont typeface="Wingdings" pitchFamily="2" charset="2"/>
              <a:buChar char="ü"/>
            </a:pPr>
            <a:r>
              <a:rPr lang="es-ES" b="1"/>
              <a:t>Grupo c</a:t>
            </a:r>
            <a:r>
              <a:rPr lang="es-ES"/>
              <a:t>: (4)Grandes exportadores y 2 en desarrollo cuyas  </a:t>
            </a:r>
          </a:p>
          <a:p>
            <a:r>
              <a:rPr lang="es-ES"/>
              <a:t>                   exportaciones incidan considerablemente en su economía.</a:t>
            </a:r>
          </a:p>
          <a:p>
            <a:endParaRPr lang="es-ES" b="1"/>
          </a:p>
          <a:p>
            <a:endParaRPr lang="es-ES" b="1"/>
          </a:p>
          <a:p>
            <a:pPr>
              <a:buFont typeface="Wingdings" pitchFamily="2" charset="2"/>
              <a:buChar char="ü"/>
            </a:pPr>
            <a:r>
              <a:rPr lang="es-ES" b="1"/>
              <a:t>Grupo d</a:t>
            </a:r>
            <a:r>
              <a:rPr lang="es-ES"/>
              <a:t>: (6) Estados Partes  en desarrollo con intereses especiales:  </a:t>
            </a:r>
          </a:p>
          <a:p>
            <a:r>
              <a:rPr lang="es-ES"/>
              <a:t>                  (gran población; sin litoral, o en situación geográfica  </a:t>
            </a:r>
          </a:p>
          <a:p>
            <a:r>
              <a:rPr lang="es-ES"/>
              <a:t>                  desventajosa; insulares y Estados grandes importadores de  </a:t>
            </a:r>
          </a:p>
          <a:p>
            <a:r>
              <a:rPr lang="es-ES"/>
              <a:t>                  los minerales de la Zona; productores potenciales y E. en    </a:t>
            </a:r>
          </a:p>
          <a:p>
            <a:r>
              <a:rPr lang="es-ES"/>
              <a:t>                  desarrollo menos adelantados.)</a:t>
            </a:r>
          </a:p>
          <a:p>
            <a:endParaRPr lang="es-ES" b="1"/>
          </a:p>
          <a:p>
            <a:r>
              <a:rPr lang="en-US" b="1"/>
              <a:t>           </a:t>
            </a:r>
          </a:p>
          <a:p>
            <a:pPr>
              <a:buFont typeface="Wingdings" pitchFamily="2" charset="2"/>
              <a:buChar char="ü"/>
            </a:pPr>
            <a:r>
              <a:rPr lang="es-ES" b="1"/>
              <a:t>Grupo e</a:t>
            </a:r>
            <a:r>
              <a:rPr lang="es-ES"/>
              <a:t>: (18) Africa , América Latina y el Caribe, Asia, Europa </a:t>
            </a:r>
          </a:p>
          <a:p>
            <a:r>
              <a:rPr lang="es-ES"/>
              <a:t>                   Occidental y otros Estados y Europa</a:t>
            </a:r>
            <a:r>
              <a:rPr lang="en-US" b="1"/>
              <a:t> </a:t>
            </a:r>
            <a:r>
              <a:rPr lang="en-US"/>
              <a:t>(Criterio distribución </a:t>
            </a:r>
          </a:p>
          <a:p>
            <a:r>
              <a:rPr lang="en-US"/>
              <a:t>                   geográfica).</a:t>
            </a:r>
            <a:endParaRPr lang="es-ES"/>
          </a:p>
          <a:p>
            <a:endParaRPr lang="es-ES" b="1"/>
          </a:p>
          <a:p>
            <a:endParaRPr lang="es-ES"/>
          </a:p>
          <a:p>
            <a:r>
              <a:rPr lang="es-ES">
                <a:latin typeface="Corbel" pitchFamily="34" charset="0"/>
              </a:rPr>
              <a:t/>
            </a:r>
            <a:br>
              <a:rPr lang="es-ES">
                <a:latin typeface="Corbel" pitchFamily="34" charset="0"/>
              </a:rPr>
            </a:br>
            <a:endParaRPr lang="es-ES">
              <a:latin typeface="Corbe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68538" y="692150"/>
            <a:ext cx="3714750" cy="523875"/>
          </a:xfrm>
          <a:prstGeom prst="rect">
            <a:avLst/>
          </a:prstGeom>
          <a:solidFill>
            <a:schemeClr val="bg1"/>
          </a:solidFill>
          <a:ln w="38100">
            <a:solidFill>
              <a:schemeClr val="accent3">
                <a:lumMod val="60000"/>
                <a:lumOff val="40000"/>
              </a:schemeClr>
            </a:solidFill>
          </a:ln>
        </p:spPr>
        <p:txBody>
          <a:bodyPr wrap="none">
            <a:spAutoFit/>
          </a:bodyPr>
          <a:lstStyle/>
          <a:p>
            <a:pPr fontAlgn="auto">
              <a:spcBef>
                <a:spcPts val="0"/>
              </a:spcBef>
              <a:spcAft>
                <a:spcPts val="0"/>
              </a:spcAft>
              <a:defRPr/>
            </a:pPr>
            <a:r>
              <a:rPr lang="en-US" sz="2800" b="1" dirty="0" err="1">
                <a:latin typeface="Arial" pitchFamily="34" charset="0"/>
                <a:cs typeface="Arial" pitchFamily="34" charset="0"/>
              </a:rPr>
              <a:t>Toma</a:t>
            </a:r>
            <a:r>
              <a:rPr lang="en-US" sz="2800" b="1" dirty="0">
                <a:latin typeface="Arial" pitchFamily="34" charset="0"/>
                <a:cs typeface="Arial" pitchFamily="34" charset="0"/>
              </a:rPr>
              <a:t> de </a:t>
            </a:r>
            <a:r>
              <a:rPr lang="en-US" sz="2800" b="1" dirty="0" err="1">
                <a:latin typeface="Arial" pitchFamily="34" charset="0"/>
                <a:cs typeface="Arial" pitchFamily="34" charset="0"/>
              </a:rPr>
              <a:t>decisiones</a:t>
            </a:r>
            <a:r>
              <a:rPr lang="en-US" sz="2800" b="1" dirty="0">
                <a:latin typeface="Arial" pitchFamily="34" charset="0"/>
                <a:cs typeface="Arial" pitchFamily="34" charset="0"/>
              </a:rPr>
              <a:t>:</a:t>
            </a:r>
            <a:endParaRPr lang="es-ES" sz="2800" b="1" dirty="0">
              <a:latin typeface="Arial" pitchFamily="34" charset="0"/>
              <a:cs typeface="Arial" pitchFamily="34" charset="0"/>
            </a:endParaRPr>
          </a:p>
        </p:txBody>
      </p:sp>
      <p:sp>
        <p:nvSpPr>
          <p:cNvPr id="45058" name="2 CuadroTexto"/>
          <p:cNvSpPr txBox="1">
            <a:spLocks noChangeArrowheads="1"/>
          </p:cNvSpPr>
          <p:nvPr/>
        </p:nvSpPr>
        <p:spPr bwMode="auto">
          <a:xfrm>
            <a:off x="1187450" y="2060575"/>
            <a:ext cx="7200900" cy="3444875"/>
          </a:xfrm>
          <a:prstGeom prst="rect">
            <a:avLst/>
          </a:prstGeom>
          <a:noFill/>
          <a:ln w="9525">
            <a:noFill/>
            <a:miter lim="800000"/>
            <a:headEnd/>
            <a:tailEnd/>
          </a:ln>
        </p:spPr>
        <p:txBody>
          <a:bodyPr>
            <a:spAutoFit/>
          </a:bodyPr>
          <a:lstStyle/>
          <a:p>
            <a:pPr>
              <a:buFont typeface="Wingdings" pitchFamily="2" charset="2"/>
              <a:buChar char="ü"/>
            </a:pPr>
            <a:r>
              <a:rPr lang="en-US" sz="2000" b="1"/>
              <a:t>Igual que Asamblea (en cuestiones de procedimiento  </a:t>
            </a:r>
          </a:p>
          <a:p>
            <a:r>
              <a:rPr lang="en-US" sz="2000" b="1"/>
              <a:t>                                        y búsqueda de Consenso).</a:t>
            </a:r>
          </a:p>
          <a:p>
            <a:endParaRPr lang="en-US" sz="2000" b="1"/>
          </a:p>
          <a:p>
            <a:pPr>
              <a:buFont typeface="Wingdings" pitchFamily="2" charset="2"/>
              <a:buChar char="ü"/>
            </a:pPr>
            <a:r>
              <a:rPr lang="en-US" sz="2000" b="1"/>
              <a:t>En cuestiones de fondo:    no se aplica procedimiento,  </a:t>
            </a:r>
          </a:p>
          <a:p>
            <a:r>
              <a:rPr lang="en-US" sz="2000" b="1"/>
              <a:t>                                                 si se opone a esa decisión la  </a:t>
            </a:r>
          </a:p>
          <a:p>
            <a:r>
              <a:rPr lang="en-US" sz="2000" b="1"/>
              <a:t>                                                 mayoría de cualquiera de las  </a:t>
            </a:r>
          </a:p>
          <a:p>
            <a:r>
              <a:rPr lang="en-US" sz="2000" b="1"/>
              <a:t>                                                 CÁMARAS.</a:t>
            </a:r>
          </a:p>
          <a:p>
            <a:endParaRPr lang="en-US" sz="2000" b="1"/>
          </a:p>
          <a:p>
            <a:pPr>
              <a:buFont typeface="Wingdings" pitchFamily="2" charset="2"/>
              <a:buChar char="ü"/>
            </a:pPr>
            <a:r>
              <a:rPr lang="en-US" sz="2000" b="1"/>
              <a:t>CÁMARA                Grupos de Estados  a, b y c </a:t>
            </a:r>
          </a:p>
          <a:p>
            <a:r>
              <a:rPr lang="en-US" sz="2000" b="1"/>
              <a:t> </a:t>
            </a:r>
          </a:p>
          <a:p>
            <a:r>
              <a:rPr lang="en-US" sz="2000" b="1"/>
              <a:t>                                   los d y e   =   una sola CÁMARA.</a:t>
            </a:r>
            <a:endParaRPr lang="es-ES" sz="2000" b="1"/>
          </a:p>
        </p:txBody>
      </p:sp>
      <p:cxnSp>
        <p:nvCxnSpPr>
          <p:cNvPr id="5" name="4 Conector recto de flecha"/>
          <p:cNvCxnSpPr/>
          <p:nvPr/>
        </p:nvCxnSpPr>
        <p:spPr>
          <a:xfrm>
            <a:off x="2843213" y="4724400"/>
            <a:ext cx="649287"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CuadroTexto"/>
          <p:cNvSpPr txBox="1">
            <a:spLocks noChangeArrowheads="1"/>
          </p:cNvSpPr>
          <p:nvPr/>
        </p:nvSpPr>
        <p:spPr bwMode="auto">
          <a:xfrm>
            <a:off x="1476375" y="692150"/>
            <a:ext cx="5835650" cy="519113"/>
          </a:xfrm>
          <a:prstGeom prst="rect">
            <a:avLst/>
          </a:prstGeom>
          <a:noFill/>
          <a:ln w="9525">
            <a:noFill/>
            <a:miter lim="800000"/>
            <a:headEnd/>
            <a:tailEnd/>
          </a:ln>
        </p:spPr>
        <p:txBody>
          <a:bodyPr wrap="none">
            <a:spAutoFit/>
          </a:bodyPr>
          <a:lstStyle/>
          <a:p>
            <a:r>
              <a:rPr lang="en-US" sz="2800" b="1"/>
              <a:t>COMISIÓN JURÍDICA  y TÉCNICA</a:t>
            </a:r>
            <a:endParaRPr lang="es-ES" sz="2800" b="1"/>
          </a:p>
        </p:txBody>
      </p:sp>
      <p:sp>
        <p:nvSpPr>
          <p:cNvPr id="3" name="2 Redondear rectángulo de esquina diagonal"/>
          <p:cNvSpPr/>
          <p:nvPr/>
        </p:nvSpPr>
        <p:spPr>
          <a:xfrm>
            <a:off x="1331913" y="476250"/>
            <a:ext cx="6480175" cy="936625"/>
          </a:xfrm>
          <a:prstGeom prst="round2Diag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6083" name="3 Rectángulo"/>
          <p:cNvSpPr>
            <a:spLocks noChangeArrowheads="1"/>
          </p:cNvSpPr>
          <p:nvPr/>
        </p:nvSpPr>
        <p:spPr bwMode="auto">
          <a:xfrm>
            <a:off x="1835150" y="1916113"/>
            <a:ext cx="6192838" cy="2678112"/>
          </a:xfrm>
          <a:prstGeom prst="rect">
            <a:avLst/>
          </a:prstGeom>
          <a:noFill/>
          <a:ln w="9525">
            <a:noFill/>
            <a:miter lim="800000"/>
            <a:headEnd/>
            <a:tailEnd/>
          </a:ln>
        </p:spPr>
        <p:txBody>
          <a:bodyPr>
            <a:spAutoFit/>
          </a:bodyPr>
          <a:lstStyle/>
          <a:p>
            <a:pPr>
              <a:buFont typeface="Wingdings" pitchFamily="2" charset="2"/>
              <a:buChar char="ü"/>
            </a:pPr>
            <a:r>
              <a:rPr lang="es-ES" sz="2400"/>
              <a:t>Miembros: 25 miembros.</a:t>
            </a:r>
          </a:p>
          <a:p>
            <a:pPr>
              <a:buFont typeface="Wingdings" pitchFamily="2" charset="2"/>
              <a:buChar char="ü"/>
            </a:pPr>
            <a:r>
              <a:rPr lang="es-ES" sz="2400"/>
              <a:t>Elegidos por el Consejo.</a:t>
            </a:r>
          </a:p>
          <a:p>
            <a:pPr>
              <a:buFont typeface="Wingdings" pitchFamily="2" charset="2"/>
              <a:buChar char="ü"/>
            </a:pPr>
            <a:r>
              <a:rPr lang="es-ES" sz="2400"/>
              <a:t>Período de cinco años.</a:t>
            </a:r>
          </a:p>
          <a:p>
            <a:pPr>
              <a:buFont typeface="Wingdings" pitchFamily="2" charset="2"/>
              <a:buChar char="ü"/>
            </a:pPr>
            <a:r>
              <a:rPr lang="es-ES" sz="2400"/>
              <a:t>Criterio selección:  calificaciones personales relacionadas con la exploración, explotación y tratamiento de los recursos minerales, la oceanografía, etc. </a:t>
            </a:r>
          </a:p>
        </p:txBody>
      </p:sp>
      <p:sp>
        <p:nvSpPr>
          <p:cNvPr id="46084" name="4 CuadroTexto"/>
          <p:cNvSpPr txBox="1">
            <a:spLocks noChangeArrowheads="1"/>
          </p:cNvSpPr>
          <p:nvPr/>
        </p:nvSpPr>
        <p:spPr bwMode="auto">
          <a:xfrm>
            <a:off x="323850" y="5013325"/>
            <a:ext cx="8820150" cy="1323975"/>
          </a:xfrm>
          <a:prstGeom prst="rect">
            <a:avLst/>
          </a:prstGeom>
          <a:solidFill>
            <a:schemeClr val="bg1"/>
          </a:solidFill>
          <a:ln w="9525">
            <a:noFill/>
            <a:miter lim="800000"/>
            <a:headEnd/>
            <a:tailEnd/>
          </a:ln>
        </p:spPr>
        <p:txBody>
          <a:bodyPr>
            <a:spAutoFit/>
          </a:bodyPr>
          <a:lstStyle/>
          <a:p>
            <a:pPr>
              <a:buFont typeface="Wingdings" pitchFamily="2" charset="2"/>
              <a:buChar char="Ø"/>
            </a:pPr>
            <a:r>
              <a:rPr lang="en-US" sz="2000" b="1"/>
              <a:t>Elabora reglamentos para la actividad minera  de prospección ,  </a:t>
            </a:r>
          </a:p>
          <a:p>
            <a:r>
              <a:rPr lang="en-US" sz="2000" b="1"/>
              <a:t>   exploración y explotación.</a:t>
            </a:r>
          </a:p>
          <a:p>
            <a:endParaRPr lang="en-US" sz="2000" b="1"/>
          </a:p>
          <a:p>
            <a:pPr>
              <a:buFont typeface="Wingdings" pitchFamily="2" charset="2"/>
              <a:buChar char="Ø"/>
            </a:pPr>
            <a:r>
              <a:rPr lang="en-US" sz="2000" b="1"/>
              <a:t>Presenta su informe al Consejo.</a:t>
            </a:r>
            <a:endParaRPr lang="es-ES" sz="2000"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CuadroTexto"/>
          <p:cNvSpPr txBox="1">
            <a:spLocks noChangeArrowheads="1"/>
          </p:cNvSpPr>
          <p:nvPr/>
        </p:nvSpPr>
        <p:spPr bwMode="auto">
          <a:xfrm>
            <a:off x="2411413" y="692150"/>
            <a:ext cx="4154487" cy="519113"/>
          </a:xfrm>
          <a:prstGeom prst="rect">
            <a:avLst/>
          </a:prstGeom>
          <a:noFill/>
          <a:ln w="9525">
            <a:noFill/>
            <a:miter lim="800000"/>
            <a:headEnd/>
            <a:tailEnd/>
          </a:ln>
        </p:spPr>
        <p:txBody>
          <a:bodyPr wrap="none">
            <a:spAutoFit/>
          </a:bodyPr>
          <a:lstStyle/>
          <a:p>
            <a:r>
              <a:rPr lang="en-US" sz="2800" b="1"/>
              <a:t>COMIT</a:t>
            </a:r>
            <a:r>
              <a:rPr lang="es-CL" sz="2800" b="1"/>
              <a:t>É</a:t>
            </a:r>
            <a:r>
              <a:rPr lang="en-US" sz="2800" b="1"/>
              <a:t>  DE FINANZAS</a:t>
            </a:r>
            <a:endParaRPr lang="es-ES" sz="2800" b="1"/>
          </a:p>
        </p:txBody>
      </p:sp>
      <p:sp>
        <p:nvSpPr>
          <p:cNvPr id="47106" name="2 Rectángulo"/>
          <p:cNvSpPr>
            <a:spLocks noChangeArrowheads="1"/>
          </p:cNvSpPr>
          <p:nvPr/>
        </p:nvSpPr>
        <p:spPr bwMode="auto">
          <a:xfrm>
            <a:off x="1116013" y="2781300"/>
            <a:ext cx="7812087" cy="1938338"/>
          </a:xfrm>
          <a:prstGeom prst="rect">
            <a:avLst/>
          </a:prstGeom>
          <a:noFill/>
          <a:ln w="9525">
            <a:noFill/>
            <a:miter lim="800000"/>
            <a:headEnd/>
            <a:tailEnd/>
          </a:ln>
        </p:spPr>
        <p:txBody>
          <a:bodyPr>
            <a:spAutoFit/>
          </a:bodyPr>
          <a:lstStyle/>
          <a:p>
            <a:pPr>
              <a:buFont typeface="Wingdings" pitchFamily="2" charset="2"/>
              <a:buChar char="ü"/>
            </a:pPr>
            <a:r>
              <a:rPr lang="es-ES" sz="2000" b="1"/>
              <a:t>Supervisar la financiación y gestión financiera de la  </a:t>
            </a:r>
          </a:p>
          <a:p>
            <a:r>
              <a:rPr lang="es-ES" sz="2000" b="1"/>
              <a:t>   Autoridad.</a:t>
            </a:r>
          </a:p>
          <a:p>
            <a:endParaRPr lang="es-ES" sz="2000" b="1"/>
          </a:p>
          <a:p>
            <a:pPr>
              <a:buFont typeface="Wingdings" pitchFamily="2" charset="2"/>
              <a:buChar char="ü"/>
            </a:pPr>
            <a:r>
              <a:rPr lang="en-US" sz="2000" b="1"/>
              <a:t>Presenta el informe a la Asamblea. </a:t>
            </a:r>
            <a:r>
              <a:rPr lang="en-US" b="1"/>
              <a:t>(Hay decisiones de la  </a:t>
            </a:r>
          </a:p>
          <a:p>
            <a:r>
              <a:rPr lang="en-US" b="1"/>
              <a:t>   Asamblea y el Consejo que requieren previa recomendación del  </a:t>
            </a:r>
          </a:p>
          <a:p>
            <a:r>
              <a:rPr lang="en-US" b="1"/>
              <a:t>   Comité)</a:t>
            </a:r>
            <a:r>
              <a:rPr lang="en-US" sz="2000" b="1"/>
              <a:t>.</a:t>
            </a:r>
            <a:endParaRPr lang="es-ES" sz="2000" b="1"/>
          </a:p>
        </p:txBody>
      </p:sp>
      <p:sp>
        <p:nvSpPr>
          <p:cNvPr id="47107" name="3 CuadroTexto"/>
          <p:cNvSpPr txBox="1">
            <a:spLocks noChangeArrowheads="1"/>
          </p:cNvSpPr>
          <p:nvPr/>
        </p:nvSpPr>
        <p:spPr bwMode="auto">
          <a:xfrm>
            <a:off x="1116013" y="5373688"/>
            <a:ext cx="7240587" cy="646112"/>
          </a:xfrm>
          <a:prstGeom prst="rect">
            <a:avLst/>
          </a:prstGeom>
          <a:solidFill>
            <a:schemeClr val="bg1"/>
          </a:solidFill>
          <a:ln w="9525">
            <a:noFill/>
            <a:miter lim="800000"/>
            <a:headEnd/>
            <a:tailEnd/>
          </a:ln>
        </p:spPr>
        <p:txBody>
          <a:bodyPr wrap="none">
            <a:spAutoFit/>
          </a:bodyPr>
          <a:lstStyle/>
          <a:p>
            <a:pPr>
              <a:buFont typeface="Wingdings" pitchFamily="2" charset="2"/>
              <a:buChar char="§"/>
            </a:pPr>
            <a:r>
              <a:rPr lang="en-US" b="1"/>
              <a:t>Cuestiones de procedimiento: mayoría de presentes y votantes</a:t>
            </a:r>
          </a:p>
          <a:p>
            <a:pPr>
              <a:buFont typeface="Wingdings" pitchFamily="2" charset="2"/>
              <a:buChar char="§"/>
            </a:pPr>
            <a:r>
              <a:rPr lang="en-US" b="1"/>
              <a:t>        “                 fondo              : Consenso. </a:t>
            </a:r>
            <a:endParaRPr lang="es-ES" b="1"/>
          </a:p>
        </p:txBody>
      </p:sp>
      <p:sp>
        <p:nvSpPr>
          <p:cNvPr id="47108" name="4 CuadroTexto"/>
          <p:cNvSpPr txBox="1">
            <a:spLocks noChangeArrowheads="1"/>
          </p:cNvSpPr>
          <p:nvPr/>
        </p:nvSpPr>
        <p:spPr bwMode="auto">
          <a:xfrm>
            <a:off x="1116013" y="1700213"/>
            <a:ext cx="6994525" cy="1323975"/>
          </a:xfrm>
          <a:prstGeom prst="rect">
            <a:avLst/>
          </a:prstGeom>
          <a:noFill/>
          <a:ln w="9525">
            <a:noFill/>
            <a:miter lim="800000"/>
            <a:headEnd/>
            <a:tailEnd/>
          </a:ln>
        </p:spPr>
        <p:txBody>
          <a:bodyPr wrap="none">
            <a:spAutoFit/>
          </a:bodyPr>
          <a:lstStyle/>
          <a:p>
            <a:pPr>
              <a:buFont typeface="Wingdings" pitchFamily="2" charset="2"/>
              <a:buChar char="ü"/>
            </a:pPr>
            <a:r>
              <a:rPr lang="en-US" sz="2000" b="1"/>
              <a:t>Integración : 15 Miembros,  elegidos por la Asamblea.</a:t>
            </a:r>
          </a:p>
          <a:p>
            <a:endParaRPr lang="en-US" sz="2000" b="1"/>
          </a:p>
          <a:p>
            <a:pPr>
              <a:buFont typeface="Wingdings" pitchFamily="2" charset="2"/>
              <a:buChar char="ü"/>
            </a:pPr>
            <a:r>
              <a:rPr lang="en-US" sz="2000" b="1"/>
              <a:t>Período 5 años.</a:t>
            </a:r>
          </a:p>
          <a:p>
            <a:endParaRPr lang="es-ES" sz="2000" b="1"/>
          </a:p>
        </p:txBody>
      </p:sp>
      <p:sp>
        <p:nvSpPr>
          <p:cNvPr id="6" name="5 Rectángulo redondeado"/>
          <p:cNvSpPr/>
          <p:nvPr/>
        </p:nvSpPr>
        <p:spPr>
          <a:xfrm>
            <a:off x="2195513" y="549275"/>
            <a:ext cx="4679950" cy="792163"/>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Forma libre"/>
          <p:cNvSpPr/>
          <p:nvPr/>
        </p:nvSpPr>
        <p:spPr>
          <a:xfrm>
            <a:off x="5921375" y="1135063"/>
            <a:ext cx="2687638" cy="2324100"/>
          </a:xfrm>
          <a:custGeom>
            <a:avLst/>
            <a:gdLst>
              <a:gd name="connsiteX0" fmla="*/ 0 w 2687561"/>
              <a:gd name="connsiteY0" fmla="*/ 2276323 h 2324704"/>
              <a:gd name="connsiteX1" fmla="*/ 595085 w 2687561"/>
              <a:gd name="connsiteY1" fmla="*/ 2189237 h 2324704"/>
              <a:gd name="connsiteX2" fmla="*/ 319314 w 2687561"/>
              <a:gd name="connsiteY2" fmla="*/ 2000552 h 2324704"/>
              <a:gd name="connsiteX3" fmla="*/ 362857 w 2687561"/>
              <a:gd name="connsiteY3" fmla="*/ 2319866 h 2324704"/>
              <a:gd name="connsiteX4" fmla="*/ 682171 w 2687561"/>
              <a:gd name="connsiteY4" fmla="*/ 1971523 h 2324704"/>
              <a:gd name="connsiteX5" fmla="*/ 522514 w 2687561"/>
              <a:gd name="connsiteY5" fmla="*/ 1536095 h 2324704"/>
              <a:gd name="connsiteX6" fmla="*/ 493485 w 2687561"/>
              <a:gd name="connsiteY6" fmla="*/ 1797352 h 2324704"/>
              <a:gd name="connsiteX7" fmla="*/ 1451428 w 2687561"/>
              <a:gd name="connsiteY7" fmla="*/ 1811866 h 2324704"/>
              <a:gd name="connsiteX8" fmla="*/ 1480457 w 2687561"/>
              <a:gd name="connsiteY8" fmla="*/ 1666723 h 2324704"/>
              <a:gd name="connsiteX9" fmla="*/ 1306285 w 2687561"/>
              <a:gd name="connsiteY9" fmla="*/ 1768323 h 2324704"/>
              <a:gd name="connsiteX10" fmla="*/ 2525485 w 2687561"/>
              <a:gd name="connsiteY10" fmla="*/ 1855409 h 2324704"/>
              <a:gd name="connsiteX11" fmla="*/ 2278742 w 2687561"/>
              <a:gd name="connsiteY11" fmla="*/ 999066 h 2324704"/>
              <a:gd name="connsiteX12" fmla="*/ 2061028 w 2687561"/>
              <a:gd name="connsiteY12" fmla="*/ 1144209 h 2324704"/>
              <a:gd name="connsiteX13" fmla="*/ 2293257 w 2687561"/>
              <a:gd name="connsiteY13" fmla="*/ 1419980 h 2324704"/>
              <a:gd name="connsiteX14" fmla="*/ 2467428 w 2687561"/>
              <a:gd name="connsiteY14" fmla="*/ 636209 h 2324704"/>
              <a:gd name="connsiteX15" fmla="*/ 1930400 w 2687561"/>
              <a:gd name="connsiteY15" fmla="*/ 505580 h 2324704"/>
              <a:gd name="connsiteX16" fmla="*/ 2148114 w 2687561"/>
              <a:gd name="connsiteY16" fmla="*/ 70152 h 2324704"/>
              <a:gd name="connsiteX17" fmla="*/ 2148114 w 2687561"/>
              <a:gd name="connsiteY17" fmla="*/ 84666 h 232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87561" h="2324704">
                <a:moveTo>
                  <a:pt x="0" y="2276323"/>
                </a:moveTo>
                <a:cubicBezTo>
                  <a:pt x="270933" y="2255761"/>
                  <a:pt x="541866" y="2235199"/>
                  <a:pt x="595085" y="2189237"/>
                </a:cubicBezTo>
                <a:cubicBezTo>
                  <a:pt x="648304" y="2143275"/>
                  <a:pt x="358019" y="1978781"/>
                  <a:pt x="319314" y="2000552"/>
                </a:cubicBezTo>
                <a:cubicBezTo>
                  <a:pt x="280609" y="2022323"/>
                  <a:pt x="302381" y="2324704"/>
                  <a:pt x="362857" y="2319866"/>
                </a:cubicBezTo>
                <a:cubicBezTo>
                  <a:pt x="423333" y="2315028"/>
                  <a:pt x="655562" y="2102151"/>
                  <a:pt x="682171" y="1971523"/>
                </a:cubicBezTo>
                <a:cubicBezTo>
                  <a:pt x="708780" y="1840895"/>
                  <a:pt x="553962" y="1565124"/>
                  <a:pt x="522514" y="1536095"/>
                </a:cubicBezTo>
                <a:cubicBezTo>
                  <a:pt x="491066" y="1507067"/>
                  <a:pt x="338666" y="1751390"/>
                  <a:pt x="493485" y="1797352"/>
                </a:cubicBezTo>
                <a:cubicBezTo>
                  <a:pt x="648304" y="1843314"/>
                  <a:pt x="1286933" y="1833637"/>
                  <a:pt x="1451428" y="1811866"/>
                </a:cubicBezTo>
                <a:cubicBezTo>
                  <a:pt x="1615923" y="1790095"/>
                  <a:pt x="1504647" y="1673980"/>
                  <a:pt x="1480457" y="1666723"/>
                </a:cubicBezTo>
                <a:cubicBezTo>
                  <a:pt x="1456267" y="1659466"/>
                  <a:pt x="1132114" y="1736875"/>
                  <a:pt x="1306285" y="1768323"/>
                </a:cubicBezTo>
                <a:cubicBezTo>
                  <a:pt x="1480456" y="1799771"/>
                  <a:pt x="2363409" y="1983619"/>
                  <a:pt x="2525485" y="1855409"/>
                </a:cubicBezTo>
                <a:cubicBezTo>
                  <a:pt x="2687561" y="1727199"/>
                  <a:pt x="2356151" y="1117599"/>
                  <a:pt x="2278742" y="999066"/>
                </a:cubicBezTo>
                <a:cubicBezTo>
                  <a:pt x="2201333" y="880533"/>
                  <a:pt x="2058609" y="1074057"/>
                  <a:pt x="2061028" y="1144209"/>
                </a:cubicBezTo>
                <a:cubicBezTo>
                  <a:pt x="2063447" y="1214361"/>
                  <a:pt x="2225524" y="1504647"/>
                  <a:pt x="2293257" y="1419980"/>
                </a:cubicBezTo>
                <a:cubicBezTo>
                  <a:pt x="2360990" y="1335313"/>
                  <a:pt x="2527904" y="788609"/>
                  <a:pt x="2467428" y="636209"/>
                </a:cubicBezTo>
                <a:cubicBezTo>
                  <a:pt x="2406952" y="483809"/>
                  <a:pt x="1983619" y="599923"/>
                  <a:pt x="1930400" y="505580"/>
                </a:cubicBezTo>
                <a:cubicBezTo>
                  <a:pt x="1877181" y="411237"/>
                  <a:pt x="2111828" y="140304"/>
                  <a:pt x="2148114" y="70152"/>
                </a:cubicBezTo>
                <a:cubicBezTo>
                  <a:pt x="2184400" y="0"/>
                  <a:pt x="2166257" y="42333"/>
                  <a:pt x="2148114" y="84666"/>
                </a:cubicBezTo>
              </a:path>
            </a:pathLst>
          </a:custGeom>
          <a:solidFill>
            <a:srgbClr val="00B0F0"/>
          </a:solidFill>
          <a:ln>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9" name="8 Elipse"/>
          <p:cNvSpPr/>
          <p:nvPr/>
        </p:nvSpPr>
        <p:spPr>
          <a:xfrm>
            <a:off x="6227763" y="1989138"/>
            <a:ext cx="2016125" cy="1223962"/>
          </a:xfrm>
          <a:prstGeom prst="ellips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8131" name="1 CuadroTexto"/>
          <p:cNvSpPr txBox="1">
            <a:spLocks noChangeArrowheads="1"/>
          </p:cNvSpPr>
          <p:nvPr/>
        </p:nvSpPr>
        <p:spPr bwMode="auto">
          <a:xfrm>
            <a:off x="4067175" y="333375"/>
            <a:ext cx="4392613" cy="579438"/>
          </a:xfrm>
          <a:prstGeom prst="rect">
            <a:avLst/>
          </a:prstGeom>
          <a:noFill/>
          <a:ln w="9525">
            <a:noFill/>
            <a:miter lim="800000"/>
            <a:headEnd/>
            <a:tailEnd/>
          </a:ln>
        </p:spPr>
        <p:txBody>
          <a:bodyPr>
            <a:spAutoFit/>
          </a:bodyPr>
          <a:lstStyle/>
          <a:p>
            <a:r>
              <a:rPr lang="en-US" sz="3200" b="1"/>
              <a:t>SECRETARÍA</a:t>
            </a:r>
            <a:endParaRPr lang="es-ES" sz="3200" b="1"/>
          </a:p>
        </p:txBody>
      </p:sp>
      <p:sp>
        <p:nvSpPr>
          <p:cNvPr id="48132" name="2 CuadroTexto"/>
          <p:cNvSpPr txBox="1">
            <a:spLocks noChangeArrowheads="1"/>
          </p:cNvSpPr>
          <p:nvPr/>
        </p:nvSpPr>
        <p:spPr bwMode="auto">
          <a:xfrm>
            <a:off x="395288" y="1125538"/>
            <a:ext cx="4392612" cy="1035050"/>
          </a:xfrm>
          <a:prstGeom prst="rect">
            <a:avLst/>
          </a:prstGeom>
          <a:noFill/>
          <a:ln w="28575">
            <a:solidFill>
              <a:srgbClr val="00B0F0"/>
            </a:solidFill>
            <a:miter lim="800000"/>
            <a:headEnd/>
            <a:tailEnd/>
          </a:ln>
        </p:spPr>
        <p:txBody>
          <a:bodyPr>
            <a:spAutoFit/>
          </a:bodyPr>
          <a:lstStyle/>
          <a:p>
            <a:pPr>
              <a:buFont typeface="Wingdings" pitchFamily="2" charset="2"/>
              <a:buChar char="ü"/>
            </a:pPr>
            <a:r>
              <a:rPr lang="en-US" sz="2000"/>
              <a:t>Secretario General nombrado  por la Asamblea, entre los candidatos propuestos por el Consejo.</a:t>
            </a:r>
            <a:endParaRPr lang="es-ES" sz="2000"/>
          </a:p>
        </p:txBody>
      </p:sp>
      <p:sp>
        <p:nvSpPr>
          <p:cNvPr id="48133" name="3 Rectángulo"/>
          <p:cNvSpPr>
            <a:spLocks noChangeArrowheads="1"/>
          </p:cNvSpPr>
          <p:nvPr/>
        </p:nvSpPr>
        <p:spPr bwMode="auto">
          <a:xfrm>
            <a:off x="323850" y="2420938"/>
            <a:ext cx="4572000" cy="2586037"/>
          </a:xfrm>
          <a:prstGeom prst="rect">
            <a:avLst/>
          </a:prstGeom>
          <a:solidFill>
            <a:schemeClr val="bg1"/>
          </a:solidFill>
          <a:ln w="38100">
            <a:solidFill>
              <a:srgbClr val="00B0F0"/>
            </a:solidFill>
            <a:miter lim="800000"/>
            <a:headEnd/>
            <a:tailEnd/>
          </a:ln>
        </p:spPr>
        <p:txBody>
          <a:bodyPr>
            <a:spAutoFit/>
          </a:bodyPr>
          <a:lstStyle/>
          <a:p>
            <a:pPr>
              <a:buFont typeface="Wingdings" pitchFamily="2" charset="2"/>
              <a:buChar char="ü"/>
            </a:pPr>
            <a:r>
              <a:rPr lang="es-ES"/>
              <a:t>Supervisión  y coordinación  en el ámbito de la aplicación de políticas, las relaciones exteriores, las cuestiones de protocolo y enlace, y la representación de la Autoridad.</a:t>
            </a:r>
          </a:p>
          <a:p>
            <a:r>
              <a:rPr lang="es-ES"/>
              <a:t>La Oficina del Secretario General lleva  lista de Representantes Permanentes y Observadores ante la Autoridad.</a:t>
            </a:r>
          </a:p>
          <a:p>
            <a:r>
              <a:rPr lang="es-ES">
                <a:latin typeface="Corbel" pitchFamily="34" charset="0"/>
              </a:rPr>
              <a:t/>
            </a:r>
            <a:br>
              <a:rPr lang="es-ES">
                <a:latin typeface="Corbel" pitchFamily="34" charset="0"/>
              </a:rPr>
            </a:br>
            <a:endParaRPr lang="es-ES">
              <a:latin typeface="Corbel" pitchFamily="34" charset="0"/>
            </a:endParaRPr>
          </a:p>
        </p:txBody>
      </p:sp>
      <p:sp>
        <p:nvSpPr>
          <p:cNvPr id="48134" name="4 CuadroTexto"/>
          <p:cNvSpPr txBox="1">
            <a:spLocks noChangeArrowheads="1"/>
          </p:cNvSpPr>
          <p:nvPr/>
        </p:nvSpPr>
        <p:spPr bwMode="auto">
          <a:xfrm>
            <a:off x="323850" y="5589588"/>
            <a:ext cx="7800975" cy="646112"/>
          </a:xfrm>
          <a:prstGeom prst="rect">
            <a:avLst/>
          </a:prstGeom>
          <a:solidFill>
            <a:schemeClr val="bg1"/>
          </a:solidFill>
          <a:ln w="28575">
            <a:solidFill>
              <a:schemeClr val="tx1"/>
            </a:solidFill>
            <a:miter lim="800000"/>
            <a:headEnd/>
            <a:tailEnd/>
          </a:ln>
        </p:spPr>
        <p:txBody>
          <a:bodyPr>
            <a:spAutoFit/>
          </a:bodyPr>
          <a:lstStyle/>
          <a:p>
            <a:r>
              <a:rPr lang="en-US" b="1"/>
              <a:t>La Secretaría desempeñará las funciones de la EMPRESA  hasta que ésta comience a operar en forma independiente.</a:t>
            </a:r>
            <a:endParaRPr lang="es-ES" b="1"/>
          </a:p>
        </p:txBody>
      </p:sp>
      <p:sp>
        <p:nvSpPr>
          <p:cNvPr id="6" name="5 Recortar y redondear rectángulo de esquina sencilla"/>
          <p:cNvSpPr/>
          <p:nvPr/>
        </p:nvSpPr>
        <p:spPr>
          <a:xfrm>
            <a:off x="3635375" y="260350"/>
            <a:ext cx="3889375" cy="792163"/>
          </a:xfrm>
          <a:prstGeom prst="snip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Flecha curvada hacia la derecha"/>
          <p:cNvSpPr/>
          <p:nvPr/>
        </p:nvSpPr>
        <p:spPr>
          <a:xfrm>
            <a:off x="5940425" y="1196975"/>
            <a:ext cx="360363" cy="1295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48137" name="7 CuadroTexto"/>
          <p:cNvSpPr txBox="1">
            <a:spLocks noChangeArrowheads="1"/>
          </p:cNvSpPr>
          <p:nvPr/>
        </p:nvSpPr>
        <p:spPr bwMode="auto">
          <a:xfrm>
            <a:off x="6659563" y="2205038"/>
            <a:ext cx="1441450" cy="641350"/>
          </a:xfrm>
          <a:prstGeom prst="rect">
            <a:avLst/>
          </a:prstGeom>
          <a:noFill/>
          <a:ln w="9525">
            <a:noFill/>
            <a:miter lim="800000"/>
            <a:headEnd/>
            <a:tailEnd/>
          </a:ln>
        </p:spPr>
        <p:txBody>
          <a:bodyPr>
            <a:spAutoFit/>
          </a:bodyPr>
          <a:lstStyle/>
          <a:p>
            <a:r>
              <a:rPr lang="en-US" b="1">
                <a:solidFill>
                  <a:schemeClr val="bg1"/>
                </a:solidFill>
              </a:rPr>
              <a:t>ONU OCÉANO</a:t>
            </a:r>
            <a:endParaRPr lang="es-ES" b="1">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CuadroTexto"/>
          <p:cNvSpPr txBox="1">
            <a:spLocks noChangeArrowheads="1"/>
          </p:cNvSpPr>
          <p:nvPr/>
        </p:nvSpPr>
        <p:spPr bwMode="auto">
          <a:xfrm>
            <a:off x="2339975" y="333375"/>
            <a:ext cx="3817938" cy="519113"/>
          </a:xfrm>
          <a:prstGeom prst="rect">
            <a:avLst/>
          </a:prstGeom>
          <a:noFill/>
          <a:ln w="9525">
            <a:noFill/>
            <a:miter lim="800000"/>
            <a:headEnd/>
            <a:tailEnd/>
          </a:ln>
        </p:spPr>
        <p:txBody>
          <a:bodyPr wrap="none">
            <a:spAutoFit/>
          </a:bodyPr>
          <a:lstStyle/>
          <a:p>
            <a:r>
              <a:rPr lang="en-US" sz="2800" b="1"/>
              <a:t>CÓDIGO DE MINERÍA</a:t>
            </a:r>
            <a:endParaRPr lang="es-ES" sz="2800" b="1"/>
          </a:p>
        </p:txBody>
      </p:sp>
      <p:sp>
        <p:nvSpPr>
          <p:cNvPr id="49154" name="2 Rectángulo"/>
          <p:cNvSpPr>
            <a:spLocks noChangeArrowheads="1"/>
          </p:cNvSpPr>
          <p:nvPr/>
        </p:nvSpPr>
        <p:spPr bwMode="auto">
          <a:xfrm>
            <a:off x="1979613" y="1989138"/>
            <a:ext cx="5472112" cy="2030412"/>
          </a:xfrm>
          <a:prstGeom prst="rect">
            <a:avLst/>
          </a:prstGeom>
          <a:noFill/>
          <a:ln w="9525">
            <a:noFill/>
            <a:miter lim="800000"/>
            <a:headEnd/>
            <a:tailEnd/>
          </a:ln>
        </p:spPr>
        <p:txBody>
          <a:bodyPr>
            <a:spAutoFit/>
          </a:bodyPr>
          <a:lstStyle/>
          <a:p>
            <a:endParaRPr lang="es-ES">
              <a:latin typeface="Corbel" pitchFamily="34" charset="0"/>
            </a:endParaRPr>
          </a:p>
          <a:p>
            <a:pPr>
              <a:buFont typeface="Wingdings" pitchFamily="2" charset="2"/>
              <a:buChar char="ü"/>
            </a:pPr>
            <a:r>
              <a:rPr lang="es-ES" b="1"/>
              <a:t> La Autoridad  establecerá un régimen regulador adecuado, de conformidad con la </a:t>
            </a:r>
          </a:p>
          <a:p>
            <a:r>
              <a:rPr lang="es-ES" b="1"/>
              <a:t>Convención y el Acuerdo de 1994,  para  la protección efectiva del medio marino. </a:t>
            </a:r>
          </a:p>
          <a:p>
            <a:endParaRPr lang="es-ES" b="1"/>
          </a:p>
          <a:p>
            <a:r>
              <a:rPr lang="es-ES" b="1"/>
              <a:t> </a:t>
            </a:r>
          </a:p>
        </p:txBody>
      </p:sp>
      <p:sp>
        <p:nvSpPr>
          <p:cNvPr id="49155" name="3 Rectángulo"/>
          <p:cNvSpPr>
            <a:spLocks noChangeArrowheads="1"/>
          </p:cNvSpPr>
          <p:nvPr/>
        </p:nvSpPr>
        <p:spPr bwMode="auto">
          <a:xfrm>
            <a:off x="1331913" y="4292600"/>
            <a:ext cx="6769100" cy="1190625"/>
          </a:xfrm>
          <a:prstGeom prst="rect">
            <a:avLst/>
          </a:prstGeom>
          <a:solidFill>
            <a:schemeClr val="bg1"/>
          </a:solidFill>
          <a:ln w="9525">
            <a:noFill/>
            <a:miter lim="800000"/>
            <a:headEnd/>
            <a:tailEnd/>
          </a:ln>
        </p:spPr>
        <p:txBody>
          <a:bodyPr>
            <a:spAutoFit/>
          </a:bodyPr>
          <a:lstStyle/>
          <a:p>
            <a:pPr>
              <a:buFont typeface="Wingdings" pitchFamily="2" charset="2"/>
              <a:buChar char="ü"/>
            </a:pPr>
            <a:r>
              <a:rPr lang="es-ES" b="1"/>
              <a:t>CÓDIGO DE MINERÍA: abarcaría todo el  conjunto integral de normas, reglamentos y procedimientos publicados por la </a:t>
            </a:r>
          </a:p>
          <a:p>
            <a:r>
              <a:rPr lang="es-ES" b="1"/>
              <a:t>Autoridad para regular la prospección, la exploración y explotación de los minerales  marinos en la Zona.</a:t>
            </a:r>
          </a:p>
        </p:txBody>
      </p:sp>
      <p:sp>
        <p:nvSpPr>
          <p:cNvPr id="49156" name="4 Rectángulo"/>
          <p:cNvSpPr>
            <a:spLocks noChangeArrowheads="1"/>
          </p:cNvSpPr>
          <p:nvPr/>
        </p:nvSpPr>
        <p:spPr bwMode="auto">
          <a:xfrm>
            <a:off x="250825" y="1268413"/>
            <a:ext cx="8893175" cy="369887"/>
          </a:xfrm>
          <a:prstGeom prst="rect">
            <a:avLst/>
          </a:prstGeom>
          <a:noFill/>
          <a:ln w="28575">
            <a:solidFill>
              <a:schemeClr val="tx1"/>
            </a:solidFill>
            <a:miter lim="800000"/>
            <a:headEnd/>
            <a:tailEnd/>
          </a:ln>
        </p:spPr>
        <p:txBody>
          <a:bodyPr>
            <a:spAutoFit/>
          </a:bodyPr>
          <a:lstStyle/>
          <a:p>
            <a:r>
              <a:rPr lang="es-ES" b="1"/>
              <a:t>XV. Desarrollo progresivo del régimen regulador  de las actividades en la Zona.</a:t>
            </a:r>
          </a:p>
        </p:txBody>
      </p:sp>
      <p:sp>
        <p:nvSpPr>
          <p:cNvPr id="7" name="6 Rectángulo redondeado"/>
          <p:cNvSpPr/>
          <p:nvPr/>
        </p:nvSpPr>
        <p:spPr>
          <a:xfrm>
            <a:off x="2124075" y="260350"/>
            <a:ext cx="4392613" cy="7207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Explosión 2"/>
          <p:cNvSpPr/>
          <p:nvPr/>
        </p:nvSpPr>
        <p:spPr>
          <a:xfrm>
            <a:off x="7451725" y="333375"/>
            <a:ext cx="792163" cy="503238"/>
          </a:xfrm>
          <a:prstGeom prst="irregularSeal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CuadroTexto"/>
          <p:cNvSpPr txBox="1">
            <a:spLocks noChangeArrowheads="1"/>
          </p:cNvSpPr>
          <p:nvPr/>
        </p:nvSpPr>
        <p:spPr bwMode="auto">
          <a:xfrm>
            <a:off x="250825" y="2924175"/>
            <a:ext cx="3241675" cy="647700"/>
          </a:xfrm>
          <a:prstGeom prst="rect">
            <a:avLst/>
          </a:prstGeom>
          <a:noFill/>
          <a:ln w="9525">
            <a:noFill/>
            <a:miter lim="800000"/>
            <a:headEnd/>
            <a:tailEnd/>
          </a:ln>
        </p:spPr>
        <p:txBody>
          <a:bodyPr>
            <a:spAutoFit/>
          </a:bodyPr>
          <a:lstStyle/>
          <a:p>
            <a:r>
              <a:rPr lang="en-US" b="1"/>
              <a:t>Consiste en 3 conjuntos de reglamentos sobre:</a:t>
            </a:r>
            <a:endParaRPr lang="es-ES" b="1"/>
          </a:p>
        </p:txBody>
      </p:sp>
      <p:sp>
        <p:nvSpPr>
          <p:cNvPr id="50178" name="2 CuadroTexto"/>
          <p:cNvSpPr txBox="1">
            <a:spLocks noChangeArrowheads="1"/>
          </p:cNvSpPr>
          <p:nvPr/>
        </p:nvSpPr>
        <p:spPr bwMode="auto">
          <a:xfrm>
            <a:off x="4284663" y="1773238"/>
            <a:ext cx="4608512" cy="2838450"/>
          </a:xfrm>
          <a:prstGeom prst="rect">
            <a:avLst/>
          </a:prstGeom>
          <a:solidFill>
            <a:schemeClr val="bg1"/>
          </a:solidFill>
          <a:ln w="9525">
            <a:noFill/>
            <a:miter lim="800000"/>
            <a:headEnd/>
            <a:tailEnd/>
          </a:ln>
        </p:spPr>
        <p:txBody>
          <a:bodyPr>
            <a:spAutoFit/>
          </a:bodyPr>
          <a:lstStyle/>
          <a:p>
            <a:pPr>
              <a:buFont typeface="Wingdings" pitchFamily="2" charset="2"/>
              <a:buChar char="Ø"/>
            </a:pPr>
            <a:r>
              <a:rPr lang="en-US" b="1"/>
              <a:t>Prospección  y exploración  de  </a:t>
            </a:r>
          </a:p>
          <a:p>
            <a:r>
              <a:rPr lang="en-US" b="1"/>
              <a:t>   NÓDULOS POLIMETALICOS.</a:t>
            </a:r>
          </a:p>
          <a:p>
            <a:endParaRPr lang="en-US" b="1"/>
          </a:p>
          <a:p>
            <a:pPr>
              <a:buFont typeface="Wingdings" pitchFamily="2" charset="2"/>
              <a:buChar char="Ø"/>
            </a:pPr>
            <a:r>
              <a:rPr lang="en-US" b="1"/>
              <a:t>Propección  y  exploración de </a:t>
            </a:r>
          </a:p>
          <a:p>
            <a:r>
              <a:rPr lang="en-US" b="1"/>
              <a:t>   SULFUROS POLIMETÁLICOS.</a:t>
            </a:r>
          </a:p>
          <a:p>
            <a:endParaRPr lang="en-US" b="1"/>
          </a:p>
          <a:p>
            <a:pPr>
              <a:buFont typeface="Wingdings" pitchFamily="2" charset="2"/>
              <a:buChar char="Ø"/>
            </a:pPr>
            <a:r>
              <a:rPr lang="en-US" b="1"/>
              <a:t>Prospección y exploración  de </a:t>
            </a:r>
          </a:p>
          <a:p>
            <a:r>
              <a:rPr lang="en-US" b="1"/>
              <a:t>   COSTRAS  DE  FERRO  MANGANESO  </a:t>
            </a:r>
          </a:p>
          <a:p>
            <a:r>
              <a:rPr lang="en-US" b="1"/>
              <a:t>   CON  ALTO CONTENIDO DE  </a:t>
            </a:r>
          </a:p>
          <a:p>
            <a:r>
              <a:rPr lang="en-US" b="1"/>
              <a:t>   COBALTO</a:t>
            </a:r>
            <a:r>
              <a:rPr lang="en-US">
                <a:latin typeface="Corbel" pitchFamily="34" charset="0"/>
              </a:rPr>
              <a:t>.</a:t>
            </a:r>
            <a:endParaRPr lang="es-ES">
              <a:latin typeface="Corbel" pitchFamily="34" charset="0"/>
            </a:endParaRPr>
          </a:p>
        </p:txBody>
      </p:sp>
      <p:sp>
        <p:nvSpPr>
          <p:cNvPr id="4" name="3 Abrir llave"/>
          <p:cNvSpPr/>
          <p:nvPr/>
        </p:nvSpPr>
        <p:spPr>
          <a:xfrm>
            <a:off x="3851275" y="1628775"/>
            <a:ext cx="576263" cy="3024188"/>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pic>
        <p:nvPicPr>
          <p:cNvPr id="50180" name="Picture 2" descr="https://encrypted-tbn2.gstatic.com/images?q=tbn:ANd9GcSoJfPKdOD2aKRoblfV7KgkC8jqaBUz_b1i0Alun6Lxi_c8zRq9Fw"/>
          <p:cNvPicPr>
            <a:picLocks noChangeAspect="1" noChangeArrowheads="1"/>
          </p:cNvPicPr>
          <p:nvPr/>
        </p:nvPicPr>
        <p:blipFill>
          <a:blip r:embed="rId2"/>
          <a:srcRect/>
          <a:stretch>
            <a:fillRect/>
          </a:stretch>
        </p:blipFill>
        <p:spPr bwMode="auto">
          <a:xfrm>
            <a:off x="5838825" y="4797425"/>
            <a:ext cx="3081338" cy="2060575"/>
          </a:xfrm>
          <a:prstGeom prst="rect">
            <a:avLst/>
          </a:prstGeom>
          <a:noFill/>
          <a:ln w="57150">
            <a:solidFill>
              <a:schemeClr val="tx1"/>
            </a:solidFill>
            <a:miter lim="800000"/>
            <a:headEnd/>
            <a:tailEnd/>
          </a:ln>
        </p:spPr>
      </p:pic>
      <p:sp>
        <p:nvSpPr>
          <p:cNvPr id="50181" name="AutoShape 4" descr="data:image/jpeg;base64,/9j/4AAQSkZJRgABAQAAAQABAAD/2wCEAAkGBxQSEhUUEhQUFRUUFBQUFRQUFBQQDxQUFBQWFhUUFBQYHCggGBolHBQUITEhJSkrLi4uFx8zODMsNygtLisBCgoKDg0OFxAQFywcHCQsLCwsLCwsLCwsLCwsLCwsLCwsLCwsLCwsLCwsLCwsLCwsLCwsLCwsLCwsLCwsLCwsLP/AABEIALUBFwMBIgACEQEDEQH/xAAaAAACAwEBAAAAAAAAAAAAAAABAgADBAUG/8QANBAAAgIBAwIFAwIEBgMAAAAAAQIAEQMSITEEQQUTIlFhcYGRMqEUQrHhI1LB0fDxFUNy/8QAFwEBAQEBAAAAAAAAAAAAAAAAAAECA//EAB4RAQEBAAICAwEAAAAAAAAAAAABESFhAjFBUXES/9oADAMBAAIRAxEAPwC14kZohgS5LgqSAbkBggkDyXAGgMKcQQXDcAXHDxIIVYzQCLBcB4pMBMVmAFkwgmITMmTxFR8/EOTI93W0amtBMW4P4nTysXFnDLqbb4+JP6DwQeap4O0MumIJJIDKiSQSGBIDJcBMCGKYbimES4bi3JAsBjXKrjgyoYGSLDA2sYJGi3I2YGAmC5IBhgEMKEkJgkEuC5KkqFNcFxSZBAYmSMjLRszMzgk0aod+JL5Db0SoxvK+hB9yfgTF13TDd1PpF6Qf1EX7ROpdCoH8wF7Th5OrJcY/NABsttbADgDtcx8+1tmZjo58ahQSeOdt5nydabpQR3oDUSPe5R1GFmbRjcm1r1UTXv8AFR/C8FKRdsNgSdz71NTtzvTn9X4i2VyqBwP02QauVa8mgEt3qiKM6fS4cpdlAcIO9Ut/5rMp63pQFJDWSf3lZyud1GRggYZO+wnoPCOqLKC05J8ODhBrB7UPf2E3pjKDSGHp2rvIs12GYfaGcjGD/wC1qUEVvOj5q3pVgwrmWVrVsBkglEqKY1ytjABMBMFwSokNxTJqhDiMplQMYGUWkyRJIR0GMWBoAZGzSXFuS4Dgw3FEMKMlQQ3CoYDCYICynN1aqDvZ4rvH8zc9q3JPE5YVWyFt/gngk+0xaBky5AQTpAJqid4z5cWPISSWbTzfpHuFEPW4eA7Wew7mVdRkwIqrppiLIZbagLr/AIJlPTm9f4v6W0bHbTRr1e2kjeVdJjXSuTJRyMPSoK0L7MJf1HgvnM2VWZFAGkBSu5G/3+Z0em6RMSkIgAAGoBjqBA/UT/epWcrD02F8YtlYszephRA7Lq7gfEv6rIE0ZC+4U7AaQbNbDn/uTP1bMtIjNqoDmr974PtNGDwwp60AOkAEsC1WNwO1nfgXKfhf49j6rIGwAJpSPezOZ1D+Zk0glSqm6Ngt/pOj1ihqByMBqB2Ir525HFTrAYGwsukDRYBVgCDRPA+JLw1JrzWJ6ULsStMW7AmYvEvEdD0oHA37kmHqs3lqGTUzPekGiAPcAf1MyeF4VLBspOo2fjb3lYdfHkx5RT69VD6XLE6Aiz5hAXt3mDL4hpYbAgmgQK/M0dZ1I07kgtzA9DgyAqKN/MsnL8Gf01OlNNRCYjGMTK2MoElRbkuEQxbhMQyocGOplQMdTAsuSC5IRuJkEkghtKjCC4ZFNDBJCjATDFMCEyVsZJR1Or+XY/tJ5UcvqceUt6h6F3JG9/FTNh8WKtuhC7+WG2J+s7ZyOuJn1W1GgBuTXYTy38O+V1Z29anUwY0gF2AP2mPaXh0kyEZWzHH8AlychBG+lTsP7zDg8X1ZGdzpNBApUNSeqrOxJ2uyfbmbcvThvVkLHgDDiJ2s2baq1HYkTJh8NVj5xW1v0qWGrVYokjj6fMTEuun/AOb1IihCCEACr6ifbvXNWZV4d4sbyMcTEklVsKNNL6iboAbcntK8ee1dkYKQdAVK1L7FgKsCxuRXJ5i9L1vlF/PyG20gCrDH+ZmPb6VJi7fttwlWUsrqQQWZuAGJ3rgVt+e8weKMETRjyc73jakXT8MTRq9xOV1HiGK7IbZr0lqDe+o2RtvQ/wCCdGys+rIPLXksCC7b8A/YWZqM2t3T4dba8hNINIAJD33Okc/S5zXx5TkK4Cz2dwSAVG2xP/OJZ1up3U4SBqF3bM1XxdbHf5lnQ4suEvrYIx2rn6k3VH6iEY8vmYyLBOkEBGBoXvyOZu8OzrjUMVYsAfRpoUT3Y83E/wDLvr8wikFJZHJ+TxxxMniuQZLIJ1X/AJtq/wAtd4D+J9WjgNpVbNhVN6SY3Q4vOIG4IF2d5ysXQZP1aDsR+Z3ulzlEO1E7H3P0gaemzeUebszuI1i55NnsrZ35I9p6LoMxKAkVLFjSxlZMJaLc0qAwkxYSZUQmLIYBCGhEURxAcCSC4YG4GGoojiGkAjCARqhREJggJkUTEMJgMoIG1/gTnt4lpYpRORgargCbeoorzRHE4KZm8w2LPBeqVV+ZyvJbjYcrpWnIw23CgE7ijz2mRsYUEju2nWzWQeR/SDr1fkCySN9VAXx33nOfA2MEEtrdgRRvYCzW23vEZtdPq+uUpat6krewF1N+o6eSd5y+k6hTio51Cg7ppHmnc3WrsAN2I713lXSdHjbVlztZtqxswO90vHJ227bTr4+pRMQ1MitVBFACAiiTRok37d5cxN0ekxDy/L0kK+wLH1oSbsi6DV2o8j2mZeixgMza82jgl2qgTfoQ/pB/N/eHrMCMuoZhvt6rNtQ3JqhyDQG3Moy9a2FfLx0EP8xIpqA3N8Dbg+2wkvS/qnqFxF9IwoCaokHTfJoCvpMXinSoD/hOB6LZNgS1/p9Owaj7n7TQvUKxILpumwUlKIoAizRO1/eZcHSY2ZS3YM5sl+DyyjuSe57faVlR0fVnUCECgKVAv1EkDUxb3m9+qFEMFJyBbcEEjULAJ7UN6qc/q8XqFCw3AAFk/wC2/wCYX8MyIbIBbYUh1VdcntzX2Mqat6PEigFzqbese/po8sPmLiC5HGld7JIB2Irarm4+F+m8xcOT/KwqzvRrmN4R0GEHUPUSTVtsGrY3+8isxym3RmK0f0ngkdge0zNmJbudPtuROnhzAOwCgmybNEe1/tG6EuWL0Kbbeh969oGLF1YCEAeo8sea9p2/Bs1pOb1+I59hpsdxsTLPCemOI7nYywdwtJcq1SBptVoMNysGMGgNcAguEQg1GEUGMJQZIJIHRqMBJHAkbQQyVJCpcVjJcUwCYtxSYGahcI4fipygnQb1dvaJ0/VEVjANsRqbkX3+tTZ07IWdy3xX+0wdW3lk5dVC7Cdze05sn6vMVcbl1XYbGw1GiR/aWL03nJbABT7i8rkAktQHoFTlr4g7FmQFlPqPpvixWoiid+BHfq2JH60VjRogADexzZJ33hNVvi8txocIpBtiuoIaI07bC/zEXow4SsjZXb1UEUIAN7Lnk3tzOwuUNhIC2gDlcfqQ2w0gmt2bht/nicTJkTEAQwBFA6SpYrzpUHsb5+PaDC5+j1Ah8hvsqp82xVQeOwG0w9ZiyKdCsWVRqDbfpur0dj8G6ubei8bpGSiFJBGmhkoVqAcjjZpzsnWtZKBlDXpAO+m9gxPPc/XeAcHUhU9OMamJtyCWIPpAo8e35mbzggI3Vu/INg7CuNq/aL5btvdBSBdggdtq53m/oun0W2hyw9QYirN9tQIuUXeCdPyX2LbhmF9+39ZtTqDYOSzjU2GWvVpP6tjsDUzdX1WV1I0D1DkX6RvZPbeN06tmUM2lcY0j1Dc0RSqLG3zXfvCOr07tkUv6ceFgxUtRyOP/AJ7d9/jvOd0zquRlVDkRhvYBqu4viTMMTjSuQIDSsN2oXR02bF39KjdQMWAo2E2GsA6tZPa+Nh8iRWd+jVFdnJWydFEmhf6f3mnp8lAbF6W9V+kADipzMyvmNBiRdk1aWOfvL268YyyOu6gVXc9vtA6+HrS+O6A7CgBz7mRuo0qiMBd2GHtOP0nielW9OxG/yf8ASU9PmLEhb3+4H3g16cNGUzH07HSLmhWnQaAY0qUywQGEeJcIgPGuKIZQakkBkgdO4wMEIEjYwEyGCBIpMLGVs0oJMpzt6TGLSrIZB57F1yqHRl1WSR73K8/U6kVQoBYgNfNna5v8kY21miT2qVddkBUEFQb4I9R+nxOecsfDpHpwqAY3TZQbsOosDYjgVzU4vimMdMUypR16kLGtRbT6mReVABq+N9py8niLAMqk6bogHTz8/mYm6wgFRps2C27MR7am4H0iLbGrrPEA9KGO+252Fj1MbvfavuZiPSs5LGl+uxPbjt9J1el8NDJjq12FkD1EH3J+h/ePg6fHjy0zFjRKr6SoawLO2+1n/qVHJVjhrIGGplOxGy9tvfajfzNnh/hzZV1u4/lIQG3ZSKJruFHb+5m3xboSR5hKaSAbatZ7BVVT7g+04vS3dI1GiBvXNggfH+kml49r36tNXC0n6FVaujyQD7CadbZiu2TIzEEmmUAb/k8b3X5i4sDJbsQy6QLQAmiNgAft+Zq6LxFTjIDNjIUqQdKDSOBYNgb8/IlFadQzZArAkKSXptAFblLB/TsL+hidRmOZyuMquK9lAHY8j347ynp9TK+UBQpOyl6o7qg9VlgPY8yro20NeQ6e1Ad7vn6fEI7PXohQDGuoUAzFAo4G9ndj9OJ5/wDh1Ljehv6a325F/kTU/iZJ1MpcKSCdVKdhpAr2rtMnTLs1ggmtBsaQb32I3/MK6PTZGJugNNBcd6cY53ajuZi6vqg7CxVdwefrNXWZ6woiYlU4/wBeWqZybvVBgbGOkIbTqZtq/Vz+omQJ/EqBvXHHP1uaegc+WwRQO5J22mXF02JmAFjbfubi5X0+jm+/BlR2+kb0ialMxdIKUCa0M0NCtHDSlZasotWNcVYwEqnBhuAQwGkgkgdQGHVAYDDaapAZILgKzSsxzBUIrMrcy1zM2QyDndfmZCGG4vcTi+J5S4sC6uwfnidzrltTOVkx1jLCw3v9JjyZZfD8QTFrOm2sgVqIrtU0Y8eIEWC2RrZtHGjT7Abb/M56ZHokXex3AO8bw7OyF2LlWNA/IuyT+JEa28VrJXrqiCELWKFAUfp+8bpcLPrdFpd1HmElm10KVRx9Zo6jJenKpB1FgXKcg9wg3O/eYMPV5GQgKQNTfp2BNcar25EoU+Gu4LG10WDZGnuaUd9vfnb7cnJj0UAeDx7/ABOj1/iK6CEJDEUd6Wrsgjkkt3JnHxajT1sDe39TEVufLk9NCgD7WBvVEe3H4m/oPCtrIPnUWF1Rs0gC3Zvec/rutQrSkk7Abexu77cw4WdgrPekkWQLcqNjpJ429ovSTtqY5mQ5GCaQaBIAA02pC0K+8y4umfJu+o23PNsQO/c7j8yvxDxJsgCG/Lx2EX2HtLfDfE/LHrVm06ioLlQhbkj54/EKq8Q8ObG5DAr8GtVDnjiKuWtJF0L02N7+P95X1vWtlYE9+aAAu+wi5dOg1sdhzZ+YG/xC3XW7i2FKo4H2/Mpw9KoUXZ+pofaZejAvf9+J08hxWKs8i+DdbbfWErJmcIw0k8bnmj7TR4dpZje5mReaNbfE1+GJTH295YO2hlqmZ1MuWaRoVpcrTMkuUwrQrSwGUiWAyqshESQGBYskiwSjq6oYpWQCRsSItRhGgIFiuIxisZBS8z5JoeZsohKyZpyevxkiganWzTm55KzXNx9T5JBK3X4iYMiZcx12oYHeN1osbzmJeq6JqZR0erx4yulS1r31EqB7/X4+JzusztpoE6L9I+TsZBl0lrWxyN+D7/MzeZrYX73BhT05FFuPb4mrZVsEURt788D5lxYMyoBbGhdmgPabOo0rX+GBoNHsD7AymsHRdCWDPtp3u7rjidlOlw+Sv+PpbQWZSde430hRx25nLw5WNqGVVDcfX57+0z5FoltS213Qvn4kov8ADkQKt/qD72LtSNq+ef2gyPqf1DSBwpPA737mULnpAARqvf8AzbdpiyZSSb3/AKwuLc7BjYFDjb4+JUMdnaFE7nYe8vUVuNvr7VzKLenwWtk/GxF7Sl6G9n4mZXI3B5kUajC4v6cM5nb6XHpFTL0y0JtxmWM2tKmaEMypL0lRoQy5ZQssBlGhZYDKkMsEKa4RJIIVYDJFhlHWuEQ1CJGwkMYCAiRSExGMsZZW0IpeUZJe4lLCEY8052cTp5VmDOsjNcnqFmDMSBU6mdZzswhlkZvTR97lWHF3A5O3vLciyzo3q+BMtK+myFCbAuovU5Q1ADSLsmzD/E0x9uIMo1cChxcCg21BeB394MxYnc3UdNgRfH5lPmb7Qo+Qb/eDJiA7ywZ173/aZ8r2ZQxymq2/1kzZblRMkYGWbOnWZcazbhEFbcU045mxzTjmmGlJcJQjS1TA0IZaplCGWrKNCmWKZSktEKsBkEgjgQCJIAZJVdwLDFBhBkbG5LgJimRUaVGWGKYRQ8rIlxG8qySoyZxMWVZvyrMuVZGa5edJz82OdfNjmLLjhlyMiTO6zpZkmV0kwlYGWHzyBVS90lLJM40ykwEy5klZSVpXJG0yaZQsdVhVJciQiY0mzEsrxpNKLEjNqxBNCSpRLkErK1BLlEqWWiUXY5esoxzQsKsxLLgsrxmpbcKIlgaIIRCnEkAMkDuVFhkhsTFeSSApiGCSEIZW8kkCpxMziSSErLmExZRDJDDFlWZMiySSIpdJQyySQsVMsrKQySVohWQLJJIHVZaiySTURoRZcqySSsrVEtUSSQLJYJJIGjFLVkkhV+OWrJJCrKgkklDCCSSF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latin typeface="Corbel" pitchFamily="34" charset="0"/>
            </a:endParaRPr>
          </a:p>
        </p:txBody>
      </p:sp>
      <p:sp>
        <p:nvSpPr>
          <p:cNvPr id="50182" name="AutoShape 6" descr="data:image/jpeg;base64,/9j/4AAQSkZJRgABAQAAAQABAAD/2wCEAAkGBxQSEhUUEhQUFRUUFBQUFRQUFBQQDxQUFBQWFhUUFBQYHCggGBolHBQUITEhJSkrLi4uFx8zODMsNygtLisBCgoKDg0OFxAQFywcHCQsLCwsLCwsLCwsLCwsLCwsLCwsLCwsLCwsLCwsLCwsLCwsLCwsLCwsLCwsLCwsLCwsLP/AABEIALUBFwMBIgACEQEDEQH/xAAaAAACAwEBAAAAAAAAAAAAAAABAgADBAUG/8QANBAAAgIBAwIFAwIEBgMAAAAAAQIAEQMSITEEQQUTIlFhcYGRMqEUQrHhI1LB0fDxFUNy/8QAFwEBAQEBAAAAAAAAAAAAAAAAAAECA//EAB4RAQEBAAICAwEAAAAAAAAAAAABESFhAjFBUXES/9oADAMBAAIRAxEAPwC14kZohgS5LgqSAbkBggkDyXAGgMKcQQXDcAXHDxIIVYzQCLBcB4pMBMVmAFkwgmITMmTxFR8/EOTI93W0amtBMW4P4nTysXFnDLqbb4+JP6DwQeap4O0MumIJJIDKiSQSGBIDJcBMCGKYbimES4bi3JAsBjXKrjgyoYGSLDA2sYJGi3I2YGAmC5IBhgEMKEkJgkEuC5KkqFNcFxSZBAYmSMjLRszMzgk0aod+JL5Db0SoxvK+hB9yfgTF13TDd1PpF6Qf1EX7ROpdCoH8wF7Th5OrJcY/NABsttbADgDtcx8+1tmZjo58ahQSeOdt5nydabpQR3oDUSPe5R1GFmbRjcm1r1UTXv8AFR/C8FKRdsNgSdz71NTtzvTn9X4i2VyqBwP02QauVa8mgEt3qiKM6fS4cpdlAcIO9Ut/5rMp63pQFJDWSf3lZyud1GRggYZO+wnoPCOqLKC05J8ODhBrB7UPf2E3pjKDSGHp2rvIs12GYfaGcjGD/wC1qUEVvOj5q3pVgwrmWVrVsBkglEqKY1ytjABMBMFwSokNxTJqhDiMplQMYGUWkyRJIR0GMWBoAZGzSXFuS4Dgw3FEMKMlQQ3CoYDCYICynN1aqDvZ4rvH8zc9q3JPE5YVWyFt/gngk+0xaBky5AQTpAJqid4z5cWPISSWbTzfpHuFEPW4eA7Wew7mVdRkwIqrppiLIZbagLr/AIJlPTm9f4v6W0bHbTRr1e2kjeVdJjXSuTJRyMPSoK0L7MJf1HgvnM2VWZFAGkBSu5G/3+Z0em6RMSkIgAAGoBjqBA/UT/epWcrD02F8YtlYszephRA7Lq7gfEv6rIE0ZC+4U7AaQbNbDn/uTP1bMtIjNqoDmr974PtNGDwwp60AOkAEsC1WNwO1nfgXKfhf49j6rIGwAJpSPezOZ1D+Zk0glSqm6Ngt/pOj1ihqByMBqB2Ir525HFTrAYGwsukDRYBVgCDRPA+JLw1JrzWJ6ULsStMW7AmYvEvEdD0oHA37kmHqs3lqGTUzPekGiAPcAf1MyeF4VLBspOo2fjb3lYdfHkx5RT69VD6XLE6Aiz5hAXt3mDL4hpYbAgmgQK/M0dZ1I07kgtzA9DgyAqKN/MsnL8Gf01OlNNRCYjGMTK2MoElRbkuEQxbhMQyocGOplQMdTAsuSC5IRuJkEkghtKjCC4ZFNDBJCjATDFMCEyVsZJR1Or+XY/tJ5UcvqceUt6h6F3JG9/FTNh8WKtuhC7+WG2J+s7ZyOuJn1W1GgBuTXYTy38O+V1Z29anUwY0gF2AP2mPaXh0kyEZWzHH8AlychBG+lTsP7zDg8X1ZGdzpNBApUNSeqrOxJ2uyfbmbcvThvVkLHgDDiJ2s2baq1HYkTJh8NVj5xW1v0qWGrVYokjj6fMTEuun/AOb1IihCCEACr6ifbvXNWZV4d4sbyMcTEklVsKNNL6iboAbcntK8ee1dkYKQdAVK1L7FgKsCxuRXJ5i9L1vlF/PyG20gCrDH+ZmPb6VJi7fttwlWUsrqQQWZuAGJ3rgVt+e8weKMETRjyc73jakXT8MTRq9xOV1HiGK7IbZr0lqDe+o2RtvQ/wCCdGys+rIPLXksCC7b8A/YWZqM2t3T4dba8hNINIAJD33Okc/S5zXx5TkK4Cz2dwSAVG2xP/OJZ1up3U4SBqF3bM1XxdbHf5lnQ4suEvrYIx2rn6k3VH6iEY8vmYyLBOkEBGBoXvyOZu8OzrjUMVYsAfRpoUT3Y83E/wDLvr8wikFJZHJ+TxxxMniuQZLIJ1X/AJtq/wAtd4D+J9WjgNpVbNhVN6SY3Q4vOIG4IF2d5ysXQZP1aDsR+Z3ulzlEO1E7H3P0gaemzeUebszuI1i55NnsrZ35I9p6LoMxKAkVLFjSxlZMJaLc0qAwkxYSZUQmLIYBCGhEURxAcCSC4YG4GGoojiGkAjCARqhREJggJkUTEMJgMoIG1/gTnt4lpYpRORgargCbeoorzRHE4KZm8w2LPBeqVV+ZyvJbjYcrpWnIw23CgE7ijz2mRsYUEju2nWzWQeR/SDr1fkCySN9VAXx33nOfA2MEEtrdgRRvYCzW23vEZtdPq+uUpat6krewF1N+o6eSd5y+k6hTio51Cg7ppHmnc3WrsAN2I713lXSdHjbVlztZtqxswO90vHJ227bTr4+pRMQ1MitVBFACAiiTRok37d5cxN0ekxDy/L0kK+wLH1oSbsi6DV2o8j2mZeixgMza82jgl2qgTfoQ/pB/N/eHrMCMuoZhvt6rNtQ3JqhyDQG3Moy9a2FfLx0EP8xIpqA3N8Dbg+2wkvS/qnqFxF9IwoCaokHTfJoCvpMXinSoD/hOB6LZNgS1/p9Owaj7n7TQvUKxILpumwUlKIoAizRO1/eZcHSY2ZS3YM5sl+DyyjuSe57faVlR0fVnUCECgKVAv1EkDUxb3m9+qFEMFJyBbcEEjULAJ7UN6qc/q8XqFCw3AAFk/wC2/wCYX8MyIbIBbYUh1VdcntzX2Mqat6PEigFzqbese/po8sPmLiC5HGld7JIB2Irarm4+F+m8xcOT/KwqzvRrmN4R0GEHUPUSTVtsGrY3+8isxym3RmK0f0ngkdge0zNmJbudPtuROnhzAOwCgmybNEe1/tG6EuWL0Kbbeh969oGLF1YCEAeo8sea9p2/Bs1pOb1+I59hpsdxsTLPCemOI7nYywdwtJcq1SBptVoMNysGMGgNcAguEQg1GEUGMJQZIJIHRqMBJHAkbQQyVJCpcVjJcUwCYtxSYGahcI4fipygnQb1dvaJ0/VEVjANsRqbkX3+tTZ07IWdy3xX+0wdW3lk5dVC7Cdze05sn6vMVcbl1XYbGw1GiR/aWL03nJbABT7i8rkAktQHoFTlr4g7FmQFlPqPpvixWoiid+BHfq2JH60VjRogADexzZJ33hNVvi8txocIpBtiuoIaI07bC/zEXow4SsjZXb1UEUIAN7Lnk3tzOwuUNhIC2gDlcfqQ2w0gmt2bht/nicTJkTEAQwBFA6SpYrzpUHsb5+PaDC5+j1Ah8hvsqp82xVQeOwG0w9ZiyKdCsWVRqDbfpur0dj8G6ubei8bpGSiFJBGmhkoVqAcjjZpzsnWtZKBlDXpAO+m9gxPPc/XeAcHUhU9OMamJtyCWIPpAo8e35mbzggI3Vu/INg7CuNq/aL5btvdBSBdggdtq53m/oun0W2hyw9QYirN9tQIuUXeCdPyX2LbhmF9+39ZtTqDYOSzjU2GWvVpP6tjsDUzdX1WV1I0D1DkX6RvZPbeN06tmUM2lcY0j1Dc0RSqLG3zXfvCOr07tkUv6ceFgxUtRyOP/AJ7d9/jvOd0zquRlVDkRhvYBqu4viTMMTjSuQIDSsN2oXR02bF39KjdQMWAo2E2GsA6tZPa+Nh8iRWd+jVFdnJWydFEmhf6f3mnp8lAbF6W9V+kADipzMyvmNBiRdk1aWOfvL268YyyOu6gVXc9vtA6+HrS+O6A7CgBz7mRuo0qiMBd2GHtOP0nielW9OxG/yf8ASU9PmLEhb3+4H3g16cNGUzH07HSLmhWnQaAY0qUywQGEeJcIgPGuKIZQakkBkgdO4wMEIEjYwEyGCBIpMLGVs0oJMpzt6TGLSrIZB57F1yqHRl1WSR73K8/U6kVQoBYgNfNna5v8kY21miT2qVddkBUEFQb4I9R+nxOecsfDpHpwqAY3TZQbsOosDYjgVzU4vimMdMUypR16kLGtRbT6mReVABq+N9py8niLAMqk6bogHTz8/mYm6wgFRps2C27MR7am4H0iLbGrrPEA9KGO+252Fj1MbvfavuZiPSs5LGl+uxPbjt9J1el8NDJjq12FkD1EH3J+h/ePg6fHjy0zFjRKr6SoawLO2+1n/qVHJVjhrIGGplOxGy9tvfajfzNnh/hzZV1u4/lIQG3ZSKJruFHb+5m3xboSR5hKaSAbatZ7BVVT7g+04vS3dI1GiBvXNggfH+kml49r36tNXC0n6FVaujyQD7CadbZiu2TIzEEmmUAb/k8b3X5i4sDJbsQy6QLQAmiNgAft+Zq6LxFTjIDNjIUqQdKDSOBYNgb8/IlFadQzZArAkKSXptAFblLB/TsL+hidRmOZyuMquK9lAHY8j347ynp9TK+UBQpOyl6o7qg9VlgPY8yro20NeQ6e1Ad7vn6fEI7PXohQDGuoUAzFAo4G9ndj9OJ5/wDh1Ljehv6a325F/kTU/iZJ1MpcKSCdVKdhpAr2rtMnTLs1ggmtBsaQb32I3/MK6PTZGJugNNBcd6cY53ajuZi6vqg7CxVdwefrNXWZ6woiYlU4/wBeWqZybvVBgbGOkIbTqZtq/Vz+omQJ/EqBvXHHP1uaegc+WwRQO5J22mXF02JmAFjbfubi5X0+jm+/BlR2+kb0ialMxdIKUCa0M0NCtHDSlZasotWNcVYwEqnBhuAQwGkgkgdQGHVAYDDaapAZILgKzSsxzBUIrMrcy1zM2QyDndfmZCGG4vcTi+J5S4sC6uwfnidzrltTOVkx1jLCw3v9JjyZZfD8QTFrOm2sgVqIrtU0Y8eIEWC2RrZtHGjT7Abb/M56ZHokXex3AO8bw7OyF2LlWNA/IuyT+JEa28VrJXrqiCELWKFAUfp+8bpcLPrdFpd1HmElm10KVRx9Zo6jJenKpB1FgXKcg9wg3O/eYMPV5GQgKQNTfp2BNcar25EoU+Gu4LG10WDZGnuaUd9vfnb7cnJj0UAeDx7/ABOj1/iK6CEJDEUd6Wrsgjkkt3JnHxajT1sDe39TEVufLk9NCgD7WBvVEe3H4m/oPCtrIPnUWF1Rs0gC3Zvec/rutQrSkk7Abexu77cw4WdgrPekkWQLcqNjpJ429ovSTtqY5mQ5GCaQaBIAA02pC0K+8y4umfJu+o23PNsQO/c7j8yvxDxJsgCG/Lx2EX2HtLfDfE/LHrVm06ioLlQhbkj54/EKq8Q8ObG5DAr8GtVDnjiKuWtJF0L02N7+P95X1vWtlYE9+aAAu+wi5dOg1sdhzZ+YG/xC3XW7i2FKo4H2/Mpw9KoUXZ+pofaZejAvf9+J08hxWKs8i+DdbbfWErJmcIw0k8bnmj7TR4dpZje5mReaNbfE1+GJTH295YO2hlqmZ1MuWaRoVpcrTMkuUwrQrSwGUiWAyqshESQGBYskiwSjq6oYpWQCRsSItRhGgIFiuIxisZBS8z5JoeZsohKyZpyevxkiganWzTm55KzXNx9T5JBK3X4iYMiZcx12oYHeN1osbzmJeq6JqZR0erx4yulS1r31EqB7/X4+JzusztpoE6L9I+TsZBl0lrWxyN+D7/MzeZrYX73BhT05FFuPb4mrZVsEURt788D5lxYMyoBbGhdmgPabOo0rX+GBoNHsD7AymsHRdCWDPtp3u7rjidlOlw+Sv+PpbQWZSde430hRx25nLw5WNqGVVDcfX57+0z5FoltS213Qvn4kov8ADkQKt/qD72LtSNq+ef2gyPqf1DSBwpPA737mULnpAARqvf8AzbdpiyZSSb3/AKwuLc7BjYFDjb4+JUMdnaFE7nYe8vUVuNvr7VzKLenwWtk/GxF7Sl6G9n4mZXI3B5kUajC4v6cM5nb6XHpFTL0y0JtxmWM2tKmaEMypL0lRoQy5ZQssBlGhZYDKkMsEKa4RJIIVYDJFhlHWuEQ1CJGwkMYCAiRSExGMsZZW0IpeUZJe4lLCEY8052cTp5VmDOsjNcnqFmDMSBU6mdZzswhlkZvTR97lWHF3A5O3vLciyzo3q+BMtK+myFCbAuovU5Q1ADSLsmzD/E0x9uIMo1cChxcCg21BeB394MxYnc3UdNgRfH5lPmb7Qo+Qb/eDJiA7ywZ173/aZ8r2ZQxymq2/1kzZblRMkYGWbOnWZcazbhEFbcU045mxzTjmmGlJcJQjS1TA0IZaplCGWrKNCmWKZSktEKsBkEgjgQCJIAZJVdwLDFBhBkbG5LgJimRUaVGWGKYRQ8rIlxG8qySoyZxMWVZvyrMuVZGa5edJz82OdfNjmLLjhlyMiTO6zpZkmV0kwlYGWHzyBVS90lLJM40ykwEy5klZSVpXJG0yaZQsdVhVJciQiY0mzEsrxpNKLEjNqxBNCSpRLkErK1BLlEqWWiUXY5esoxzQsKsxLLgsrxmpbcKIlgaIIRCnEkAMkDuVFhkhsTFeSSApiGCSEIZW8kkCpxMziSSErLmExZRDJDDFlWZMiySSIpdJQyySQsVMsrKQySVohWQLJJIHVZaiySTURoRZcqySSsrVEtUSSQLJYJJIGjFLVkkhV+OWrJJCrKgkklDCCSSF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latin typeface="Corbe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179512" y="548680"/>
            <a:ext cx="2016224" cy="1440160"/>
          </a:xfrm>
          <a:prstGeom prst="ellipse">
            <a:avLst/>
          </a:prstGeom>
          <a:solidFill>
            <a:schemeClr val="tx2">
              <a:lumMod val="50000"/>
            </a:schemeClr>
          </a:solidFill>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1202" name="1 CuadroTexto"/>
          <p:cNvSpPr txBox="1">
            <a:spLocks noChangeArrowheads="1"/>
          </p:cNvSpPr>
          <p:nvPr/>
        </p:nvSpPr>
        <p:spPr bwMode="auto">
          <a:xfrm>
            <a:off x="2339975" y="333375"/>
            <a:ext cx="6624638" cy="1593850"/>
          </a:xfrm>
          <a:prstGeom prst="rect">
            <a:avLst/>
          </a:prstGeom>
          <a:solidFill>
            <a:schemeClr val="bg1"/>
          </a:solidFill>
          <a:ln w="38100">
            <a:solidFill>
              <a:schemeClr val="tx1"/>
            </a:solidFill>
            <a:miter lim="800000"/>
            <a:headEnd/>
            <a:tailEnd/>
          </a:ln>
        </p:spPr>
        <p:txBody>
          <a:bodyPr>
            <a:spAutoFit/>
          </a:bodyPr>
          <a:lstStyle/>
          <a:p>
            <a:r>
              <a:rPr lang="en-US" sz="2400" b="1"/>
              <a:t>Prospección: </a:t>
            </a:r>
          </a:p>
          <a:p>
            <a:pPr>
              <a:buFont typeface="Wingdings" pitchFamily="2" charset="2"/>
              <a:buChar char="Ø"/>
            </a:pPr>
            <a:r>
              <a:rPr lang="en-US" b="1"/>
              <a:t>se entiende como la búsqueda de yacimientos ….. incluída la estimación de la composición , el tamaño y la distribución de esos yacimientos y su valor económico, sin ningún derecho exclusivo.</a:t>
            </a:r>
            <a:endParaRPr lang="es-ES" b="1"/>
          </a:p>
        </p:txBody>
      </p:sp>
      <p:sp>
        <p:nvSpPr>
          <p:cNvPr id="51203" name="2 CuadroTexto"/>
          <p:cNvSpPr txBox="1">
            <a:spLocks noChangeArrowheads="1"/>
          </p:cNvSpPr>
          <p:nvPr/>
        </p:nvSpPr>
        <p:spPr bwMode="auto">
          <a:xfrm>
            <a:off x="611188" y="2276475"/>
            <a:ext cx="8281987" cy="2143125"/>
          </a:xfrm>
          <a:prstGeom prst="rect">
            <a:avLst/>
          </a:prstGeom>
          <a:noFill/>
          <a:ln w="38100">
            <a:solidFill>
              <a:schemeClr val="tx1"/>
            </a:solidFill>
            <a:miter lim="800000"/>
            <a:headEnd/>
            <a:tailEnd/>
          </a:ln>
        </p:spPr>
        <p:txBody>
          <a:bodyPr>
            <a:spAutoFit/>
          </a:bodyPr>
          <a:lstStyle/>
          <a:p>
            <a:r>
              <a:rPr lang="en-US" sz="2400" b="1"/>
              <a:t>Exploración </a:t>
            </a:r>
            <a:r>
              <a:rPr lang="en-US">
                <a:latin typeface="Corbel" pitchFamily="34" charset="0"/>
              </a:rPr>
              <a:t>:</a:t>
            </a:r>
          </a:p>
          <a:p>
            <a:pPr>
              <a:buFont typeface="Wingdings" pitchFamily="2" charset="2"/>
              <a:buChar char="Ø"/>
            </a:pPr>
            <a:r>
              <a:rPr lang="en-US">
                <a:latin typeface="Corbel" pitchFamily="34" charset="0"/>
              </a:rPr>
              <a:t> </a:t>
            </a:r>
            <a:r>
              <a:rPr lang="en-US" b="1"/>
              <a:t>se entiende como la búsqueda de yacimientos de ….. en la Zona en virtud de derechos  exclusivos, el análisis de esos yacimientos, la utilización  y el ensayo de sistemas y equipo de extracción</a:t>
            </a:r>
            <a:r>
              <a:rPr lang="es-ES" b="1"/>
              <a:t>, </a:t>
            </a:r>
            <a:r>
              <a:rPr lang="en-US" b="1"/>
              <a:t>instalaciones de tratamiento y sistemas de transporte y la realización de estudios de  los factores ambientales, técnicos económicos y comerciales y otros factores apropiados que haya que tener en cuenta en la explotación.</a:t>
            </a:r>
          </a:p>
        </p:txBody>
      </p:sp>
      <p:sp>
        <p:nvSpPr>
          <p:cNvPr id="51204" name="3 CuadroTexto"/>
          <p:cNvSpPr txBox="1">
            <a:spLocks noChangeArrowheads="1"/>
          </p:cNvSpPr>
          <p:nvPr/>
        </p:nvSpPr>
        <p:spPr bwMode="auto">
          <a:xfrm>
            <a:off x="1258888" y="4724400"/>
            <a:ext cx="7634287" cy="1624013"/>
          </a:xfrm>
          <a:prstGeom prst="rect">
            <a:avLst/>
          </a:prstGeom>
          <a:solidFill>
            <a:schemeClr val="bg1"/>
          </a:solidFill>
          <a:ln w="38100">
            <a:solidFill>
              <a:schemeClr val="tx1"/>
            </a:solidFill>
            <a:miter lim="800000"/>
            <a:headEnd/>
            <a:tailEnd/>
          </a:ln>
        </p:spPr>
        <p:txBody>
          <a:bodyPr>
            <a:spAutoFit/>
          </a:bodyPr>
          <a:lstStyle/>
          <a:p>
            <a:r>
              <a:rPr lang="en-US" sz="2400" b="1"/>
              <a:t>Explotación:</a:t>
            </a:r>
          </a:p>
          <a:p>
            <a:pPr>
              <a:buFont typeface="Wingdings" pitchFamily="2" charset="2"/>
              <a:buChar char="Ø"/>
            </a:pPr>
            <a:r>
              <a:rPr lang="en-US" b="1"/>
              <a:t> se entiende la recuperación con fines comerciales de ……. y la </a:t>
            </a:r>
          </a:p>
          <a:p>
            <a:r>
              <a:rPr lang="en-US" b="1"/>
              <a:t>extracción de minerales en la Zona, incluídas las construcción y utilización de sistemas de extracción minera, tratamiento y transporte para la producción y comercialización  de minerales</a:t>
            </a:r>
            <a:r>
              <a:rPr lang="en-US" sz="2000"/>
              <a:t>.   </a:t>
            </a:r>
            <a:endParaRPr lang="es-ES" sz="2000"/>
          </a:p>
        </p:txBody>
      </p:sp>
      <p:sp>
        <p:nvSpPr>
          <p:cNvPr id="5" name="4 CuadroTexto"/>
          <p:cNvSpPr txBox="1"/>
          <p:nvPr/>
        </p:nvSpPr>
        <p:spPr>
          <a:xfrm>
            <a:off x="179512" y="980728"/>
            <a:ext cx="2088232" cy="400110"/>
          </a:xfrm>
          <a:prstGeom prst="rect">
            <a:avLst/>
          </a:prstGeom>
          <a:noFill/>
          <a:scene3d>
            <a:camera prst="perspectiveContrastingRightFacing"/>
            <a:lightRig rig="threePt" dir="t"/>
          </a:scene3d>
        </p:spPr>
        <p:txBody>
          <a:bodyPr>
            <a:spAutoFit/>
          </a:bodyPr>
          <a:lstStyle/>
          <a:p>
            <a:pPr fontAlgn="auto">
              <a:spcBef>
                <a:spcPts val="0"/>
              </a:spcBef>
              <a:spcAft>
                <a:spcPts val="0"/>
              </a:spcAft>
              <a:defRPr/>
            </a:pPr>
            <a:r>
              <a:rPr lang="en-US" sz="2000" dirty="0">
                <a:latin typeface="Adobe Gothic Std B" pitchFamily="34" charset="-128"/>
                <a:ea typeface="Adobe Gothic Std B" pitchFamily="34" charset="-128"/>
                <a:cs typeface="+mn-cs"/>
              </a:rPr>
              <a:t>DEFINICIONES</a:t>
            </a:r>
            <a:endParaRPr lang="es-ES" sz="2000" dirty="0">
              <a:latin typeface="Adobe Gothic Std B" pitchFamily="34" charset="-128"/>
              <a:ea typeface="Adobe Gothic Std B" pitchFamily="34" charset="-128"/>
              <a:cs typeface="+mn-cs"/>
            </a:endParaRPr>
          </a:p>
        </p:txBody>
      </p:sp>
      <p:sp>
        <p:nvSpPr>
          <p:cNvPr id="8" name="7 Forma libre"/>
          <p:cNvSpPr/>
          <p:nvPr/>
        </p:nvSpPr>
        <p:spPr>
          <a:xfrm rot="20752360">
            <a:off x="5940425" y="1557338"/>
            <a:ext cx="576263" cy="300037"/>
          </a:xfrm>
          <a:custGeom>
            <a:avLst/>
            <a:gdLst>
              <a:gd name="connsiteX0" fmla="*/ 203200 w 812800"/>
              <a:gd name="connsiteY0" fmla="*/ 174171 h 493486"/>
              <a:gd name="connsiteX1" fmla="*/ 101600 w 812800"/>
              <a:gd name="connsiteY1" fmla="*/ 464457 h 493486"/>
              <a:gd name="connsiteX2" fmla="*/ 812800 w 812800"/>
              <a:gd name="connsiteY2" fmla="*/ 0 h 493486"/>
              <a:gd name="connsiteX3" fmla="*/ 812800 w 812800"/>
              <a:gd name="connsiteY3" fmla="*/ 0 h 493486"/>
            </a:gdLst>
            <a:ahLst/>
            <a:cxnLst>
              <a:cxn ang="0">
                <a:pos x="connsiteX0" y="connsiteY0"/>
              </a:cxn>
              <a:cxn ang="0">
                <a:pos x="connsiteX1" y="connsiteY1"/>
              </a:cxn>
              <a:cxn ang="0">
                <a:pos x="connsiteX2" y="connsiteY2"/>
              </a:cxn>
              <a:cxn ang="0">
                <a:pos x="connsiteX3" y="connsiteY3"/>
              </a:cxn>
            </a:cxnLst>
            <a:rect l="l" t="t" r="r" b="b"/>
            <a:pathLst>
              <a:path w="812800" h="493486">
                <a:moveTo>
                  <a:pt x="203200" y="174171"/>
                </a:moveTo>
                <a:cubicBezTo>
                  <a:pt x="101600" y="333828"/>
                  <a:pt x="0" y="493486"/>
                  <a:pt x="101600" y="464457"/>
                </a:cubicBezTo>
                <a:cubicBezTo>
                  <a:pt x="203200" y="435429"/>
                  <a:pt x="812800" y="0"/>
                  <a:pt x="812800" y="0"/>
                </a:cubicBezTo>
                <a:lnTo>
                  <a:pt x="81280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187450" y="3500438"/>
            <a:ext cx="6769100" cy="2808287"/>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2226" name="1 Rectángulo"/>
          <p:cNvSpPr>
            <a:spLocks noChangeArrowheads="1"/>
          </p:cNvSpPr>
          <p:nvPr/>
        </p:nvSpPr>
        <p:spPr bwMode="auto">
          <a:xfrm>
            <a:off x="2916238" y="549275"/>
            <a:ext cx="3659187" cy="400050"/>
          </a:xfrm>
          <a:prstGeom prst="rect">
            <a:avLst/>
          </a:prstGeom>
          <a:noFill/>
          <a:ln w="9525">
            <a:noFill/>
            <a:miter lim="800000"/>
            <a:headEnd/>
            <a:tailEnd/>
          </a:ln>
        </p:spPr>
        <p:txBody>
          <a:bodyPr wrap="none">
            <a:spAutoFit/>
          </a:bodyPr>
          <a:lstStyle/>
          <a:p>
            <a:r>
              <a:rPr lang="en-US" sz="2000" b="1"/>
              <a:t>DEFINICIONES RECURSOS:</a:t>
            </a:r>
            <a:endParaRPr lang="es-ES" sz="2000" b="1"/>
          </a:p>
        </p:txBody>
      </p:sp>
      <p:sp>
        <p:nvSpPr>
          <p:cNvPr id="52227" name="2 CuadroTexto"/>
          <p:cNvSpPr txBox="1">
            <a:spLocks noChangeArrowheads="1"/>
          </p:cNvSpPr>
          <p:nvPr/>
        </p:nvSpPr>
        <p:spPr bwMode="auto">
          <a:xfrm>
            <a:off x="684213" y="1484313"/>
            <a:ext cx="8135937" cy="1739900"/>
          </a:xfrm>
          <a:prstGeom prst="rect">
            <a:avLst/>
          </a:prstGeom>
          <a:noFill/>
          <a:ln w="9525">
            <a:noFill/>
            <a:miter lim="800000"/>
            <a:headEnd/>
            <a:tailEnd/>
          </a:ln>
        </p:spPr>
        <p:txBody>
          <a:bodyPr>
            <a:spAutoFit/>
          </a:bodyPr>
          <a:lstStyle/>
          <a:p>
            <a:pPr>
              <a:buFont typeface="Wingdings" pitchFamily="2" charset="2"/>
              <a:buChar char="Ø"/>
            </a:pPr>
            <a:r>
              <a:rPr lang="en-US" b="1"/>
              <a:t>NÓDULOS POLIMETÁLICOS </a:t>
            </a:r>
          </a:p>
          <a:p>
            <a:endParaRPr lang="en-US" b="1"/>
          </a:p>
          <a:p>
            <a:r>
              <a:rPr lang="en-US" b="1"/>
              <a:t>Recursos de la Zona constituído por cualquier yacimiento o acumulación, en la superficie de los Fondos Marinos profundos o inmediatamente debajo de ella, de nódulos que contengan manganeso, níquel, cobalto y cobre.</a:t>
            </a:r>
            <a:endParaRPr lang="es-ES" b="1"/>
          </a:p>
        </p:txBody>
      </p:sp>
      <p:sp>
        <p:nvSpPr>
          <p:cNvPr id="52228" name="3 CuadroTexto"/>
          <p:cNvSpPr txBox="1">
            <a:spLocks noChangeArrowheads="1"/>
          </p:cNvSpPr>
          <p:nvPr/>
        </p:nvSpPr>
        <p:spPr bwMode="auto">
          <a:xfrm>
            <a:off x="539750" y="4365625"/>
            <a:ext cx="8604250" cy="368300"/>
          </a:xfrm>
          <a:prstGeom prst="rect">
            <a:avLst/>
          </a:prstGeom>
          <a:solidFill>
            <a:schemeClr val="bg1"/>
          </a:solidFill>
          <a:ln w="9525">
            <a:noFill/>
            <a:miter lim="800000"/>
            <a:headEnd/>
            <a:tailEnd/>
          </a:ln>
        </p:spPr>
        <p:txBody>
          <a:bodyPr>
            <a:spAutoFit/>
          </a:bodyPr>
          <a:lstStyle/>
          <a:p>
            <a:pPr>
              <a:buFont typeface="Wingdings" pitchFamily="2" charset="2"/>
              <a:buChar char="Ø"/>
            </a:pPr>
            <a:endParaRPr lang="es-CL" b="1"/>
          </a:p>
        </p:txBody>
      </p:sp>
      <p:sp>
        <p:nvSpPr>
          <p:cNvPr id="6" name="5 Rectángulo"/>
          <p:cNvSpPr/>
          <p:nvPr/>
        </p:nvSpPr>
        <p:spPr>
          <a:xfrm>
            <a:off x="468313" y="1341438"/>
            <a:ext cx="4464050" cy="50323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Rectángulo"/>
          <p:cNvSpPr/>
          <p:nvPr/>
        </p:nvSpPr>
        <p:spPr>
          <a:xfrm>
            <a:off x="2843213" y="476250"/>
            <a:ext cx="4176712" cy="57626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10" name="Picture 8" descr="http://periodieksysteem.com/thumbs/300x170crop/2013-06/mangaanknol.jpg"/>
          <p:cNvPicPr>
            <a:picLocks noChangeAspect="1" noChangeArrowheads="1"/>
          </p:cNvPicPr>
          <p:nvPr/>
        </p:nvPicPr>
        <p:blipFill>
          <a:blip r:embed="rId2" cstate="print"/>
          <a:srcRect/>
          <a:stretch>
            <a:fillRect/>
          </a:stretch>
        </p:blipFill>
        <p:spPr bwMode="auto">
          <a:xfrm>
            <a:off x="3059832" y="4005064"/>
            <a:ext cx="2857500" cy="1619251"/>
          </a:xfrm>
          <a:prstGeom prst="rect">
            <a:avLst/>
          </a:prstGeom>
          <a:noFill/>
          <a:ln w="38100">
            <a:solidFill>
              <a:schemeClr val="tx1"/>
            </a:solidFill>
          </a:ln>
          <a:scene3d>
            <a:camera prst="perspectiveContrastingRightFacing"/>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CuadroTexto"/>
          <p:cNvSpPr txBox="1">
            <a:spLocks noChangeArrowheads="1"/>
          </p:cNvSpPr>
          <p:nvPr/>
        </p:nvSpPr>
        <p:spPr bwMode="auto">
          <a:xfrm>
            <a:off x="1476375" y="1052513"/>
            <a:ext cx="5543550" cy="1600200"/>
          </a:xfrm>
          <a:prstGeom prst="rect">
            <a:avLst/>
          </a:prstGeom>
          <a:noFill/>
          <a:ln w="9525">
            <a:noFill/>
            <a:miter lim="800000"/>
            <a:headEnd/>
            <a:tailEnd/>
          </a:ln>
        </p:spPr>
        <p:txBody>
          <a:bodyPr>
            <a:spAutoFit/>
          </a:bodyPr>
          <a:lstStyle/>
          <a:p>
            <a:pPr marL="342900" indent="-342900">
              <a:buFont typeface="Wingdings" pitchFamily="2" charset="2"/>
              <a:buChar char="Ø"/>
            </a:pPr>
            <a:r>
              <a:rPr lang="en-US" sz="2000" b="1"/>
              <a:t>Establece Comité Especial encargado de estudiar la utilización con fines pacíficos de los Fondos marinos y oceánicos fuera de los límites  de la jurIsdicción nacional.</a:t>
            </a:r>
          </a:p>
          <a:p>
            <a:pPr marL="342900" indent="-342900">
              <a:buFontTx/>
              <a:buAutoNum type="arabicPlain" startAt="2340"/>
            </a:pPr>
            <a:endParaRPr lang="en-US">
              <a:latin typeface="Corbel" pitchFamily="34" charset="0"/>
            </a:endParaRPr>
          </a:p>
        </p:txBody>
      </p:sp>
      <p:sp>
        <p:nvSpPr>
          <p:cNvPr id="16386" name="2 Rectángulo"/>
          <p:cNvSpPr>
            <a:spLocks noChangeArrowheads="1"/>
          </p:cNvSpPr>
          <p:nvPr/>
        </p:nvSpPr>
        <p:spPr bwMode="auto">
          <a:xfrm>
            <a:off x="395288" y="333375"/>
            <a:ext cx="3778250" cy="366713"/>
          </a:xfrm>
          <a:prstGeom prst="rect">
            <a:avLst/>
          </a:prstGeom>
          <a:noFill/>
          <a:ln w="9525">
            <a:noFill/>
            <a:miter lim="800000"/>
            <a:headEnd/>
            <a:tailEnd/>
          </a:ln>
        </p:spPr>
        <p:txBody>
          <a:bodyPr wrap="none">
            <a:spAutoFit/>
          </a:bodyPr>
          <a:lstStyle/>
          <a:p>
            <a:r>
              <a:rPr lang="en-US" b="1"/>
              <a:t>A.G.  Resol. 2340 (XXII) 18/12/67: </a:t>
            </a:r>
            <a:endParaRPr lang="es-ES" b="1">
              <a:latin typeface="Corbel" pitchFamily="34" charset="0"/>
            </a:endParaRPr>
          </a:p>
        </p:txBody>
      </p:sp>
      <p:sp>
        <p:nvSpPr>
          <p:cNvPr id="16387" name="3 Rectángulo"/>
          <p:cNvSpPr>
            <a:spLocks noChangeArrowheads="1"/>
          </p:cNvSpPr>
          <p:nvPr/>
        </p:nvSpPr>
        <p:spPr bwMode="auto">
          <a:xfrm>
            <a:off x="1619250" y="4221163"/>
            <a:ext cx="4572000" cy="1016000"/>
          </a:xfrm>
          <a:prstGeom prst="rect">
            <a:avLst/>
          </a:prstGeom>
          <a:solidFill>
            <a:schemeClr val="bg1"/>
          </a:solidFill>
          <a:ln w="9525">
            <a:noFill/>
            <a:miter lim="800000"/>
            <a:headEnd/>
            <a:tailEnd/>
          </a:ln>
        </p:spPr>
        <p:txBody>
          <a:bodyPr>
            <a:spAutoFit/>
          </a:bodyPr>
          <a:lstStyle/>
          <a:p>
            <a:pPr marL="342900" indent="-342900"/>
            <a:endParaRPr lang="en-US" sz="2000" b="1"/>
          </a:p>
          <a:p>
            <a:pPr marL="342900" indent="-342900">
              <a:buFont typeface="Wingdings" pitchFamily="2" charset="2"/>
              <a:buChar char="Ø"/>
            </a:pPr>
            <a:r>
              <a:rPr lang="en-US" sz="2000" b="1"/>
              <a:t>Establece una Comisión  para estudio de los mismos temas.</a:t>
            </a:r>
            <a:endParaRPr lang="es-ES" sz="2000" b="1"/>
          </a:p>
        </p:txBody>
      </p:sp>
      <p:sp>
        <p:nvSpPr>
          <p:cNvPr id="16388" name="4 Rectángulo"/>
          <p:cNvSpPr>
            <a:spLocks noChangeArrowheads="1"/>
          </p:cNvSpPr>
          <p:nvPr/>
        </p:nvSpPr>
        <p:spPr bwMode="auto">
          <a:xfrm>
            <a:off x="539750" y="3284538"/>
            <a:ext cx="3778250" cy="366712"/>
          </a:xfrm>
          <a:prstGeom prst="rect">
            <a:avLst/>
          </a:prstGeom>
          <a:noFill/>
          <a:ln w="9525">
            <a:noFill/>
            <a:miter lim="800000"/>
            <a:headEnd/>
            <a:tailEnd/>
          </a:ln>
        </p:spPr>
        <p:txBody>
          <a:bodyPr wrap="none">
            <a:spAutoFit/>
          </a:bodyPr>
          <a:lstStyle/>
          <a:p>
            <a:pPr marL="342900" indent="-342900"/>
            <a:r>
              <a:rPr lang="en-US" b="1"/>
              <a:t>A.G.  Resol. 2467 (XXIII) 21/12/68:</a:t>
            </a:r>
          </a:p>
        </p:txBody>
      </p:sp>
      <p:sp>
        <p:nvSpPr>
          <p:cNvPr id="6" name="5 Flecha curvada hacia la izquierda"/>
          <p:cNvSpPr/>
          <p:nvPr/>
        </p:nvSpPr>
        <p:spPr>
          <a:xfrm rot="18556850">
            <a:off x="7389019" y="3837782"/>
            <a:ext cx="1222375" cy="3119437"/>
          </a:xfrm>
          <a:prstGeom prst="curved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92500" y="3284538"/>
            <a:ext cx="5651500" cy="3573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53250" name="Picture 2" descr="http://geology.uprm.edu/Morelock/9_image/hydro.jpg"/>
          <p:cNvPicPr>
            <a:picLocks noChangeAspect="1" noChangeArrowheads="1"/>
          </p:cNvPicPr>
          <p:nvPr/>
        </p:nvPicPr>
        <p:blipFill>
          <a:blip r:embed="rId2"/>
          <a:srcRect/>
          <a:stretch>
            <a:fillRect/>
          </a:stretch>
        </p:blipFill>
        <p:spPr bwMode="auto">
          <a:xfrm>
            <a:off x="4211638" y="3644900"/>
            <a:ext cx="4286250" cy="2867025"/>
          </a:xfrm>
          <a:prstGeom prst="rect">
            <a:avLst/>
          </a:prstGeom>
          <a:noFill/>
          <a:ln w="38100">
            <a:solidFill>
              <a:schemeClr val="tx1"/>
            </a:solidFill>
            <a:miter lim="800000"/>
            <a:headEnd/>
            <a:tailEnd/>
          </a:ln>
        </p:spPr>
      </p:pic>
      <p:sp>
        <p:nvSpPr>
          <p:cNvPr id="53251" name="2 Rectángulo"/>
          <p:cNvSpPr>
            <a:spLocks noChangeArrowheads="1"/>
          </p:cNvSpPr>
          <p:nvPr/>
        </p:nvSpPr>
        <p:spPr bwMode="auto">
          <a:xfrm>
            <a:off x="468313" y="549275"/>
            <a:ext cx="7848600" cy="2289175"/>
          </a:xfrm>
          <a:prstGeom prst="rect">
            <a:avLst/>
          </a:prstGeom>
          <a:noFill/>
          <a:ln w="9525">
            <a:noFill/>
            <a:miter lim="800000"/>
            <a:headEnd/>
            <a:tailEnd/>
          </a:ln>
        </p:spPr>
        <p:txBody>
          <a:bodyPr>
            <a:spAutoFit/>
          </a:bodyPr>
          <a:lstStyle/>
          <a:p>
            <a:pPr>
              <a:buFont typeface="Wingdings" pitchFamily="2" charset="2"/>
              <a:buChar char="Ø"/>
            </a:pPr>
            <a:r>
              <a:rPr lang="en-US" b="1"/>
              <a:t>COSTRAS COBÁLTICAS </a:t>
            </a:r>
          </a:p>
          <a:p>
            <a:endParaRPr lang="en-US" b="1"/>
          </a:p>
          <a:p>
            <a:r>
              <a:rPr lang="en-US" b="1"/>
              <a:t>Los depósitos de costras de hierro y manganeso (ferromanganeso) óxido e hidróxido con alto contenido de cobalto formadas por precipitación directa de minerales presentes en el agua de mar sobre sustratos sólidos y que contienen pequeñas pero significativas concentraciones de cobalto, titanio, níquel, platino, molibdeno, telurio, cerio,y otros elementos metálicos y poco comunes de la tierra.</a:t>
            </a:r>
            <a:endParaRPr lang="es-ES" b="1"/>
          </a:p>
        </p:txBody>
      </p:sp>
      <p:sp>
        <p:nvSpPr>
          <p:cNvPr id="5" name="4 Rectángulo"/>
          <p:cNvSpPr/>
          <p:nvPr/>
        </p:nvSpPr>
        <p:spPr>
          <a:xfrm>
            <a:off x="395288" y="404813"/>
            <a:ext cx="3744912" cy="57626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smoker1"/>
          <p:cNvPicPr>
            <a:picLocks noChangeAspect="1" noChangeArrowheads="1"/>
          </p:cNvPicPr>
          <p:nvPr/>
        </p:nvPicPr>
        <p:blipFill>
          <a:blip r:embed="rId2"/>
          <a:srcRect/>
          <a:stretch>
            <a:fillRect/>
          </a:stretch>
        </p:blipFill>
        <p:spPr bwMode="auto">
          <a:xfrm>
            <a:off x="0" y="-457200"/>
            <a:ext cx="4686300" cy="7315200"/>
          </a:xfrm>
          <a:prstGeom prst="rect">
            <a:avLst/>
          </a:prstGeom>
          <a:noFill/>
          <a:ln w="9525">
            <a:noFill/>
            <a:miter lim="800000"/>
            <a:headEnd/>
            <a:tailEnd/>
          </a:ln>
        </p:spPr>
      </p:pic>
      <p:sp>
        <p:nvSpPr>
          <p:cNvPr id="2" name="1 Rectángulo"/>
          <p:cNvSpPr/>
          <p:nvPr/>
        </p:nvSpPr>
        <p:spPr>
          <a:xfrm>
            <a:off x="2411413" y="5229225"/>
            <a:ext cx="6481762" cy="1522413"/>
          </a:xfrm>
          <a:prstGeom prst="rect">
            <a:avLst/>
          </a:prstGeom>
          <a:solidFill>
            <a:schemeClr val="bg1"/>
          </a:solidFill>
          <a:ln w="57150">
            <a:solidFill>
              <a:schemeClr val="accent4">
                <a:lumMod val="60000"/>
                <a:lumOff val="40000"/>
              </a:schemeClr>
            </a:solidFill>
          </a:ln>
        </p:spPr>
        <p:txBody>
          <a:bodyPr>
            <a:spAutoFit/>
          </a:bodyPr>
          <a:lstStyle/>
          <a:p>
            <a:pPr>
              <a:defRPr/>
            </a:pPr>
            <a:endParaRPr lang="en-US" b="1"/>
          </a:p>
          <a:p>
            <a:pPr>
              <a:defRPr/>
            </a:pPr>
            <a:r>
              <a:rPr lang="en-US" b="1"/>
              <a:t>Yacimientos de minerales sulforosos y demás recursos minerales unidos a ellos,  Se formaron por acción hidrotermal y que contienen concentraciones de metales  como cobre, plomo, zinc, oro y plata entre otros.</a:t>
            </a:r>
            <a:endParaRPr lang="es-ES" b="1"/>
          </a:p>
        </p:txBody>
      </p:sp>
      <p:sp>
        <p:nvSpPr>
          <p:cNvPr id="3" name="2 Rectángulo"/>
          <p:cNvSpPr/>
          <p:nvPr/>
        </p:nvSpPr>
        <p:spPr>
          <a:xfrm>
            <a:off x="3995738" y="1628775"/>
            <a:ext cx="4464050" cy="647700"/>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4276" name="4 Rectángulo"/>
          <p:cNvSpPr>
            <a:spLocks noChangeArrowheads="1"/>
          </p:cNvSpPr>
          <p:nvPr/>
        </p:nvSpPr>
        <p:spPr bwMode="auto">
          <a:xfrm>
            <a:off x="4356100" y="1773238"/>
            <a:ext cx="3629025" cy="366712"/>
          </a:xfrm>
          <a:prstGeom prst="rect">
            <a:avLst/>
          </a:prstGeom>
          <a:noFill/>
          <a:ln w="9525">
            <a:noFill/>
            <a:miter lim="800000"/>
            <a:headEnd/>
            <a:tailEnd/>
          </a:ln>
        </p:spPr>
        <p:txBody>
          <a:bodyPr wrap="none">
            <a:spAutoFit/>
          </a:bodyPr>
          <a:lstStyle/>
          <a:p>
            <a:pPr>
              <a:buFont typeface="Wingdings" pitchFamily="2" charset="2"/>
              <a:buChar char="Ø"/>
            </a:pPr>
            <a:r>
              <a:rPr lang="en-US" b="1"/>
              <a:t>SULFUROS POLIMETÁLICOS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1 Imagen" descr="fumarola hidrotermal marina"/>
          <p:cNvPicPr>
            <a:picLocks noChangeAspect="1" noChangeArrowheads="1"/>
          </p:cNvPicPr>
          <p:nvPr/>
        </p:nvPicPr>
        <p:blipFill>
          <a:blip r:embed="rId2"/>
          <a:srcRect/>
          <a:stretch>
            <a:fillRect/>
          </a:stretch>
        </p:blipFill>
        <p:spPr bwMode="auto">
          <a:xfrm>
            <a:off x="179388" y="2546350"/>
            <a:ext cx="6840537" cy="4311650"/>
          </a:xfrm>
          <a:prstGeom prst="rect">
            <a:avLst/>
          </a:prstGeom>
          <a:noFill/>
          <a:ln w="57150">
            <a:solidFill>
              <a:schemeClr val="tx1"/>
            </a:solidFill>
            <a:miter lim="800000"/>
            <a:headEnd/>
            <a:tailEnd/>
          </a:ln>
        </p:spPr>
      </p:pic>
      <p:sp>
        <p:nvSpPr>
          <p:cNvPr id="55298" name="5 CuadroTexto"/>
          <p:cNvSpPr txBox="1">
            <a:spLocks noChangeArrowheads="1"/>
          </p:cNvSpPr>
          <p:nvPr/>
        </p:nvSpPr>
        <p:spPr bwMode="auto">
          <a:xfrm>
            <a:off x="395288" y="333375"/>
            <a:ext cx="2984500" cy="368300"/>
          </a:xfrm>
          <a:prstGeom prst="rect">
            <a:avLst/>
          </a:prstGeom>
          <a:noFill/>
          <a:ln w="9525">
            <a:noFill/>
            <a:miter lim="800000"/>
            <a:headEnd/>
            <a:tailEnd/>
          </a:ln>
        </p:spPr>
        <p:txBody>
          <a:bodyPr wrap="none">
            <a:spAutoFit/>
          </a:bodyPr>
          <a:lstStyle/>
          <a:p>
            <a:pPr>
              <a:buFont typeface="Wingdings" pitchFamily="2" charset="2"/>
              <a:buChar char="Ø"/>
            </a:pPr>
            <a:r>
              <a:rPr lang="en-US" b="1"/>
              <a:t>FUMAROLAS MARINAS</a:t>
            </a:r>
            <a:endParaRPr lang="es-ES" b="1"/>
          </a:p>
        </p:txBody>
      </p:sp>
      <p:sp>
        <p:nvSpPr>
          <p:cNvPr id="55299" name="7 CuadroTexto"/>
          <p:cNvSpPr txBox="1">
            <a:spLocks noChangeArrowheads="1"/>
          </p:cNvSpPr>
          <p:nvPr/>
        </p:nvSpPr>
        <p:spPr bwMode="auto">
          <a:xfrm>
            <a:off x="323850" y="908050"/>
            <a:ext cx="3240088" cy="2032000"/>
          </a:xfrm>
          <a:prstGeom prst="rect">
            <a:avLst/>
          </a:prstGeom>
          <a:solidFill>
            <a:schemeClr val="bg1"/>
          </a:solidFill>
          <a:ln w="38100">
            <a:solidFill>
              <a:schemeClr val="tx1"/>
            </a:solidFill>
            <a:miter lim="800000"/>
            <a:headEnd/>
            <a:tailEnd/>
          </a:ln>
        </p:spPr>
        <p:txBody>
          <a:bodyPr>
            <a:spAutoFit/>
          </a:bodyPr>
          <a:lstStyle/>
          <a:p>
            <a:pPr>
              <a:buFont typeface="Wingdings" pitchFamily="2" charset="2"/>
              <a:buChar char="ü"/>
            </a:pPr>
            <a:r>
              <a:rPr lang="es-ES" b="1"/>
              <a:t>Fisuras entre la unión de placas tectónicas por las que fluye agua caliente . </a:t>
            </a:r>
          </a:p>
          <a:p>
            <a:endParaRPr lang="es-ES" b="1"/>
          </a:p>
          <a:p>
            <a:pPr>
              <a:buFont typeface="Wingdings" pitchFamily="2" charset="2"/>
              <a:buChar char="ü"/>
            </a:pPr>
            <a:r>
              <a:rPr lang="es-ES" b="1"/>
              <a:t>Rica en minerales y metales como oro, plata, cobre o zinc</a:t>
            </a:r>
          </a:p>
        </p:txBody>
      </p:sp>
      <p:pic>
        <p:nvPicPr>
          <p:cNvPr id="55300" name="8 Imagen" descr="BARCOsumario_normal.png"/>
          <p:cNvPicPr>
            <a:picLocks noChangeAspect="1"/>
          </p:cNvPicPr>
          <p:nvPr/>
        </p:nvPicPr>
        <p:blipFill>
          <a:blip r:embed="rId3"/>
          <a:srcRect/>
          <a:stretch>
            <a:fillRect/>
          </a:stretch>
        </p:blipFill>
        <p:spPr bwMode="auto">
          <a:xfrm>
            <a:off x="5113338" y="188913"/>
            <a:ext cx="4030662" cy="5400675"/>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24000" y="1463675"/>
          <a:ext cx="6096000" cy="4632325"/>
        </p:xfrm>
        <a:graphic>
          <a:graphicData uri="http://schemas.openxmlformats.org/drawingml/2006/table">
            <a:tbl>
              <a:tblPr/>
              <a:tblGrid>
                <a:gridCol w="2032000"/>
                <a:gridCol w="2032000"/>
                <a:gridCol w="2032000"/>
              </a:tblGrid>
              <a:tr h="0">
                <a:tc>
                  <a:txBody>
                    <a:bodyPr/>
                    <a:lstStyle/>
                    <a:p>
                      <a:r>
                        <a:rPr lang="es-ES" sz="2000" b="1" dirty="0">
                          <a:latin typeface="Arial" pitchFamily="34" charset="0"/>
                          <a:cs typeface="Arial" pitchFamily="34" charset="0"/>
                        </a:rPr>
                        <a:t>Tipo de yacimiento mineral</a:t>
                      </a:r>
                    </a:p>
                  </a:txBody>
                  <a:tcPr anchor="ctr">
                    <a:lnL>
                      <a:noFill/>
                    </a:lnL>
                    <a:lnR>
                      <a:noFill/>
                    </a:lnR>
                    <a:lnT>
                      <a:noFill/>
                    </a:lnT>
                    <a:lnB>
                      <a:noFill/>
                    </a:lnB>
                  </a:tcPr>
                </a:tc>
                <a:tc>
                  <a:txBody>
                    <a:bodyPr/>
                    <a:lstStyle/>
                    <a:p>
                      <a:r>
                        <a:rPr lang="es-ES" sz="2000" b="1">
                          <a:latin typeface="Arial" pitchFamily="34" charset="0"/>
                          <a:cs typeface="Arial" pitchFamily="34" charset="0"/>
                        </a:rPr>
                        <a:t>Profundidad media</a:t>
                      </a:r>
                    </a:p>
                  </a:txBody>
                  <a:tcPr anchor="ctr">
                    <a:lnL>
                      <a:noFill/>
                    </a:lnL>
                    <a:lnR>
                      <a:noFill/>
                    </a:lnR>
                    <a:lnT>
                      <a:noFill/>
                    </a:lnT>
                    <a:lnB>
                      <a:noFill/>
                    </a:lnB>
                  </a:tcPr>
                </a:tc>
                <a:tc>
                  <a:txBody>
                    <a:bodyPr/>
                    <a:lstStyle/>
                    <a:p>
                      <a:r>
                        <a:rPr lang="es-ES" sz="2000" b="1">
                          <a:latin typeface="Arial" pitchFamily="34" charset="0"/>
                          <a:cs typeface="Arial" pitchFamily="34" charset="0"/>
                        </a:rPr>
                        <a:t>Recursos encontrados</a:t>
                      </a:r>
                    </a:p>
                  </a:txBody>
                  <a:tcPr anchor="ctr">
                    <a:lnL>
                      <a:noFill/>
                    </a:lnL>
                    <a:lnR>
                      <a:noFill/>
                    </a:lnR>
                    <a:lnT>
                      <a:noFill/>
                    </a:lnT>
                    <a:lnB>
                      <a:noFill/>
                    </a:lnB>
                  </a:tcPr>
                </a:tc>
              </a:tr>
              <a:tr h="0">
                <a:tc>
                  <a:txBody>
                    <a:bodyPr/>
                    <a:lstStyle/>
                    <a:p>
                      <a:r>
                        <a:rPr lang="es-ES" sz="2000" b="1" dirty="0">
                          <a:latin typeface="Arial" pitchFamily="34" charset="0"/>
                          <a:cs typeface="Arial" pitchFamily="34" charset="0"/>
                        </a:rPr>
                        <a:t>Nódulos polimetálicos</a:t>
                      </a:r>
                    </a:p>
                  </a:txBody>
                  <a:tcPr anchor="ctr">
                    <a:lnL>
                      <a:noFill/>
                    </a:lnL>
                    <a:lnR>
                      <a:noFill/>
                    </a:lnR>
                    <a:lnT>
                      <a:noFill/>
                    </a:lnT>
                    <a:lnB>
                      <a:noFill/>
                    </a:lnB>
                  </a:tcPr>
                </a:tc>
                <a:tc>
                  <a:txBody>
                    <a:bodyPr/>
                    <a:lstStyle/>
                    <a:p>
                      <a:r>
                        <a:rPr lang="es-ES" sz="2000" b="1" dirty="0">
                          <a:latin typeface="Arial" pitchFamily="34" charset="0"/>
                          <a:cs typeface="Arial" pitchFamily="34" charset="0"/>
                        </a:rPr>
                        <a:t>4,000 - 6,000 m</a:t>
                      </a:r>
                    </a:p>
                  </a:txBody>
                  <a:tcPr anchor="ctr">
                    <a:lnL>
                      <a:noFill/>
                    </a:lnL>
                    <a:lnR>
                      <a:noFill/>
                    </a:lnR>
                    <a:lnT>
                      <a:noFill/>
                    </a:lnT>
                    <a:lnB>
                      <a:noFill/>
                    </a:lnB>
                  </a:tcPr>
                </a:tc>
                <a:tc>
                  <a:txBody>
                    <a:bodyPr/>
                    <a:lstStyle/>
                    <a:p>
                      <a:r>
                        <a:rPr lang="es-ES" sz="2000" b="1" dirty="0" smtClean="0">
                          <a:latin typeface="Arial" pitchFamily="34" charset="0"/>
                          <a:cs typeface="Arial" pitchFamily="34" charset="0"/>
                        </a:rPr>
                        <a:t>Níquel, cobre</a:t>
                      </a:r>
                      <a:r>
                        <a:rPr lang="es-ES" sz="2000" b="1" dirty="0">
                          <a:latin typeface="Arial" pitchFamily="34" charset="0"/>
                          <a:cs typeface="Arial" pitchFamily="34" charset="0"/>
                        </a:rPr>
                        <a:t>, cobalto y manganeso</a:t>
                      </a:r>
                    </a:p>
                  </a:txBody>
                  <a:tcPr anchor="ctr">
                    <a:lnL>
                      <a:noFill/>
                    </a:lnL>
                    <a:lnR>
                      <a:noFill/>
                    </a:lnR>
                    <a:lnT>
                      <a:noFill/>
                    </a:lnT>
                    <a:lnB>
                      <a:noFill/>
                    </a:lnB>
                  </a:tcPr>
                </a:tc>
              </a:tr>
              <a:tr h="0">
                <a:tc>
                  <a:txBody>
                    <a:bodyPr/>
                    <a:lstStyle/>
                    <a:p>
                      <a:r>
                        <a:rPr lang="es-ES" sz="2000" b="1">
                          <a:latin typeface="Arial" pitchFamily="34" charset="0"/>
                          <a:cs typeface="Arial" pitchFamily="34" charset="0"/>
                        </a:rPr>
                        <a:t>Costras de manganeso</a:t>
                      </a:r>
                    </a:p>
                  </a:txBody>
                  <a:tcPr anchor="ctr">
                    <a:lnL>
                      <a:noFill/>
                    </a:lnL>
                    <a:lnR>
                      <a:noFill/>
                    </a:lnR>
                    <a:lnT>
                      <a:noFill/>
                    </a:lnT>
                    <a:lnB>
                      <a:noFill/>
                    </a:lnB>
                  </a:tcPr>
                </a:tc>
                <a:tc>
                  <a:txBody>
                    <a:bodyPr/>
                    <a:lstStyle/>
                    <a:p>
                      <a:r>
                        <a:rPr lang="es-ES" sz="2000" b="1" dirty="0">
                          <a:latin typeface="Arial" pitchFamily="34" charset="0"/>
                          <a:cs typeface="Arial" pitchFamily="34" charset="0"/>
                        </a:rPr>
                        <a:t>800 - 2,400 m</a:t>
                      </a:r>
                    </a:p>
                  </a:txBody>
                  <a:tcPr anchor="ctr">
                    <a:lnL>
                      <a:noFill/>
                    </a:lnL>
                    <a:lnR>
                      <a:noFill/>
                    </a:lnR>
                    <a:lnT>
                      <a:noFill/>
                    </a:lnT>
                    <a:lnB>
                      <a:noFill/>
                    </a:lnB>
                  </a:tcPr>
                </a:tc>
                <a:tc>
                  <a:txBody>
                    <a:bodyPr/>
                    <a:lstStyle/>
                    <a:p>
                      <a:r>
                        <a:rPr lang="es-ES" sz="2000" b="1" dirty="0">
                          <a:latin typeface="Arial" pitchFamily="34" charset="0"/>
                          <a:cs typeface="Arial" pitchFamily="34" charset="0"/>
                        </a:rPr>
                        <a:t>Sobre todo cobalto, algo de </a:t>
                      </a:r>
                      <a:r>
                        <a:rPr lang="es-ES" sz="2000" b="1" dirty="0" smtClean="0">
                          <a:latin typeface="Arial" pitchFamily="34" charset="0"/>
                          <a:cs typeface="Arial" pitchFamily="34" charset="0"/>
                        </a:rPr>
                        <a:t>vanadio, molibdeno</a:t>
                      </a:r>
                      <a:r>
                        <a:rPr lang="es-ES" sz="2000" b="1" baseline="0" dirty="0" smtClean="0">
                          <a:latin typeface="Arial" pitchFamily="34" charset="0"/>
                          <a:cs typeface="Arial" pitchFamily="34" charset="0"/>
                        </a:rPr>
                        <a:t> </a:t>
                      </a:r>
                      <a:r>
                        <a:rPr lang="es-ES" sz="2000" b="1" dirty="0" smtClean="0">
                          <a:latin typeface="Arial" pitchFamily="34" charset="0"/>
                          <a:cs typeface="Arial" pitchFamily="34" charset="0"/>
                        </a:rPr>
                        <a:t> </a:t>
                      </a:r>
                      <a:r>
                        <a:rPr lang="es-ES" sz="2000" b="1" dirty="0">
                          <a:latin typeface="Arial" pitchFamily="34" charset="0"/>
                          <a:cs typeface="Arial" pitchFamily="34" charset="0"/>
                        </a:rPr>
                        <a:t>y </a:t>
                      </a:r>
                      <a:r>
                        <a:rPr lang="es-ES" sz="2000" b="1" dirty="0" smtClean="0">
                          <a:latin typeface="Arial" pitchFamily="34" charset="0"/>
                          <a:cs typeface="Arial" pitchFamily="34" charset="0"/>
                        </a:rPr>
                        <a:t>platino.</a:t>
                      </a:r>
                      <a:endParaRPr lang="es-ES" sz="2000" b="1" dirty="0">
                        <a:latin typeface="Arial" pitchFamily="34" charset="0"/>
                        <a:cs typeface="Arial" pitchFamily="34" charset="0"/>
                      </a:endParaRPr>
                    </a:p>
                  </a:txBody>
                  <a:tcPr anchor="ctr">
                    <a:lnL>
                      <a:noFill/>
                    </a:lnL>
                    <a:lnR>
                      <a:noFill/>
                    </a:lnR>
                    <a:lnT>
                      <a:noFill/>
                    </a:lnT>
                    <a:lnB>
                      <a:noFill/>
                    </a:lnB>
                  </a:tcPr>
                </a:tc>
              </a:tr>
              <a:tr h="0">
                <a:tc>
                  <a:txBody>
                    <a:bodyPr/>
                    <a:lstStyle/>
                    <a:p>
                      <a:r>
                        <a:rPr lang="es-ES" sz="2000" b="1">
                          <a:latin typeface="Arial" pitchFamily="34" charset="0"/>
                          <a:cs typeface="Arial" pitchFamily="34" charset="0"/>
                        </a:rPr>
                        <a:t>Depósitos de sulfuro</a:t>
                      </a:r>
                    </a:p>
                  </a:txBody>
                  <a:tcPr anchor="ctr">
                    <a:lnL>
                      <a:noFill/>
                    </a:lnL>
                    <a:lnR>
                      <a:noFill/>
                    </a:lnR>
                    <a:lnT>
                      <a:noFill/>
                    </a:lnT>
                    <a:lnB>
                      <a:noFill/>
                    </a:lnB>
                  </a:tcPr>
                </a:tc>
                <a:tc>
                  <a:txBody>
                    <a:bodyPr/>
                    <a:lstStyle/>
                    <a:p>
                      <a:r>
                        <a:rPr lang="es-ES" sz="2000" b="1">
                          <a:latin typeface="Arial" pitchFamily="34" charset="0"/>
                          <a:cs typeface="Arial" pitchFamily="34" charset="0"/>
                        </a:rPr>
                        <a:t>1,400 - 3,700 m</a:t>
                      </a:r>
                    </a:p>
                  </a:txBody>
                  <a:tcPr anchor="ctr">
                    <a:lnL>
                      <a:noFill/>
                    </a:lnL>
                    <a:lnR>
                      <a:noFill/>
                    </a:lnR>
                    <a:lnT>
                      <a:noFill/>
                    </a:lnT>
                    <a:lnB>
                      <a:noFill/>
                    </a:lnB>
                  </a:tcPr>
                </a:tc>
                <a:tc>
                  <a:txBody>
                    <a:bodyPr/>
                    <a:lstStyle/>
                    <a:p>
                      <a:r>
                        <a:rPr lang="es-ES" sz="2000" b="1" dirty="0">
                          <a:latin typeface="Arial" pitchFamily="34" charset="0"/>
                          <a:cs typeface="Arial" pitchFamily="34" charset="0"/>
                        </a:rPr>
                        <a:t>Cobre, plomo y zinc, algo de oro y plata</a:t>
                      </a:r>
                    </a:p>
                  </a:txBody>
                  <a:tcPr anchor="ctr">
                    <a:lnL>
                      <a:noFill/>
                    </a:lnL>
                    <a:lnR>
                      <a:noFill/>
                    </a:lnR>
                    <a:lnT>
                      <a:noFill/>
                    </a:lnT>
                    <a:lnB>
                      <a:noFill/>
                    </a:lnB>
                  </a:tcPr>
                </a:tc>
              </a:tr>
            </a:tbl>
          </a:graphicData>
        </a:graphic>
      </p:graphicFrame>
      <p:sp>
        <p:nvSpPr>
          <p:cNvPr id="3" name="2 Rectángulo"/>
          <p:cNvSpPr/>
          <p:nvPr/>
        </p:nvSpPr>
        <p:spPr>
          <a:xfrm>
            <a:off x="1116013" y="1125538"/>
            <a:ext cx="6551612" cy="136683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 name="3 Rectángulo"/>
          <p:cNvSpPr/>
          <p:nvPr/>
        </p:nvSpPr>
        <p:spPr>
          <a:xfrm>
            <a:off x="1116013" y="2565400"/>
            <a:ext cx="6551612" cy="360045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6" name="5 Conector recto"/>
          <p:cNvCxnSpPr/>
          <p:nvPr/>
        </p:nvCxnSpPr>
        <p:spPr>
          <a:xfrm>
            <a:off x="1187450" y="3500438"/>
            <a:ext cx="6480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1187450" y="5084763"/>
            <a:ext cx="648017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CuadroTexto"/>
          <p:cNvSpPr txBox="1">
            <a:spLocks noChangeArrowheads="1"/>
          </p:cNvSpPr>
          <p:nvPr/>
        </p:nvSpPr>
        <p:spPr bwMode="auto">
          <a:xfrm>
            <a:off x="250825" y="1268413"/>
            <a:ext cx="7634288" cy="2032000"/>
          </a:xfrm>
          <a:prstGeom prst="rect">
            <a:avLst/>
          </a:prstGeom>
          <a:noFill/>
          <a:ln w="9525">
            <a:noFill/>
            <a:miter lim="800000"/>
            <a:headEnd/>
            <a:tailEnd/>
          </a:ln>
        </p:spPr>
        <p:txBody>
          <a:bodyPr>
            <a:spAutoFit/>
          </a:bodyPr>
          <a:lstStyle/>
          <a:p>
            <a:r>
              <a:rPr lang="en-US" b="1"/>
              <a:t>Actividad de prospección y contratos de exploración de  nódulos polimetálicos. </a:t>
            </a:r>
          </a:p>
          <a:p>
            <a:r>
              <a:rPr lang="en-US" b="1"/>
              <a:t> </a:t>
            </a:r>
          </a:p>
          <a:p>
            <a:pPr>
              <a:buFont typeface="Wingdings" pitchFamily="2" charset="2"/>
              <a:buChar char="Ø"/>
            </a:pPr>
            <a:r>
              <a:rPr lang="en-US" b="1"/>
              <a:t>Zona de fractura Clarion - Clipperton y Zona  de Océano Indico  </a:t>
            </a:r>
          </a:p>
          <a:p>
            <a:r>
              <a:rPr lang="en-US" b="1"/>
              <a:t>   central.</a:t>
            </a:r>
            <a:endParaRPr lang="es-ES" b="1"/>
          </a:p>
          <a:p>
            <a:endParaRPr lang="en-US" b="1"/>
          </a:p>
          <a:p>
            <a:r>
              <a:rPr lang="en-US" b="1"/>
              <a:t>  </a:t>
            </a:r>
            <a:endParaRPr lang="es-ES" b="1"/>
          </a:p>
        </p:txBody>
      </p:sp>
      <p:sp>
        <p:nvSpPr>
          <p:cNvPr id="57346" name="2 CuadroTexto"/>
          <p:cNvSpPr txBox="1">
            <a:spLocks noChangeArrowheads="1"/>
          </p:cNvSpPr>
          <p:nvPr/>
        </p:nvSpPr>
        <p:spPr bwMode="auto">
          <a:xfrm>
            <a:off x="684213" y="333375"/>
            <a:ext cx="7272337" cy="457200"/>
          </a:xfrm>
          <a:prstGeom prst="rect">
            <a:avLst/>
          </a:prstGeom>
          <a:noFill/>
          <a:ln w="9525">
            <a:noFill/>
            <a:miter lim="800000"/>
            <a:headEnd/>
            <a:tailEnd/>
          </a:ln>
        </p:spPr>
        <p:txBody>
          <a:bodyPr>
            <a:spAutoFit/>
          </a:bodyPr>
          <a:lstStyle/>
          <a:p>
            <a:r>
              <a:rPr lang="en-US" sz="2400" b="1"/>
              <a:t>      UBICACIÓN DE ACTIVIDADES MINERAS</a:t>
            </a:r>
            <a:endParaRPr lang="es-ES" sz="2400" b="1"/>
          </a:p>
        </p:txBody>
      </p:sp>
      <p:sp>
        <p:nvSpPr>
          <p:cNvPr id="57347" name="4 CuadroTexto"/>
          <p:cNvSpPr txBox="1">
            <a:spLocks noChangeArrowheads="1"/>
          </p:cNvSpPr>
          <p:nvPr/>
        </p:nvSpPr>
        <p:spPr bwMode="auto">
          <a:xfrm>
            <a:off x="250825" y="3213100"/>
            <a:ext cx="8242300" cy="1200150"/>
          </a:xfrm>
          <a:prstGeom prst="rect">
            <a:avLst/>
          </a:prstGeom>
          <a:noFill/>
          <a:ln w="9525">
            <a:noFill/>
            <a:miter lim="800000"/>
            <a:headEnd/>
            <a:tailEnd/>
          </a:ln>
        </p:spPr>
        <p:txBody>
          <a:bodyPr wrap="none">
            <a:spAutoFit/>
          </a:bodyPr>
          <a:lstStyle/>
          <a:p>
            <a:r>
              <a:rPr lang="en-US" b="1"/>
              <a:t>Actividad de prospección y contratos de exploración para los sulfuros </a:t>
            </a:r>
          </a:p>
          <a:p>
            <a:r>
              <a:rPr lang="en-US" b="1"/>
              <a:t> polimetálicos.</a:t>
            </a:r>
          </a:p>
          <a:p>
            <a:endParaRPr lang="en-US">
              <a:latin typeface="Corbel" pitchFamily="34" charset="0"/>
            </a:endParaRPr>
          </a:p>
          <a:p>
            <a:pPr>
              <a:buFont typeface="Wingdings" pitchFamily="2" charset="2"/>
              <a:buChar char="Ø"/>
            </a:pPr>
            <a:r>
              <a:rPr lang="en-US" b="1"/>
              <a:t>Zona dorsal del Océano Indico sudoccidental y dorsal meso atlántica.</a:t>
            </a:r>
            <a:endParaRPr lang="es-ES" b="1"/>
          </a:p>
        </p:txBody>
      </p:sp>
      <p:sp>
        <p:nvSpPr>
          <p:cNvPr id="57348" name="5 CuadroTexto"/>
          <p:cNvSpPr txBox="1">
            <a:spLocks noChangeArrowheads="1"/>
          </p:cNvSpPr>
          <p:nvPr/>
        </p:nvSpPr>
        <p:spPr bwMode="auto">
          <a:xfrm>
            <a:off x="250825" y="4941888"/>
            <a:ext cx="8245475" cy="1200150"/>
          </a:xfrm>
          <a:prstGeom prst="rect">
            <a:avLst/>
          </a:prstGeom>
          <a:solidFill>
            <a:schemeClr val="bg1"/>
          </a:solidFill>
          <a:ln w="38100">
            <a:solidFill>
              <a:srgbClr val="92D050"/>
            </a:solidFill>
            <a:miter lim="800000"/>
            <a:headEnd/>
            <a:tailEnd/>
          </a:ln>
        </p:spPr>
        <p:txBody>
          <a:bodyPr>
            <a:spAutoFit/>
          </a:bodyPr>
          <a:lstStyle/>
          <a:p>
            <a:r>
              <a:rPr lang="en-US" b="1"/>
              <a:t>Actividad de prospección y contratos de exploración de Costras de ferromanganesos.</a:t>
            </a:r>
          </a:p>
          <a:p>
            <a:endParaRPr lang="en-US" b="1"/>
          </a:p>
          <a:p>
            <a:pPr>
              <a:buFont typeface="Wingdings" pitchFamily="2" charset="2"/>
              <a:buChar char="Ø"/>
            </a:pPr>
            <a:r>
              <a:rPr lang="en-US" b="1"/>
              <a:t>Zona  del   Océano Pacífico occidental.</a:t>
            </a:r>
            <a:endParaRPr lang="es-ES" b="1"/>
          </a:p>
        </p:txBody>
      </p:sp>
      <p:sp>
        <p:nvSpPr>
          <p:cNvPr id="7" name="6 Rectángulo"/>
          <p:cNvSpPr/>
          <p:nvPr/>
        </p:nvSpPr>
        <p:spPr>
          <a:xfrm>
            <a:off x="250825" y="1268413"/>
            <a:ext cx="7777163" cy="14398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Rectángulo"/>
          <p:cNvSpPr/>
          <p:nvPr/>
        </p:nvSpPr>
        <p:spPr>
          <a:xfrm>
            <a:off x="250825" y="3141663"/>
            <a:ext cx="7993063" cy="143986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Forma libre"/>
          <p:cNvSpPr/>
          <p:nvPr/>
        </p:nvSpPr>
        <p:spPr>
          <a:xfrm>
            <a:off x="7380288" y="333375"/>
            <a:ext cx="1063625" cy="495300"/>
          </a:xfrm>
          <a:custGeom>
            <a:avLst/>
            <a:gdLst>
              <a:gd name="connsiteX0" fmla="*/ 99180 w 1064380"/>
              <a:gd name="connsiteY0" fmla="*/ 70152 h 495904"/>
              <a:gd name="connsiteX1" fmla="*/ 70151 w 1064380"/>
              <a:gd name="connsiteY1" fmla="*/ 491066 h 495904"/>
              <a:gd name="connsiteX2" fmla="*/ 171751 w 1064380"/>
              <a:gd name="connsiteY2" fmla="*/ 99181 h 495904"/>
              <a:gd name="connsiteX3" fmla="*/ 171751 w 1064380"/>
              <a:gd name="connsiteY3" fmla="*/ 331409 h 495904"/>
              <a:gd name="connsiteX4" fmla="*/ 403980 w 1064380"/>
              <a:gd name="connsiteY4" fmla="*/ 26609 h 495904"/>
              <a:gd name="connsiteX5" fmla="*/ 360437 w 1064380"/>
              <a:gd name="connsiteY5" fmla="*/ 360438 h 495904"/>
              <a:gd name="connsiteX6" fmla="*/ 665237 w 1064380"/>
              <a:gd name="connsiteY6" fmla="*/ 70152 h 495904"/>
              <a:gd name="connsiteX7" fmla="*/ 592666 w 1064380"/>
              <a:gd name="connsiteY7" fmla="*/ 302381 h 495904"/>
              <a:gd name="connsiteX8" fmla="*/ 1013580 w 1064380"/>
              <a:gd name="connsiteY8" fmla="*/ 12095 h 495904"/>
              <a:gd name="connsiteX9" fmla="*/ 897466 w 1064380"/>
              <a:gd name="connsiteY9" fmla="*/ 374952 h 495904"/>
              <a:gd name="connsiteX10" fmla="*/ 128209 w 1064380"/>
              <a:gd name="connsiteY10" fmla="*/ 374952 h 495904"/>
              <a:gd name="connsiteX11" fmla="*/ 128209 w 1064380"/>
              <a:gd name="connsiteY11" fmla="*/ 389466 h 49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4380" h="495904">
                <a:moveTo>
                  <a:pt x="99180" y="70152"/>
                </a:moveTo>
                <a:cubicBezTo>
                  <a:pt x="78618" y="278190"/>
                  <a:pt x="58056" y="486228"/>
                  <a:pt x="70151" y="491066"/>
                </a:cubicBezTo>
                <a:cubicBezTo>
                  <a:pt x="82246" y="495904"/>
                  <a:pt x="154818" y="125790"/>
                  <a:pt x="171751" y="99181"/>
                </a:cubicBezTo>
                <a:cubicBezTo>
                  <a:pt x="188684" y="72572"/>
                  <a:pt x="133046" y="343504"/>
                  <a:pt x="171751" y="331409"/>
                </a:cubicBezTo>
                <a:cubicBezTo>
                  <a:pt x="210456" y="319314"/>
                  <a:pt x="372532" y="21771"/>
                  <a:pt x="403980" y="26609"/>
                </a:cubicBezTo>
                <a:cubicBezTo>
                  <a:pt x="435428" y="31447"/>
                  <a:pt x="316894" y="353181"/>
                  <a:pt x="360437" y="360438"/>
                </a:cubicBezTo>
                <a:cubicBezTo>
                  <a:pt x="403980" y="367695"/>
                  <a:pt x="626532" y="79828"/>
                  <a:pt x="665237" y="70152"/>
                </a:cubicBezTo>
                <a:cubicBezTo>
                  <a:pt x="703942" y="60476"/>
                  <a:pt x="534609" y="312057"/>
                  <a:pt x="592666" y="302381"/>
                </a:cubicBezTo>
                <a:cubicBezTo>
                  <a:pt x="650723" y="292705"/>
                  <a:pt x="962780" y="0"/>
                  <a:pt x="1013580" y="12095"/>
                </a:cubicBezTo>
                <a:cubicBezTo>
                  <a:pt x="1064380" y="24190"/>
                  <a:pt x="1045028" y="314476"/>
                  <a:pt x="897466" y="374952"/>
                </a:cubicBezTo>
                <a:cubicBezTo>
                  <a:pt x="749904" y="435428"/>
                  <a:pt x="256418" y="372533"/>
                  <a:pt x="128209" y="374952"/>
                </a:cubicBezTo>
                <a:cubicBezTo>
                  <a:pt x="0" y="377371"/>
                  <a:pt x="64104" y="383418"/>
                  <a:pt x="128209" y="389466"/>
                </a:cubicBezTo>
              </a:path>
            </a:pathLst>
          </a:custGeom>
          <a:solidFill>
            <a:srgbClr val="00B0F0"/>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1 Imagen" descr="mundo2.jpg"/>
          <p:cNvPicPr>
            <a:picLocks noChangeAspect="1"/>
          </p:cNvPicPr>
          <p:nvPr/>
        </p:nvPicPr>
        <p:blipFill>
          <a:blip r:embed="rId2"/>
          <a:srcRect/>
          <a:stretch>
            <a:fillRect/>
          </a:stretch>
        </p:blipFill>
        <p:spPr bwMode="auto">
          <a:xfrm>
            <a:off x="468313" y="260350"/>
            <a:ext cx="7993062" cy="6597650"/>
          </a:xfrm>
          <a:prstGeom prst="rect">
            <a:avLst/>
          </a:prstGeom>
          <a:noFill/>
          <a:ln w="9525">
            <a:noFill/>
            <a:miter lim="800000"/>
            <a:headEnd/>
            <a:tailEnd/>
          </a:ln>
        </p:spPr>
      </p:pic>
      <p:sp>
        <p:nvSpPr>
          <p:cNvPr id="3" name="2 Rectángulo"/>
          <p:cNvSpPr/>
          <p:nvPr/>
        </p:nvSpPr>
        <p:spPr>
          <a:xfrm>
            <a:off x="611188" y="3213100"/>
            <a:ext cx="2025650" cy="307975"/>
          </a:xfrm>
          <a:prstGeom prst="rect">
            <a:avLst/>
          </a:prstGeom>
          <a:solidFill>
            <a:schemeClr val="bg1"/>
          </a:solidFill>
          <a:ln w="38100">
            <a:solidFill>
              <a:srgbClr val="FF0000"/>
            </a:solidFill>
          </a:ln>
        </p:spPr>
        <p:txBody>
          <a:bodyPr wrap="none">
            <a:spAutoFit/>
          </a:bodyPr>
          <a:lstStyle/>
          <a:p>
            <a:pPr fontAlgn="auto">
              <a:spcBef>
                <a:spcPts val="0"/>
              </a:spcBef>
              <a:spcAft>
                <a:spcPts val="0"/>
              </a:spcAft>
              <a:defRPr/>
            </a:pPr>
            <a:r>
              <a:rPr lang="es-ES" sz="1400" b="1" cap="all" dirty="0">
                <a:latin typeface="+mn-lt"/>
                <a:cs typeface="+mn-cs"/>
              </a:rPr>
              <a:t>CLARION-CLIPPERTON</a:t>
            </a:r>
            <a:endParaRPr lang="es-ES" sz="1400" dirty="0">
              <a:latin typeface="+mn-lt"/>
              <a:cs typeface="+mn-cs"/>
            </a:endParaRPr>
          </a:p>
        </p:txBody>
      </p:sp>
      <p:cxnSp>
        <p:nvCxnSpPr>
          <p:cNvPr id="5" name="4 Conector recto de flecha"/>
          <p:cNvCxnSpPr/>
          <p:nvPr/>
        </p:nvCxnSpPr>
        <p:spPr>
          <a:xfrm flipV="1">
            <a:off x="1403350" y="2060575"/>
            <a:ext cx="0" cy="936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372" name="7 Rectángulo"/>
          <p:cNvSpPr>
            <a:spLocks noChangeArrowheads="1"/>
          </p:cNvSpPr>
          <p:nvPr/>
        </p:nvSpPr>
        <p:spPr bwMode="auto">
          <a:xfrm>
            <a:off x="611188" y="3644900"/>
            <a:ext cx="1657350" cy="679450"/>
          </a:xfrm>
          <a:prstGeom prst="rect">
            <a:avLst/>
          </a:prstGeom>
          <a:solidFill>
            <a:schemeClr val="bg1"/>
          </a:solidFill>
          <a:ln w="38100">
            <a:solidFill>
              <a:srgbClr val="FF0000"/>
            </a:solidFill>
            <a:miter lim="800000"/>
            <a:headEnd/>
            <a:tailEnd/>
          </a:ln>
        </p:spPr>
        <p:txBody>
          <a:bodyPr>
            <a:spAutoFit/>
          </a:bodyPr>
          <a:lstStyle/>
          <a:p>
            <a:r>
              <a:rPr lang="es-ES" b="1">
                <a:latin typeface="Corbel" pitchFamily="34" charset="0"/>
              </a:rPr>
              <a:t>Nódulos polimetálicos</a:t>
            </a:r>
            <a:r>
              <a:rPr lang="es-ES">
                <a:latin typeface="Corbel" pitchFamily="34" charset="0"/>
              </a:rPr>
              <a:t>.</a:t>
            </a:r>
          </a:p>
        </p:txBody>
      </p:sp>
      <p:sp>
        <p:nvSpPr>
          <p:cNvPr id="9" name="8 Rectángulo"/>
          <p:cNvSpPr/>
          <p:nvPr/>
        </p:nvSpPr>
        <p:spPr>
          <a:xfrm>
            <a:off x="3132138" y="3573463"/>
            <a:ext cx="730250" cy="307975"/>
          </a:xfrm>
          <a:prstGeom prst="rect">
            <a:avLst/>
          </a:prstGeom>
          <a:solidFill>
            <a:schemeClr val="bg1"/>
          </a:solidFill>
          <a:ln>
            <a:solidFill>
              <a:srgbClr val="FFFF00"/>
            </a:solidFill>
          </a:ln>
        </p:spPr>
        <p:txBody>
          <a:bodyPr wrap="none">
            <a:spAutoFit/>
          </a:bodyPr>
          <a:lstStyle/>
          <a:p>
            <a:pPr fontAlgn="auto">
              <a:spcBef>
                <a:spcPts val="0"/>
              </a:spcBef>
              <a:spcAft>
                <a:spcPts val="0"/>
              </a:spcAft>
              <a:defRPr/>
            </a:pPr>
            <a:r>
              <a:rPr lang="es-ES" sz="1400" b="1" cap="all" dirty="0">
                <a:latin typeface="+mn-lt"/>
                <a:cs typeface="+mn-cs"/>
              </a:rPr>
              <a:t> </a:t>
            </a:r>
            <a:r>
              <a:rPr lang="es-ES" sz="1400" b="1" cap="all" dirty="0" err="1">
                <a:latin typeface="+mn-lt"/>
                <a:cs typeface="+mn-cs"/>
              </a:rPr>
              <a:t>RUSia</a:t>
            </a:r>
            <a:endParaRPr lang="es-ES" sz="1400" dirty="0">
              <a:latin typeface="+mn-lt"/>
              <a:cs typeface="+mn-cs"/>
            </a:endParaRPr>
          </a:p>
        </p:txBody>
      </p:sp>
      <p:cxnSp>
        <p:nvCxnSpPr>
          <p:cNvPr id="11" name="10 Conector recto de flecha"/>
          <p:cNvCxnSpPr/>
          <p:nvPr/>
        </p:nvCxnSpPr>
        <p:spPr>
          <a:xfrm flipV="1">
            <a:off x="3924300" y="2420938"/>
            <a:ext cx="0" cy="936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V="1">
            <a:off x="5435600" y="2924175"/>
            <a:ext cx="0" cy="936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7524750" y="2708275"/>
            <a:ext cx="0" cy="936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377" name="13 Rectángulo"/>
          <p:cNvSpPr>
            <a:spLocks noChangeArrowheads="1"/>
          </p:cNvSpPr>
          <p:nvPr/>
        </p:nvSpPr>
        <p:spPr bwMode="auto">
          <a:xfrm>
            <a:off x="2268538" y="4076700"/>
            <a:ext cx="2519362" cy="915988"/>
          </a:xfrm>
          <a:prstGeom prst="rect">
            <a:avLst/>
          </a:prstGeom>
          <a:solidFill>
            <a:schemeClr val="bg1"/>
          </a:solidFill>
          <a:ln w="9525">
            <a:noFill/>
            <a:miter lim="800000"/>
            <a:headEnd/>
            <a:tailEnd/>
          </a:ln>
        </p:spPr>
        <p:txBody>
          <a:bodyPr>
            <a:spAutoFit/>
          </a:bodyPr>
          <a:lstStyle/>
          <a:p>
            <a:pPr>
              <a:buFontTx/>
              <a:buChar char="-"/>
            </a:pPr>
            <a:r>
              <a:rPr lang="en-US" b="1">
                <a:latin typeface="Corbel" pitchFamily="34" charset="0"/>
              </a:rPr>
              <a:t>Dorsal mesoatlántica:</a:t>
            </a:r>
          </a:p>
          <a:p>
            <a:pPr>
              <a:buFontTx/>
              <a:buChar char="-"/>
            </a:pPr>
            <a:r>
              <a:rPr lang="en-US" b="1">
                <a:latin typeface="Corbel" pitchFamily="34" charset="0"/>
              </a:rPr>
              <a:t>Sulfuros</a:t>
            </a:r>
          </a:p>
          <a:p>
            <a:r>
              <a:rPr lang="en-US" b="1">
                <a:latin typeface="Corbel" pitchFamily="34" charset="0"/>
              </a:rPr>
              <a:t>polimetálicos.</a:t>
            </a:r>
            <a:endParaRPr lang="es-ES" b="1">
              <a:latin typeface="Corbel" pitchFamily="34" charset="0"/>
            </a:endParaRPr>
          </a:p>
        </p:txBody>
      </p:sp>
      <p:sp>
        <p:nvSpPr>
          <p:cNvPr id="15" name="14 Rectángulo"/>
          <p:cNvSpPr/>
          <p:nvPr/>
        </p:nvSpPr>
        <p:spPr>
          <a:xfrm>
            <a:off x="4932363" y="3429000"/>
            <a:ext cx="1655762" cy="2071688"/>
          </a:xfrm>
          <a:prstGeom prst="rect">
            <a:avLst/>
          </a:prstGeom>
          <a:solidFill>
            <a:schemeClr val="bg1"/>
          </a:solidFill>
          <a:ln w="57150">
            <a:solidFill>
              <a:schemeClr val="accent3"/>
            </a:solidFill>
          </a:ln>
        </p:spPr>
        <p:txBody>
          <a:bodyPr>
            <a:spAutoFit/>
          </a:bodyPr>
          <a:lstStyle/>
          <a:p>
            <a:pPr fontAlgn="auto">
              <a:spcBef>
                <a:spcPts val="0"/>
              </a:spcBef>
              <a:spcAft>
                <a:spcPts val="0"/>
              </a:spcAft>
              <a:defRPr/>
            </a:pPr>
            <a:r>
              <a:rPr lang="es-ES" b="1" dirty="0">
                <a:latin typeface="+mn-lt"/>
                <a:cs typeface="+mn-cs"/>
              </a:rPr>
              <a:t>China :</a:t>
            </a:r>
          </a:p>
          <a:p>
            <a:pPr fontAlgn="auto">
              <a:spcBef>
                <a:spcPts val="0"/>
              </a:spcBef>
              <a:spcAft>
                <a:spcPts val="0"/>
              </a:spcAft>
              <a:defRPr/>
            </a:pPr>
            <a:r>
              <a:rPr lang="es-ES" b="1" dirty="0">
                <a:latin typeface="+mn-lt"/>
                <a:cs typeface="+mn-cs"/>
              </a:rPr>
              <a:t>Dorsal Océano Índico  </a:t>
            </a:r>
            <a:r>
              <a:rPr lang="es-ES" b="1" dirty="0" err="1">
                <a:latin typeface="+mn-lt"/>
                <a:cs typeface="+mn-cs"/>
              </a:rPr>
              <a:t>Sudocc</a:t>
            </a:r>
            <a:r>
              <a:rPr lang="es-ES" b="1" dirty="0">
                <a:latin typeface="+mn-lt"/>
                <a:cs typeface="+mn-cs"/>
              </a:rPr>
              <a:t>.</a:t>
            </a:r>
          </a:p>
          <a:p>
            <a:pPr fontAlgn="auto">
              <a:spcBef>
                <a:spcPts val="0"/>
              </a:spcBef>
              <a:spcAft>
                <a:spcPts val="0"/>
              </a:spcAft>
              <a:defRPr/>
            </a:pPr>
            <a:r>
              <a:rPr lang="es-ES" b="1" dirty="0">
                <a:latin typeface="+mn-lt"/>
                <a:cs typeface="+mn-cs"/>
              </a:rPr>
              <a:t>Sulfuros polimetálicos. </a:t>
            </a:r>
          </a:p>
        </p:txBody>
      </p:sp>
      <p:sp>
        <p:nvSpPr>
          <p:cNvPr id="16" name="15 Rectángulo"/>
          <p:cNvSpPr/>
          <p:nvPr/>
        </p:nvSpPr>
        <p:spPr>
          <a:xfrm>
            <a:off x="7208838" y="3716338"/>
            <a:ext cx="1935162" cy="523875"/>
          </a:xfrm>
          <a:prstGeom prst="rect">
            <a:avLst/>
          </a:prstGeom>
          <a:solidFill>
            <a:schemeClr val="bg1"/>
          </a:solidFill>
          <a:ln w="57150">
            <a:solidFill>
              <a:srgbClr val="00B0F0"/>
            </a:solidFill>
          </a:ln>
        </p:spPr>
        <p:txBody>
          <a:bodyPr wrap="none">
            <a:spAutoFit/>
          </a:bodyPr>
          <a:lstStyle/>
          <a:p>
            <a:pPr fontAlgn="auto">
              <a:spcBef>
                <a:spcPts val="0"/>
              </a:spcBef>
              <a:spcAft>
                <a:spcPts val="0"/>
              </a:spcAft>
              <a:defRPr/>
            </a:pPr>
            <a:r>
              <a:rPr lang="es-ES" sz="1400" b="1" cap="all" dirty="0">
                <a:latin typeface="+mn-lt"/>
                <a:cs typeface="+mn-cs"/>
              </a:rPr>
              <a:t>NAUTILUS MINERALS</a:t>
            </a:r>
          </a:p>
          <a:p>
            <a:pPr fontAlgn="auto">
              <a:spcBef>
                <a:spcPts val="0"/>
              </a:spcBef>
              <a:spcAft>
                <a:spcPts val="0"/>
              </a:spcAft>
              <a:defRPr/>
            </a:pPr>
            <a:r>
              <a:rPr lang="en-US" sz="1400" b="1" cap="all" dirty="0" err="1">
                <a:latin typeface="+mn-lt"/>
                <a:cs typeface="+mn-cs"/>
              </a:rPr>
              <a:t>Cia.privada</a:t>
            </a:r>
            <a:r>
              <a:rPr lang="en-US" sz="1400" b="1" cap="all" dirty="0">
                <a:latin typeface="+mn-lt"/>
                <a:cs typeface="+mn-cs"/>
              </a:rPr>
              <a:t>.</a:t>
            </a:r>
            <a:endParaRPr lang="es-ES" sz="1400" dirty="0">
              <a:latin typeface="+mn-lt"/>
              <a:cs typeface="+mn-cs"/>
            </a:endParaRPr>
          </a:p>
        </p:txBody>
      </p:sp>
      <p:sp>
        <p:nvSpPr>
          <p:cNvPr id="19" name="18 Explosión 2"/>
          <p:cNvSpPr/>
          <p:nvPr/>
        </p:nvSpPr>
        <p:spPr>
          <a:xfrm>
            <a:off x="900113" y="1700213"/>
            <a:ext cx="431800" cy="360362"/>
          </a:xfrm>
          <a:prstGeom prst="irregularSeal2">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 name="19 Explosión 2"/>
          <p:cNvSpPr/>
          <p:nvPr/>
        </p:nvSpPr>
        <p:spPr>
          <a:xfrm>
            <a:off x="900113" y="5445125"/>
            <a:ext cx="503237" cy="28733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8382" name="20 CuadroTexto"/>
          <p:cNvSpPr txBox="1">
            <a:spLocks noChangeArrowheads="1"/>
          </p:cNvSpPr>
          <p:nvPr/>
        </p:nvSpPr>
        <p:spPr bwMode="auto">
          <a:xfrm>
            <a:off x="900113" y="5805488"/>
            <a:ext cx="3224212" cy="369887"/>
          </a:xfrm>
          <a:prstGeom prst="rect">
            <a:avLst/>
          </a:prstGeom>
          <a:solidFill>
            <a:schemeClr val="bg1"/>
          </a:solidFill>
          <a:ln w="9525">
            <a:noFill/>
            <a:miter lim="800000"/>
            <a:headEnd/>
            <a:tailEnd/>
          </a:ln>
        </p:spPr>
        <p:txBody>
          <a:bodyPr wrap="none">
            <a:spAutoFit/>
          </a:bodyPr>
          <a:lstStyle/>
          <a:p>
            <a:r>
              <a:rPr lang="en-US" b="1">
                <a:latin typeface="Corbel" pitchFamily="34" charset="0"/>
              </a:rPr>
              <a:t>Zona de protección ambiental</a:t>
            </a:r>
            <a:r>
              <a:rPr lang="en-US" b="1">
                <a:solidFill>
                  <a:schemeClr val="bg1"/>
                </a:solidFill>
                <a:latin typeface="Corbel" pitchFamily="34" charset="0"/>
              </a:rPr>
              <a:t>.</a:t>
            </a:r>
            <a:endParaRPr lang="es-ES" b="1">
              <a:solidFill>
                <a:schemeClr val="bg1"/>
              </a:solidFill>
              <a:latin typeface="Corbel" pitchFamily="34" charset="0"/>
            </a:endParaRPr>
          </a:p>
        </p:txBody>
      </p:sp>
      <p:sp>
        <p:nvSpPr>
          <p:cNvPr id="22" name="21 Rectángulo"/>
          <p:cNvSpPr/>
          <p:nvPr/>
        </p:nvSpPr>
        <p:spPr>
          <a:xfrm>
            <a:off x="5867400" y="1773238"/>
            <a:ext cx="433388" cy="2873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cxnSp>
        <p:nvCxnSpPr>
          <p:cNvPr id="27" name="26 Conector curvado"/>
          <p:cNvCxnSpPr/>
          <p:nvPr/>
        </p:nvCxnSpPr>
        <p:spPr>
          <a:xfrm rot="16200000" flipH="1">
            <a:off x="5220494" y="3140869"/>
            <a:ext cx="2519362" cy="647700"/>
          </a:xfrm>
          <a:prstGeom prst="curvedConnector3">
            <a:avLst>
              <a:gd name="adj1" fmla="val 30420"/>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385" name="34 CuadroTexto"/>
          <p:cNvSpPr txBox="1">
            <a:spLocks noChangeArrowheads="1"/>
          </p:cNvSpPr>
          <p:nvPr/>
        </p:nvSpPr>
        <p:spPr bwMode="auto">
          <a:xfrm>
            <a:off x="6732588" y="5084763"/>
            <a:ext cx="1079500" cy="925512"/>
          </a:xfrm>
          <a:prstGeom prst="rect">
            <a:avLst/>
          </a:prstGeom>
          <a:solidFill>
            <a:schemeClr val="bg1"/>
          </a:solidFill>
          <a:ln w="9525">
            <a:solidFill>
              <a:srgbClr val="92D050"/>
            </a:solidFill>
            <a:miter lim="800000"/>
            <a:headEnd/>
            <a:tailEnd/>
          </a:ln>
        </p:spPr>
        <p:txBody>
          <a:bodyPr>
            <a:spAutoFit/>
          </a:bodyPr>
          <a:lstStyle/>
          <a:p>
            <a:r>
              <a:rPr lang="en-US" b="1"/>
              <a:t>India:</a:t>
            </a:r>
          </a:p>
          <a:p>
            <a:r>
              <a:rPr lang="en-US" b="1"/>
              <a:t>Índico</a:t>
            </a:r>
          </a:p>
          <a:p>
            <a:r>
              <a:rPr lang="en-US" b="1"/>
              <a:t>Central</a:t>
            </a:r>
            <a:r>
              <a:rPr lang="en-US"/>
              <a:t>.</a:t>
            </a:r>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1 Imagen" descr="Clarion-Clipperton Zone.jpg"/>
          <p:cNvPicPr>
            <a:picLocks noChangeAspect="1"/>
          </p:cNvPicPr>
          <p:nvPr/>
        </p:nvPicPr>
        <p:blipFill>
          <a:blip r:embed="rId2"/>
          <a:srcRect/>
          <a:stretch>
            <a:fillRect/>
          </a:stretch>
        </p:blipFill>
        <p:spPr bwMode="auto">
          <a:xfrm>
            <a:off x="0" y="544513"/>
            <a:ext cx="9144000" cy="5768975"/>
          </a:xfrm>
          <a:prstGeom prst="rect">
            <a:avLst/>
          </a:prstGeom>
          <a:noFill/>
          <a:ln w="9525">
            <a:noFill/>
            <a:miter lim="800000"/>
            <a:headEnd/>
            <a:tailEnd/>
          </a:ln>
        </p:spPr>
      </p:pic>
      <p:sp>
        <p:nvSpPr>
          <p:cNvPr id="59394" name="2 CuadroTexto"/>
          <p:cNvSpPr txBox="1">
            <a:spLocks noChangeArrowheads="1"/>
          </p:cNvSpPr>
          <p:nvPr/>
        </p:nvSpPr>
        <p:spPr bwMode="auto">
          <a:xfrm>
            <a:off x="2051050" y="6488113"/>
            <a:ext cx="5545138" cy="366712"/>
          </a:xfrm>
          <a:prstGeom prst="rect">
            <a:avLst/>
          </a:prstGeom>
          <a:solidFill>
            <a:schemeClr val="bg1"/>
          </a:solidFill>
          <a:ln w="9525">
            <a:noFill/>
            <a:miter lim="800000"/>
            <a:headEnd/>
            <a:tailEnd/>
          </a:ln>
        </p:spPr>
        <p:txBody>
          <a:bodyPr>
            <a:spAutoFit/>
          </a:bodyPr>
          <a:lstStyle/>
          <a:p>
            <a:r>
              <a:rPr lang="en-US" b="1">
                <a:latin typeface="Corbel" pitchFamily="34" charset="0"/>
              </a:rPr>
              <a:t>ÁREA CLARION – CLIPPERTON  OCÉANO  PACÍFICO </a:t>
            </a:r>
            <a:endParaRPr lang="es-ES" b="1">
              <a:latin typeface="Corbe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Forma libre"/>
          <p:cNvSpPr/>
          <p:nvPr/>
        </p:nvSpPr>
        <p:spPr>
          <a:xfrm>
            <a:off x="183848" y="926495"/>
            <a:ext cx="5839580" cy="4530876"/>
          </a:xfrm>
          <a:custGeom>
            <a:avLst/>
            <a:gdLst>
              <a:gd name="connsiteX0" fmla="*/ 1340152 w 5839580"/>
              <a:gd name="connsiteY0" fmla="*/ 3384248 h 4530876"/>
              <a:gd name="connsiteX1" fmla="*/ 1369181 w 5839580"/>
              <a:gd name="connsiteY1" fmla="*/ 4255105 h 4530876"/>
              <a:gd name="connsiteX2" fmla="*/ 614438 w 5839580"/>
              <a:gd name="connsiteY2" fmla="*/ 3892248 h 4530876"/>
              <a:gd name="connsiteX3" fmla="*/ 5055809 w 5839580"/>
              <a:gd name="connsiteY3" fmla="*/ 2644019 h 4530876"/>
              <a:gd name="connsiteX4" fmla="*/ 5317066 w 5839580"/>
              <a:gd name="connsiteY4" fmla="*/ 553962 h 4530876"/>
              <a:gd name="connsiteX5" fmla="*/ 2617409 w 5839580"/>
              <a:gd name="connsiteY5" fmla="*/ 568476 h 4530876"/>
              <a:gd name="connsiteX6" fmla="*/ 1586895 w 5839580"/>
              <a:gd name="connsiteY6" fmla="*/ 3964819 h 4530876"/>
              <a:gd name="connsiteX7" fmla="*/ 1572381 w 5839580"/>
              <a:gd name="connsiteY7" fmla="*/ 3964819 h 453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9580" h="4530876">
                <a:moveTo>
                  <a:pt x="1340152" y="3384248"/>
                </a:moveTo>
                <a:cubicBezTo>
                  <a:pt x="1415142" y="3777343"/>
                  <a:pt x="1490133" y="4170438"/>
                  <a:pt x="1369181" y="4255105"/>
                </a:cubicBezTo>
                <a:cubicBezTo>
                  <a:pt x="1248229" y="4339772"/>
                  <a:pt x="0" y="4160762"/>
                  <a:pt x="614438" y="3892248"/>
                </a:cubicBezTo>
                <a:cubicBezTo>
                  <a:pt x="1228876" y="3623734"/>
                  <a:pt x="4272038" y="3200400"/>
                  <a:pt x="5055809" y="2644019"/>
                </a:cubicBezTo>
                <a:cubicBezTo>
                  <a:pt x="5839580" y="2087638"/>
                  <a:pt x="5723466" y="899886"/>
                  <a:pt x="5317066" y="553962"/>
                </a:cubicBezTo>
                <a:cubicBezTo>
                  <a:pt x="4910666" y="208038"/>
                  <a:pt x="3239104" y="0"/>
                  <a:pt x="2617409" y="568476"/>
                </a:cubicBezTo>
                <a:cubicBezTo>
                  <a:pt x="1995714" y="1136952"/>
                  <a:pt x="1761066" y="3398762"/>
                  <a:pt x="1586895" y="3964819"/>
                </a:cubicBezTo>
                <a:cubicBezTo>
                  <a:pt x="1412724" y="4530876"/>
                  <a:pt x="1572381" y="3964819"/>
                  <a:pt x="1572381" y="3964819"/>
                </a:cubicBezTo>
              </a:path>
            </a:pathLst>
          </a:custGeom>
          <a:solidFill>
            <a:srgbClr val="00B0F0"/>
          </a:solidFill>
          <a:effectLst>
            <a:glow rad="228600">
              <a:schemeClr val="accent4">
                <a:satMod val="175000"/>
                <a:alpha val="40000"/>
              </a:schemeClr>
            </a:glo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2" name="1 CuadroTexto"/>
          <p:cNvSpPr txBox="1"/>
          <p:nvPr/>
        </p:nvSpPr>
        <p:spPr>
          <a:xfrm>
            <a:off x="2484438" y="1989138"/>
            <a:ext cx="5111750" cy="922337"/>
          </a:xfrm>
          <a:prstGeom prst="rect">
            <a:avLst/>
          </a:prstGeom>
          <a:noFill/>
        </p:spPr>
        <p:txBody>
          <a:bodyPr>
            <a:spAutoFit/>
          </a:bodyPr>
          <a:lstStyle/>
          <a:p>
            <a:pPr fontAlgn="auto">
              <a:spcBef>
                <a:spcPts val="0"/>
              </a:spcBef>
              <a:spcAft>
                <a:spcPts val="0"/>
              </a:spcAft>
              <a:defRPr/>
            </a:pPr>
            <a:r>
              <a:rPr lang="en-US" sz="5400" b="1" dirty="0">
                <a:solidFill>
                  <a:schemeClr val="accent3"/>
                </a:solidFill>
                <a:latin typeface="+mn-lt"/>
                <a:cs typeface="+mn-cs"/>
              </a:rPr>
              <a:t>PARTE     3</a:t>
            </a:r>
            <a:endParaRPr lang="es-ES" sz="5400" b="1" dirty="0">
              <a:solidFill>
                <a:schemeClr val="accent3"/>
              </a:solidFill>
              <a:latin typeface="+mn-lt"/>
              <a:cs typeface="+mn-cs"/>
            </a:endParaRPr>
          </a:p>
        </p:txBody>
      </p:sp>
      <p:sp>
        <p:nvSpPr>
          <p:cNvPr id="60421" name="2 CuadroTexto"/>
          <p:cNvSpPr txBox="1">
            <a:spLocks noChangeArrowheads="1"/>
          </p:cNvSpPr>
          <p:nvPr/>
        </p:nvSpPr>
        <p:spPr bwMode="auto">
          <a:xfrm>
            <a:off x="4716463" y="3789363"/>
            <a:ext cx="1296987" cy="1016000"/>
          </a:xfrm>
          <a:prstGeom prst="rect">
            <a:avLst/>
          </a:prstGeom>
          <a:noFill/>
          <a:ln w="9525">
            <a:noFill/>
            <a:miter lim="800000"/>
            <a:headEnd/>
            <a:tailEnd/>
          </a:ln>
        </p:spPr>
        <p:txBody>
          <a:bodyPr wrap="none">
            <a:spAutoFit/>
          </a:bodyPr>
          <a:lstStyle/>
          <a:p>
            <a:r>
              <a:rPr lang="en-US" sz="6000">
                <a:latin typeface="Corbel" pitchFamily="34" charset="0"/>
              </a:rPr>
              <a:t>FIN</a:t>
            </a:r>
            <a:endParaRPr lang="es-ES" sz="6000">
              <a:latin typeface="Corbel" pitchFamily="34" charset="0"/>
            </a:endParaRPr>
          </a:p>
        </p:txBody>
      </p:sp>
      <p:sp>
        <p:nvSpPr>
          <p:cNvPr id="60422" name="4 CuadroTexto"/>
          <p:cNvSpPr txBox="1">
            <a:spLocks noChangeArrowheads="1"/>
          </p:cNvSpPr>
          <p:nvPr/>
        </p:nvSpPr>
        <p:spPr bwMode="auto">
          <a:xfrm>
            <a:off x="6804025" y="6488113"/>
            <a:ext cx="2159000" cy="369887"/>
          </a:xfrm>
          <a:prstGeom prst="rect">
            <a:avLst/>
          </a:prstGeom>
          <a:solidFill>
            <a:schemeClr val="bg1"/>
          </a:solidFill>
          <a:ln w="9525">
            <a:noFill/>
            <a:miter lim="800000"/>
            <a:headEnd/>
            <a:tailEnd/>
          </a:ln>
        </p:spPr>
        <p:txBody>
          <a:bodyPr wrap="none">
            <a:spAutoFit/>
          </a:bodyPr>
          <a:lstStyle/>
          <a:p>
            <a:r>
              <a:rPr lang="en-US">
                <a:latin typeface="Corbel" pitchFamily="34" charset="0"/>
              </a:rPr>
              <a:t>www.datadipuy.com</a:t>
            </a:r>
            <a:endParaRPr lang="es-ES">
              <a:latin typeface="Corbe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CuadroTexto"/>
          <p:cNvSpPr txBox="1">
            <a:spLocks noChangeArrowheads="1"/>
          </p:cNvSpPr>
          <p:nvPr/>
        </p:nvSpPr>
        <p:spPr bwMode="auto">
          <a:xfrm>
            <a:off x="468313" y="692150"/>
            <a:ext cx="4319587" cy="822325"/>
          </a:xfrm>
          <a:prstGeom prst="rect">
            <a:avLst/>
          </a:prstGeom>
          <a:noFill/>
          <a:ln w="9525">
            <a:noFill/>
            <a:miter lim="800000"/>
            <a:headEnd/>
            <a:tailEnd/>
          </a:ln>
        </p:spPr>
        <p:txBody>
          <a:bodyPr>
            <a:spAutoFit/>
          </a:bodyPr>
          <a:lstStyle/>
          <a:p>
            <a:r>
              <a:rPr lang="en-US" sz="2400" b="1"/>
              <a:t>A.G. Resol. 2574 – D (XXIV) 15/12/69</a:t>
            </a:r>
            <a:endParaRPr lang="es-ES" sz="2400" b="1"/>
          </a:p>
        </p:txBody>
      </p:sp>
      <p:sp>
        <p:nvSpPr>
          <p:cNvPr id="3" name="2 CuadroTexto"/>
          <p:cNvSpPr txBox="1"/>
          <p:nvPr/>
        </p:nvSpPr>
        <p:spPr>
          <a:xfrm>
            <a:off x="250825" y="2276475"/>
            <a:ext cx="8893175" cy="2247900"/>
          </a:xfrm>
          <a:prstGeom prst="rect">
            <a:avLst/>
          </a:prstGeom>
          <a:noFill/>
        </p:spPr>
        <p:txBody>
          <a:bodyPr>
            <a:spAutoFit/>
          </a:bodyPr>
          <a:lstStyle/>
          <a:p>
            <a:pPr fontAlgn="auto">
              <a:spcBef>
                <a:spcPts val="0"/>
              </a:spcBef>
              <a:spcAft>
                <a:spcPts val="0"/>
              </a:spcAft>
              <a:defRPr/>
            </a:pPr>
            <a:r>
              <a:rPr lang="en-US" sz="2000" b="1" dirty="0">
                <a:latin typeface="Arial" pitchFamily="34" charset="0"/>
                <a:cs typeface="Arial" pitchFamily="34" charset="0"/>
              </a:rPr>
              <a:t>“[…] </a:t>
            </a:r>
            <a:r>
              <a:rPr lang="en-US" sz="2000" b="1" dirty="0" err="1">
                <a:latin typeface="Arial" pitchFamily="34" charset="0"/>
                <a:cs typeface="Arial" pitchFamily="34" charset="0"/>
              </a:rPr>
              <a:t>hasta</a:t>
            </a:r>
            <a:r>
              <a:rPr lang="en-US" sz="2000" b="1" dirty="0">
                <a:latin typeface="Arial" pitchFamily="34" charset="0"/>
                <a:cs typeface="Arial" pitchFamily="34" charset="0"/>
              </a:rPr>
              <a:t> </a:t>
            </a:r>
            <a:r>
              <a:rPr lang="en-US" sz="2000" b="1" dirty="0" err="1">
                <a:latin typeface="Arial" pitchFamily="34" charset="0"/>
                <a:cs typeface="Arial" pitchFamily="34" charset="0"/>
              </a:rPr>
              <a:t>tanto</a:t>
            </a:r>
            <a:r>
              <a:rPr lang="en-US" sz="2000" b="1" dirty="0">
                <a:latin typeface="Arial" pitchFamily="34" charset="0"/>
                <a:cs typeface="Arial" pitchFamily="34" charset="0"/>
              </a:rPr>
              <a:t> se </a:t>
            </a:r>
            <a:r>
              <a:rPr lang="en-US" sz="2000" b="1" dirty="0" err="1">
                <a:latin typeface="Arial" pitchFamily="34" charset="0"/>
                <a:cs typeface="Arial" pitchFamily="34" charset="0"/>
              </a:rPr>
              <a:t>establezca</a:t>
            </a:r>
            <a:r>
              <a:rPr lang="en-US" sz="2000" b="1" dirty="0">
                <a:latin typeface="Arial" pitchFamily="34" charset="0"/>
                <a:cs typeface="Arial" pitchFamily="34" charset="0"/>
              </a:rPr>
              <a:t> el </a:t>
            </a:r>
            <a:r>
              <a:rPr lang="en-US" sz="2000" b="1" dirty="0" err="1">
                <a:latin typeface="Arial" pitchFamily="34" charset="0"/>
                <a:cs typeface="Arial" pitchFamily="34" charset="0"/>
              </a:rPr>
              <a:t>régimen</a:t>
            </a:r>
            <a:r>
              <a:rPr lang="en-US" sz="2000" b="1" dirty="0">
                <a:latin typeface="Arial" pitchFamily="34" charset="0"/>
                <a:cs typeface="Arial" pitchFamily="34" charset="0"/>
              </a:rPr>
              <a:t>  </a:t>
            </a:r>
            <a:r>
              <a:rPr lang="en-US" sz="2000" b="1" dirty="0" err="1">
                <a:latin typeface="Arial" pitchFamily="34" charset="0"/>
                <a:cs typeface="Arial" pitchFamily="34" charset="0"/>
              </a:rPr>
              <a:t>Internacional</a:t>
            </a:r>
            <a:r>
              <a:rPr lang="en-US" sz="2000" b="1" dirty="0">
                <a:latin typeface="Arial" pitchFamily="34" charset="0"/>
                <a:cs typeface="Arial" pitchFamily="34" charset="0"/>
              </a:rPr>
              <a:t> antes  </a:t>
            </a:r>
          </a:p>
          <a:p>
            <a:pPr fontAlgn="auto">
              <a:spcBef>
                <a:spcPts val="0"/>
              </a:spcBef>
              <a:spcAft>
                <a:spcPts val="0"/>
              </a:spcAft>
              <a:defRPr/>
            </a:pPr>
            <a:r>
              <a:rPr lang="en-US" sz="2000" b="1" dirty="0">
                <a:latin typeface="Arial" pitchFamily="34" charset="0"/>
                <a:cs typeface="Arial" pitchFamily="34" charset="0"/>
              </a:rPr>
              <a:t>     </a:t>
            </a:r>
            <a:r>
              <a:rPr lang="en-US" sz="2000" b="1" dirty="0" err="1">
                <a:latin typeface="Arial" pitchFamily="34" charset="0"/>
                <a:cs typeface="Arial" pitchFamily="34" charset="0"/>
              </a:rPr>
              <a:t>mencionado</a:t>
            </a:r>
            <a:r>
              <a:rPr lang="en-US" sz="2000" b="1" dirty="0">
                <a:latin typeface="Arial" pitchFamily="34" charset="0"/>
                <a:cs typeface="Arial" pitchFamily="34" charset="0"/>
              </a:rPr>
              <a:t>:</a:t>
            </a:r>
          </a:p>
          <a:p>
            <a:pPr marL="342900" indent="-342900" fontAlgn="auto">
              <a:spcBef>
                <a:spcPts val="0"/>
              </a:spcBef>
              <a:spcAft>
                <a:spcPts val="0"/>
              </a:spcAft>
              <a:buFontTx/>
              <a:buAutoNum type="alphaLcParenR"/>
              <a:defRPr/>
            </a:pPr>
            <a:r>
              <a:rPr lang="en-US" sz="2000" b="1" dirty="0">
                <a:latin typeface="Arial" pitchFamily="34" charset="0"/>
                <a:cs typeface="Arial" pitchFamily="34" charset="0"/>
              </a:rPr>
              <a:t>Los </a:t>
            </a:r>
            <a:r>
              <a:rPr lang="en-US" sz="2000" b="1" dirty="0" err="1">
                <a:latin typeface="Arial" pitchFamily="34" charset="0"/>
                <a:cs typeface="Arial" pitchFamily="34" charset="0"/>
              </a:rPr>
              <a:t>Estados</a:t>
            </a:r>
            <a:r>
              <a:rPr lang="en-US" sz="2000" b="1" dirty="0">
                <a:latin typeface="Arial" pitchFamily="34" charset="0"/>
                <a:cs typeface="Arial" pitchFamily="34" charset="0"/>
              </a:rPr>
              <a:t> y </a:t>
            </a:r>
            <a:r>
              <a:rPr lang="en-US" sz="2000" b="1" dirty="0" err="1">
                <a:latin typeface="Arial" pitchFamily="34" charset="0"/>
                <a:cs typeface="Arial" pitchFamily="34" charset="0"/>
              </a:rPr>
              <a:t>las</a:t>
            </a:r>
            <a:r>
              <a:rPr lang="en-US" sz="2000" b="1" dirty="0">
                <a:latin typeface="Arial" pitchFamily="34" charset="0"/>
                <a:cs typeface="Arial" pitchFamily="34" charset="0"/>
              </a:rPr>
              <a:t> personas </a:t>
            </a:r>
            <a:r>
              <a:rPr lang="en-US" sz="2000" b="1" dirty="0" err="1">
                <a:latin typeface="Arial" pitchFamily="34" charset="0"/>
                <a:cs typeface="Arial" pitchFamily="34" charset="0"/>
              </a:rPr>
              <a:t>físicas</a:t>
            </a:r>
            <a:r>
              <a:rPr lang="en-US" sz="2000" b="1" dirty="0">
                <a:latin typeface="Arial" pitchFamily="34" charset="0"/>
                <a:cs typeface="Arial" pitchFamily="34" charset="0"/>
              </a:rPr>
              <a:t> o </a:t>
            </a:r>
            <a:r>
              <a:rPr lang="en-US" sz="2000" b="1" dirty="0" err="1">
                <a:latin typeface="Arial" pitchFamily="34" charset="0"/>
                <a:cs typeface="Arial" pitchFamily="34" charset="0"/>
              </a:rPr>
              <a:t>jurídicas</a:t>
            </a:r>
            <a:r>
              <a:rPr lang="en-US" sz="2000" b="1" dirty="0">
                <a:latin typeface="Arial" pitchFamily="34" charset="0"/>
                <a:cs typeface="Arial" pitchFamily="34" charset="0"/>
              </a:rPr>
              <a:t> </a:t>
            </a:r>
            <a:r>
              <a:rPr lang="en-US" sz="2000" b="1" dirty="0" err="1">
                <a:latin typeface="Arial" pitchFamily="34" charset="0"/>
                <a:cs typeface="Arial" pitchFamily="34" charset="0"/>
              </a:rPr>
              <a:t>están</a:t>
            </a:r>
            <a:r>
              <a:rPr lang="en-US" sz="2000" b="1" dirty="0">
                <a:latin typeface="Arial" pitchFamily="34" charset="0"/>
                <a:cs typeface="Arial" pitchFamily="34" charset="0"/>
              </a:rPr>
              <a:t> </a:t>
            </a:r>
            <a:r>
              <a:rPr lang="en-US" sz="2000" b="1" dirty="0" err="1">
                <a:latin typeface="Arial" pitchFamily="34" charset="0"/>
                <a:cs typeface="Arial" pitchFamily="34" charset="0"/>
              </a:rPr>
              <a:t>obligadas</a:t>
            </a:r>
            <a:r>
              <a:rPr lang="en-US" sz="2000" b="1" dirty="0">
                <a:latin typeface="Arial" pitchFamily="34" charset="0"/>
                <a:cs typeface="Arial" pitchFamily="34" charset="0"/>
              </a:rPr>
              <a:t> a </a:t>
            </a:r>
            <a:r>
              <a:rPr lang="en-US" sz="2000" b="1" dirty="0" err="1">
                <a:latin typeface="Arial" pitchFamily="34" charset="0"/>
                <a:cs typeface="Arial" pitchFamily="34" charset="0"/>
              </a:rPr>
              <a:t>abstenerse</a:t>
            </a:r>
            <a:r>
              <a:rPr lang="en-US" sz="2000" b="1" dirty="0">
                <a:latin typeface="Arial" pitchFamily="34" charset="0"/>
                <a:cs typeface="Arial" pitchFamily="34" charset="0"/>
              </a:rPr>
              <a:t> de </a:t>
            </a:r>
            <a:r>
              <a:rPr lang="en-US" sz="2000" b="1" dirty="0" err="1">
                <a:latin typeface="Arial" pitchFamily="34" charset="0"/>
                <a:cs typeface="Arial" pitchFamily="34" charset="0"/>
              </a:rPr>
              <a:t>cualesquiera</a:t>
            </a:r>
            <a:r>
              <a:rPr lang="en-US" sz="2000" b="1" dirty="0">
                <a:latin typeface="Arial" pitchFamily="34" charset="0"/>
                <a:cs typeface="Arial" pitchFamily="34" charset="0"/>
              </a:rPr>
              <a:t> </a:t>
            </a:r>
            <a:r>
              <a:rPr lang="en-US" sz="2000" b="1" dirty="0" err="1">
                <a:latin typeface="Arial" pitchFamily="34" charset="0"/>
                <a:cs typeface="Arial" pitchFamily="34" charset="0"/>
              </a:rPr>
              <a:t>actividad</a:t>
            </a:r>
            <a:r>
              <a:rPr lang="en-US" sz="2000" b="1" dirty="0">
                <a:latin typeface="Arial" pitchFamily="34" charset="0"/>
                <a:cs typeface="Arial" pitchFamily="34" charset="0"/>
              </a:rPr>
              <a:t> de </a:t>
            </a:r>
            <a:r>
              <a:rPr lang="en-US" sz="2000" b="1" dirty="0" err="1">
                <a:latin typeface="Arial" pitchFamily="34" charset="0"/>
                <a:cs typeface="Arial" pitchFamily="34" charset="0"/>
              </a:rPr>
              <a:t>explotación</a:t>
            </a:r>
            <a:r>
              <a:rPr lang="en-US" sz="2000" b="1" dirty="0">
                <a:latin typeface="Arial" pitchFamily="34" charset="0"/>
                <a:cs typeface="Arial" pitchFamily="34" charset="0"/>
              </a:rPr>
              <a:t> de los </a:t>
            </a:r>
            <a:r>
              <a:rPr lang="en-US" sz="2000" b="1" dirty="0" err="1">
                <a:latin typeface="Arial" pitchFamily="34" charset="0"/>
                <a:cs typeface="Arial" pitchFamily="34" charset="0"/>
              </a:rPr>
              <a:t>recursosde</a:t>
            </a:r>
            <a:r>
              <a:rPr lang="en-US" sz="2000" b="1" dirty="0">
                <a:latin typeface="Arial" pitchFamily="34" charset="0"/>
                <a:cs typeface="Arial" pitchFamily="34" charset="0"/>
              </a:rPr>
              <a:t> la </a:t>
            </a:r>
            <a:r>
              <a:rPr lang="en-US" sz="2000" b="1" dirty="0" err="1">
                <a:latin typeface="Arial" pitchFamily="34" charset="0"/>
                <a:cs typeface="Arial" pitchFamily="34" charset="0"/>
              </a:rPr>
              <a:t>zona</a:t>
            </a:r>
            <a:r>
              <a:rPr lang="en-US" sz="2000" b="1" dirty="0">
                <a:latin typeface="Arial" pitchFamily="34" charset="0"/>
                <a:cs typeface="Arial" pitchFamily="34" charset="0"/>
              </a:rPr>
              <a:t> […] ; </a:t>
            </a:r>
          </a:p>
          <a:p>
            <a:pPr marL="342900" indent="-342900" fontAlgn="auto">
              <a:spcBef>
                <a:spcPts val="0"/>
              </a:spcBef>
              <a:spcAft>
                <a:spcPts val="0"/>
              </a:spcAft>
              <a:defRPr/>
            </a:pPr>
            <a:r>
              <a:rPr lang="en-US" sz="2000" b="1" dirty="0">
                <a:latin typeface="Arial" pitchFamily="34" charset="0"/>
                <a:cs typeface="Arial" pitchFamily="34" charset="0"/>
              </a:rPr>
              <a:t>b) No se </a:t>
            </a:r>
            <a:r>
              <a:rPr lang="en-US" sz="2000" b="1" dirty="0" err="1">
                <a:latin typeface="Arial" pitchFamily="34" charset="0"/>
                <a:cs typeface="Arial" pitchFamily="34" charset="0"/>
              </a:rPr>
              <a:t>reconocerá</a:t>
            </a:r>
            <a:r>
              <a:rPr lang="en-US" sz="2000" b="1" dirty="0">
                <a:latin typeface="Arial" pitchFamily="34" charset="0"/>
                <a:cs typeface="Arial" pitchFamily="34" charset="0"/>
              </a:rPr>
              <a:t> </a:t>
            </a:r>
            <a:r>
              <a:rPr lang="en-US" sz="2000" b="1" dirty="0" err="1">
                <a:latin typeface="Arial" pitchFamily="34" charset="0"/>
                <a:cs typeface="Arial" pitchFamily="34" charset="0"/>
              </a:rPr>
              <a:t>ninguna</a:t>
            </a:r>
            <a:r>
              <a:rPr lang="en-US" sz="2000" b="1" dirty="0">
                <a:latin typeface="Arial" pitchFamily="34" charset="0"/>
                <a:cs typeface="Arial" pitchFamily="34" charset="0"/>
              </a:rPr>
              <a:t> </a:t>
            </a:r>
            <a:r>
              <a:rPr lang="en-US" sz="2000" b="1" dirty="0" err="1">
                <a:latin typeface="Arial" pitchFamily="34" charset="0"/>
                <a:cs typeface="Arial" pitchFamily="34" charset="0"/>
              </a:rPr>
              <a:t>reclamación</a:t>
            </a:r>
            <a:r>
              <a:rPr lang="en-US" sz="2000" b="1" dirty="0">
                <a:latin typeface="Arial" pitchFamily="34" charset="0"/>
                <a:cs typeface="Arial" pitchFamily="34" charset="0"/>
              </a:rPr>
              <a:t> </a:t>
            </a:r>
            <a:r>
              <a:rPr lang="en-US" sz="2000" b="1" dirty="0" err="1">
                <a:latin typeface="Arial" pitchFamily="34" charset="0"/>
                <a:cs typeface="Arial" pitchFamily="34" charset="0"/>
              </a:rPr>
              <a:t>sobre</a:t>
            </a:r>
            <a:r>
              <a:rPr lang="en-US" sz="2000" b="1" dirty="0">
                <a:latin typeface="Arial" pitchFamily="34" charset="0"/>
                <a:cs typeface="Arial" pitchFamily="34" charset="0"/>
              </a:rPr>
              <a:t> </a:t>
            </a:r>
            <a:r>
              <a:rPr lang="en-US" sz="2000" b="1" dirty="0" err="1">
                <a:latin typeface="Arial" pitchFamily="34" charset="0"/>
                <a:cs typeface="Arial" pitchFamily="34" charset="0"/>
              </a:rPr>
              <a:t>cualquier</a:t>
            </a:r>
            <a:r>
              <a:rPr lang="en-US" sz="2000" b="1" dirty="0">
                <a:latin typeface="Arial" pitchFamily="34" charset="0"/>
                <a:cs typeface="Arial" pitchFamily="34" charset="0"/>
              </a:rPr>
              <a:t> parte de </a:t>
            </a:r>
            <a:r>
              <a:rPr lang="en-US" sz="2000" b="1" dirty="0" err="1">
                <a:latin typeface="Arial" pitchFamily="34" charset="0"/>
                <a:cs typeface="Arial" pitchFamily="34" charset="0"/>
              </a:rPr>
              <a:t>esa</a:t>
            </a:r>
            <a:r>
              <a:rPr lang="en-US" sz="2000" b="1" dirty="0">
                <a:latin typeface="Arial" pitchFamily="34" charset="0"/>
                <a:cs typeface="Arial" pitchFamily="34" charset="0"/>
              </a:rPr>
              <a:t> </a:t>
            </a:r>
            <a:r>
              <a:rPr lang="en-US" sz="2000" b="1" dirty="0" err="1">
                <a:latin typeface="Arial" pitchFamily="34" charset="0"/>
                <a:cs typeface="Arial" pitchFamily="34" charset="0"/>
              </a:rPr>
              <a:t>Zona</a:t>
            </a:r>
            <a:r>
              <a:rPr lang="en-US" sz="2000" b="1" dirty="0">
                <a:latin typeface="Arial" pitchFamily="34" charset="0"/>
                <a:cs typeface="Arial" pitchFamily="34" charset="0"/>
              </a:rPr>
              <a:t>  o  </a:t>
            </a:r>
            <a:r>
              <a:rPr lang="en-US" sz="2000" b="1" dirty="0" err="1">
                <a:latin typeface="Arial" pitchFamily="34" charset="0"/>
                <a:cs typeface="Arial" pitchFamily="34" charset="0"/>
              </a:rPr>
              <a:t>sus</a:t>
            </a:r>
            <a:r>
              <a:rPr lang="en-US" sz="2000" b="1" dirty="0">
                <a:latin typeface="Arial" pitchFamily="34" charset="0"/>
                <a:cs typeface="Arial" pitchFamily="34" charset="0"/>
              </a:rPr>
              <a:t> </a:t>
            </a:r>
            <a:r>
              <a:rPr lang="en-US" sz="2000" b="1" dirty="0" err="1">
                <a:latin typeface="Arial" pitchFamily="34" charset="0"/>
                <a:cs typeface="Arial" pitchFamily="34" charset="0"/>
              </a:rPr>
              <a:t>recursos</a:t>
            </a:r>
            <a:r>
              <a:rPr lang="en-US" sz="2000" b="1" dirty="0">
                <a:latin typeface="Arial" pitchFamily="34" charset="0"/>
                <a:cs typeface="Arial" pitchFamily="34" charset="0"/>
              </a:rPr>
              <a:t>.”</a:t>
            </a:r>
            <a:endParaRPr lang="es-ES" sz="2000" b="1" dirty="0">
              <a:latin typeface="Arial" pitchFamily="34" charset="0"/>
              <a:cs typeface="Arial" pitchFamily="34" charset="0"/>
            </a:endParaRPr>
          </a:p>
        </p:txBody>
      </p:sp>
      <p:sp>
        <p:nvSpPr>
          <p:cNvPr id="17411" name="3 CuadroTexto"/>
          <p:cNvSpPr txBox="1">
            <a:spLocks noChangeArrowheads="1"/>
          </p:cNvSpPr>
          <p:nvPr/>
        </p:nvSpPr>
        <p:spPr bwMode="auto">
          <a:xfrm>
            <a:off x="6623050" y="836613"/>
            <a:ext cx="2520950" cy="369887"/>
          </a:xfrm>
          <a:prstGeom prst="rect">
            <a:avLst/>
          </a:prstGeom>
          <a:noFill/>
          <a:ln w="9525">
            <a:noFill/>
            <a:miter lim="800000"/>
            <a:headEnd/>
            <a:tailEnd/>
          </a:ln>
        </p:spPr>
        <p:txBody>
          <a:bodyPr>
            <a:spAutoFit/>
          </a:bodyPr>
          <a:lstStyle/>
          <a:p>
            <a:r>
              <a:rPr lang="en-US" b="1"/>
              <a:t>(De Moratoria)</a:t>
            </a:r>
            <a:endParaRPr lang="es-ES" b="1"/>
          </a:p>
        </p:txBody>
      </p:sp>
      <p:sp>
        <p:nvSpPr>
          <p:cNvPr id="5" name="4 Redondear rectángulo de esquina diagonal"/>
          <p:cNvSpPr/>
          <p:nvPr/>
        </p:nvSpPr>
        <p:spPr>
          <a:xfrm>
            <a:off x="250825" y="404813"/>
            <a:ext cx="4537075" cy="1439862"/>
          </a:xfrm>
          <a:prstGeom prst="round2Diag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CuadroTexto"/>
          <p:cNvSpPr txBox="1">
            <a:spLocks noChangeArrowheads="1"/>
          </p:cNvSpPr>
          <p:nvPr/>
        </p:nvSpPr>
        <p:spPr bwMode="auto">
          <a:xfrm>
            <a:off x="250825" y="476250"/>
            <a:ext cx="5689600" cy="523875"/>
          </a:xfrm>
          <a:prstGeom prst="rect">
            <a:avLst/>
          </a:prstGeom>
          <a:noFill/>
          <a:ln w="9525">
            <a:noFill/>
            <a:miter lim="800000"/>
            <a:headEnd/>
            <a:tailEnd/>
          </a:ln>
        </p:spPr>
        <p:txBody>
          <a:bodyPr>
            <a:spAutoFit/>
          </a:bodyPr>
          <a:lstStyle/>
          <a:p>
            <a:r>
              <a:rPr lang="en-US" sz="2800" b="1"/>
              <a:t>A.G.  Resol. 2749 (XXV) 1970</a:t>
            </a:r>
            <a:endParaRPr lang="es-ES" sz="2800" b="1"/>
          </a:p>
        </p:txBody>
      </p:sp>
      <p:sp>
        <p:nvSpPr>
          <p:cNvPr id="18434" name="2 CuadroTexto"/>
          <p:cNvSpPr txBox="1">
            <a:spLocks noChangeArrowheads="1"/>
          </p:cNvSpPr>
          <p:nvPr/>
        </p:nvSpPr>
        <p:spPr bwMode="auto">
          <a:xfrm>
            <a:off x="0" y="3213100"/>
            <a:ext cx="1817688" cy="584200"/>
          </a:xfrm>
          <a:prstGeom prst="rect">
            <a:avLst/>
          </a:prstGeom>
          <a:noFill/>
          <a:ln w="9525">
            <a:noFill/>
            <a:miter lim="800000"/>
            <a:headEnd/>
            <a:tailEnd/>
          </a:ln>
        </p:spPr>
        <p:txBody>
          <a:bodyPr wrap="none">
            <a:spAutoFit/>
          </a:bodyPr>
          <a:lstStyle/>
          <a:p>
            <a:r>
              <a:rPr lang="en-US" sz="2800" b="1"/>
              <a:t> Declara:</a:t>
            </a:r>
            <a:r>
              <a:rPr lang="en-US" sz="3200" b="1"/>
              <a:t> </a:t>
            </a:r>
            <a:endParaRPr lang="es-ES" sz="3200" b="1"/>
          </a:p>
        </p:txBody>
      </p:sp>
      <p:sp>
        <p:nvSpPr>
          <p:cNvPr id="18435" name="3 CuadroTexto"/>
          <p:cNvSpPr txBox="1">
            <a:spLocks noChangeArrowheads="1"/>
          </p:cNvSpPr>
          <p:nvPr/>
        </p:nvSpPr>
        <p:spPr bwMode="auto">
          <a:xfrm>
            <a:off x="1835150" y="1268413"/>
            <a:ext cx="7308850" cy="671512"/>
          </a:xfrm>
          <a:prstGeom prst="rect">
            <a:avLst/>
          </a:prstGeom>
          <a:noFill/>
          <a:ln w="9525">
            <a:noFill/>
            <a:miter lim="800000"/>
            <a:headEnd/>
            <a:tailEnd/>
          </a:ln>
        </p:spPr>
        <p:txBody>
          <a:bodyPr>
            <a:spAutoFit/>
          </a:bodyPr>
          <a:lstStyle/>
          <a:p>
            <a:pPr>
              <a:buFont typeface="Wingdings" pitchFamily="2" charset="2"/>
              <a:buChar char="ü"/>
            </a:pPr>
            <a:r>
              <a:rPr lang="en-US" sz="2000" b="1"/>
              <a:t>La Zona y sus recursos = </a:t>
            </a:r>
            <a:r>
              <a:rPr lang="en-US" b="1"/>
              <a:t>PATRIMONIO  DE  LA  HUMANIDAD</a:t>
            </a:r>
            <a:endParaRPr lang="es-ES" b="1"/>
          </a:p>
        </p:txBody>
      </p:sp>
      <p:sp>
        <p:nvSpPr>
          <p:cNvPr id="18436" name="4 CuadroTexto"/>
          <p:cNvSpPr txBox="1">
            <a:spLocks noChangeArrowheads="1"/>
          </p:cNvSpPr>
          <p:nvPr/>
        </p:nvSpPr>
        <p:spPr bwMode="auto">
          <a:xfrm>
            <a:off x="1835150" y="1989138"/>
            <a:ext cx="7308850" cy="1108075"/>
          </a:xfrm>
          <a:prstGeom prst="rect">
            <a:avLst/>
          </a:prstGeom>
          <a:noFill/>
          <a:ln w="9525">
            <a:noFill/>
            <a:miter lim="800000"/>
            <a:headEnd/>
            <a:tailEnd/>
          </a:ln>
        </p:spPr>
        <p:txBody>
          <a:bodyPr>
            <a:spAutoFit/>
          </a:bodyPr>
          <a:lstStyle/>
          <a:p>
            <a:pPr>
              <a:buFont typeface="Wingdings" pitchFamily="2" charset="2"/>
              <a:buChar char="ü"/>
            </a:pPr>
            <a:r>
              <a:rPr lang="en-US" sz="2400"/>
              <a:t>NO apropiación y reivindicación de  </a:t>
            </a:r>
          </a:p>
          <a:p>
            <a:r>
              <a:rPr lang="en-US" sz="2400"/>
              <a:t>   soberanía sobre parte alguna o recursos.</a:t>
            </a:r>
            <a:r>
              <a:rPr lang="en-US"/>
              <a:t> </a:t>
            </a:r>
          </a:p>
          <a:p>
            <a:r>
              <a:rPr lang="en-US"/>
              <a:t>   .</a:t>
            </a:r>
            <a:endParaRPr lang="es-ES"/>
          </a:p>
        </p:txBody>
      </p:sp>
      <p:sp>
        <p:nvSpPr>
          <p:cNvPr id="18437" name="5 CuadroTexto"/>
          <p:cNvSpPr txBox="1">
            <a:spLocks noChangeArrowheads="1"/>
          </p:cNvSpPr>
          <p:nvPr/>
        </p:nvSpPr>
        <p:spPr bwMode="auto">
          <a:xfrm>
            <a:off x="1835150" y="3213100"/>
            <a:ext cx="6192838" cy="1016000"/>
          </a:xfrm>
          <a:prstGeom prst="rect">
            <a:avLst/>
          </a:prstGeom>
          <a:solidFill>
            <a:schemeClr val="bg1"/>
          </a:solidFill>
          <a:ln w="9525">
            <a:noFill/>
            <a:miter lim="800000"/>
            <a:headEnd/>
            <a:tailEnd/>
          </a:ln>
        </p:spPr>
        <p:txBody>
          <a:bodyPr>
            <a:spAutoFit/>
          </a:bodyPr>
          <a:lstStyle/>
          <a:p>
            <a:pPr>
              <a:buFont typeface="Wingdings" pitchFamily="2" charset="2"/>
              <a:buChar char="ü"/>
            </a:pPr>
            <a:r>
              <a:rPr lang="en-US" sz="2000" b="1"/>
              <a:t>Exploración y explotación de los recursos se   </a:t>
            </a:r>
          </a:p>
          <a:p>
            <a:r>
              <a:rPr lang="en-US" sz="2000" b="1"/>
              <a:t>   regirán por  el  régimen  internacional que se  </a:t>
            </a:r>
          </a:p>
          <a:p>
            <a:r>
              <a:rPr lang="en-US" sz="2000" b="1"/>
              <a:t>   establezca.</a:t>
            </a:r>
            <a:endParaRPr lang="es-ES" sz="2000" b="1"/>
          </a:p>
        </p:txBody>
      </p:sp>
      <p:sp>
        <p:nvSpPr>
          <p:cNvPr id="18438" name="6 CuadroTexto"/>
          <p:cNvSpPr txBox="1">
            <a:spLocks noChangeArrowheads="1"/>
          </p:cNvSpPr>
          <p:nvPr/>
        </p:nvSpPr>
        <p:spPr bwMode="auto">
          <a:xfrm>
            <a:off x="1835150" y="4437063"/>
            <a:ext cx="4116388" cy="400050"/>
          </a:xfrm>
          <a:prstGeom prst="rect">
            <a:avLst/>
          </a:prstGeom>
          <a:solidFill>
            <a:schemeClr val="bg1"/>
          </a:solidFill>
          <a:ln w="9525">
            <a:noFill/>
            <a:miter lim="800000"/>
            <a:headEnd/>
            <a:tailEnd/>
          </a:ln>
        </p:spPr>
        <p:txBody>
          <a:bodyPr wrap="none">
            <a:spAutoFit/>
          </a:bodyPr>
          <a:lstStyle/>
          <a:p>
            <a:pPr>
              <a:buFont typeface="Wingdings" pitchFamily="2" charset="2"/>
              <a:buChar char="ü"/>
            </a:pPr>
            <a:r>
              <a:rPr lang="en-US" sz="2000" b="1"/>
              <a:t>Utilización con fines pacíficos.</a:t>
            </a:r>
            <a:endParaRPr lang="es-ES" sz="2000" b="1"/>
          </a:p>
        </p:txBody>
      </p:sp>
      <p:sp>
        <p:nvSpPr>
          <p:cNvPr id="18439" name="7 CuadroTexto"/>
          <p:cNvSpPr txBox="1">
            <a:spLocks noChangeArrowheads="1"/>
          </p:cNvSpPr>
          <p:nvPr/>
        </p:nvSpPr>
        <p:spPr bwMode="auto">
          <a:xfrm>
            <a:off x="1835150" y="5300663"/>
            <a:ext cx="6416675" cy="400050"/>
          </a:xfrm>
          <a:prstGeom prst="rect">
            <a:avLst/>
          </a:prstGeom>
          <a:solidFill>
            <a:schemeClr val="bg1"/>
          </a:solidFill>
          <a:ln w="9525">
            <a:noFill/>
            <a:miter lim="800000"/>
            <a:headEnd/>
            <a:tailEnd/>
          </a:ln>
        </p:spPr>
        <p:txBody>
          <a:bodyPr wrap="none">
            <a:spAutoFit/>
          </a:bodyPr>
          <a:lstStyle/>
          <a:p>
            <a:pPr>
              <a:buFont typeface="Wingdings" pitchFamily="2" charset="2"/>
              <a:buChar char="ü"/>
            </a:pPr>
            <a:r>
              <a:rPr lang="en-US" sz="2000"/>
              <a:t>Especial consideración con los  países en desarrollo.</a:t>
            </a:r>
            <a:endParaRPr lang="es-ES" sz="2000"/>
          </a:p>
        </p:txBody>
      </p:sp>
      <p:sp>
        <p:nvSpPr>
          <p:cNvPr id="9" name="8 Rectángulo redondeado"/>
          <p:cNvSpPr/>
          <p:nvPr/>
        </p:nvSpPr>
        <p:spPr>
          <a:xfrm>
            <a:off x="0" y="188913"/>
            <a:ext cx="5724525" cy="100806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441" name="9 CuadroTexto"/>
          <p:cNvSpPr txBox="1">
            <a:spLocks noChangeArrowheads="1"/>
          </p:cNvSpPr>
          <p:nvPr/>
        </p:nvSpPr>
        <p:spPr bwMode="auto">
          <a:xfrm>
            <a:off x="1835150" y="6237288"/>
            <a:ext cx="6913563" cy="369887"/>
          </a:xfrm>
          <a:prstGeom prst="rect">
            <a:avLst/>
          </a:prstGeom>
          <a:solidFill>
            <a:schemeClr val="bg1"/>
          </a:solidFill>
          <a:ln w="9525">
            <a:noFill/>
            <a:miter lim="800000"/>
            <a:headEnd/>
            <a:tailEnd/>
          </a:ln>
        </p:spPr>
        <p:txBody>
          <a:bodyPr>
            <a:spAutoFit/>
          </a:bodyPr>
          <a:lstStyle/>
          <a:p>
            <a:pPr>
              <a:buFont typeface="Wingdings" pitchFamily="2" charset="2"/>
              <a:buChar char="ü"/>
            </a:pPr>
            <a:r>
              <a:rPr lang="en-US" b="1"/>
              <a:t>Aplica  D.I,  incluída la Carta  y Declaración 2625.</a:t>
            </a:r>
            <a:endParaRPr lang="es-ES" b="1"/>
          </a:p>
        </p:txBody>
      </p:sp>
      <p:sp>
        <p:nvSpPr>
          <p:cNvPr id="12" name="11 Elipse"/>
          <p:cNvSpPr/>
          <p:nvPr/>
        </p:nvSpPr>
        <p:spPr>
          <a:xfrm>
            <a:off x="0" y="2924175"/>
            <a:ext cx="1692275" cy="1296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Rectángulo"/>
          <p:cNvSpPr>
            <a:spLocks noChangeArrowheads="1"/>
          </p:cNvSpPr>
          <p:nvPr/>
        </p:nvSpPr>
        <p:spPr bwMode="auto">
          <a:xfrm>
            <a:off x="971550" y="1196975"/>
            <a:ext cx="6858000" cy="5438775"/>
          </a:xfrm>
          <a:prstGeom prst="rect">
            <a:avLst/>
          </a:prstGeom>
          <a:solidFill>
            <a:schemeClr val="bg1"/>
          </a:solidFill>
          <a:ln w="38100">
            <a:solidFill>
              <a:schemeClr val="tx1"/>
            </a:solidFill>
            <a:miter lim="800000"/>
            <a:headEnd/>
            <a:tailEnd/>
          </a:ln>
        </p:spPr>
        <p:txBody>
          <a:bodyPr>
            <a:spAutoFit/>
          </a:bodyPr>
          <a:lstStyle/>
          <a:p>
            <a:r>
              <a:rPr lang="es-ES">
                <a:latin typeface="Corbel" pitchFamily="34" charset="0"/>
              </a:rPr>
              <a:t>   </a:t>
            </a:r>
            <a:r>
              <a:rPr lang="es-ES" sz="2000" b="1">
                <a:latin typeface="Corbel" pitchFamily="34" charset="0"/>
              </a:rPr>
              <a:t>Decide convocar para 1973, …</a:t>
            </a:r>
            <a:r>
              <a:rPr lang="es-ES" sz="2000" b="1">
                <a:latin typeface="Courier New" pitchFamily="49" charset="0"/>
                <a:ea typeface="Calibri" pitchFamily="34" charset="0"/>
                <a:cs typeface="Courier New" pitchFamily="49" charset="0"/>
              </a:rPr>
              <a:t> una Conferencia </a:t>
            </a:r>
          </a:p>
          <a:p>
            <a:r>
              <a:rPr lang="es-ES" sz="2000" b="1">
                <a:latin typeface="Courier New" pitchFamily="49" charset="0"/>
                <a:ea typeface="Calibri" pitchFamily="34" charset="0"/>
                <a:cs typeface="Courier New" pitchFamily="49" charset="0"/>
              </a:rPr>
              <a:t> Derecho del Mar que se ocupe:</a:t>
            </a:r>
          </a:p>
          <a:p>
            <a:endParaRPr lang="es-ES" sz="2000" b="1">
              <a:latin typeface="Courier New" pitchFamily="49" charset="0"/>
              <a:ea typeface="Calibri" pitchFamily="34" charset="0"/>
              <a:cs typeface="Courier New" pitchFamily="49" charset="0"/>
            </a:endParaRPr>
          </a:p>
          <a:p>
            <a:pPr>
              <a:buFontTx/>
              <a:buChar char="-"/>
            </a:pPr>
            <a:r>
              <a:rPr lang="es-ES" b="1">
                <a:latin typeface="Courier New" pitchFamily="49" charset="0"/>
                <a:ea typeface="Calibri" pitchFamily="34" charset="0"/>
                <a:cs typeface="Courier New" pitchFamily="49" charset="0"/>
              </a:rPr>
              <a:t>establecimiento</a:t>
            </a:r>
            <a:r>
              <a:rPr lang="es-ES" b="1"/>
              <a:t> </a:t>
            </a:r>
            <a:r>
              <a:rPr lang="es-ES" b="1">
                <a:latin typeface="Courier New" pitchFamily="49" charset="0"/>
              </a:rPr>
              <a:t>de un r</a:t>
            </a:r>
            <a:r>
              <a:rPr lang="es-ES" b="1">
                <a:latin typeface="Calibri" pitchFamily="34" charset="0"/>
              </a:rPr>
              <a:t>é</a:t>
            </a:r>
            <a:r>
              <a:rPr lang="es-ES" b="1">
                <a:latin typeface="Courier New" pitchFamily="49" charset="0"/>
              </a:rPr>
              <a:t>gimen internacional  </a:t>
            </a:r>
          </a:p>
          <a:p>
            <a:r>
              <a:rPr lang="es-ES" b="1">
                <a:latin typeface="Courier New" pitchFamily="49" charset="0"/>
              </a:rPr>
              <a:t> equitativo, </a:t>
            </a:r>
          </a:p>
          <a:p>
            <a:r>
              <a:rPr lang="es-ES" b="1">
                <a:latin typeface="Courier New" pitchFamily="49" charset="0"/>
              </a:rPr>
              <a:t>-mecanismo internacional para la zona y los  </a:t>
            </a:r>
          </a:p>
          <a:p>
            <a:r>
              <a:rPr lang="es-ES" b="1">
                <a:latin typeface="Courier New" pitchFamily="49" charset="0"/>
              </a:rPr>
              <a:t> recursos de los fondos marinos y oce</a:t>
            </a:r>
            <a:r>
              <a:rPr lang="es-ES" b="1">
                <a:latin typeface="Calibri" pitchFamily="34" charset="0"/>
              </a:rPr>
              <a:t>á</a:t>
            </a:r>
            <a:r>
              <a:rPr lang="es-ES" b="1">
                <a:latin typeface="Courier New" pitchFamily="49" charset="0"/>
              </a:rPr>
              <a:t>nicos y su  </a:t>
            </a:r>
          </a:p>
          <a:p>
            <a:r>
              <a:rPr lang="es-ES" b="1">
                <a:latin typeface="Courier New" pitchFamily="49" charset="0"/>
              </a:rPr>
              <a:t> subsuelo. </a:t>
            </a:r>
          </a:p>
          <a:p>
            <a:r>
              <a:rPr lang="es-ES" b="1">
                <a:latin typeface="Courier New" pitchFamily="49" charset="0"/>
              </a:rPr>
              <a:t>-cuestiones conexas en reg</a:t>
            </a:r>
            <a:r>
              <a:rPr lang="es-ES" b="1">
                <a:latin typeface="Calibri" pitchFamily="34" charset="0"/>
              </a:rPr>
              <a:t>í</a:t>
            </a:r>
            <a:r>
              <a:rPr lang="es-ES" b="1">
                <a:latin typeface="Courier New" pitchFamily="49" charset="0"/>
              </a:rPr>
              <a:t>menes</a:t>
            </a:r>
            <a:r>
              <a:rPr lang="es-ES" b="1"/>
              <a:t> </a:t>
            </a:r>
            <a:r>
              <a:rPr lang="es-ES" b="1">
                <a:latin typeface="Courier New" pitchFamily="49" charset="0"/>
              </a:rPr>
              <a:t>de la alta mar, </a:t>
            </a:r>
          </a:p>
          <a:p>
            <a:r>
              <a:rPr lang="es-ES" b="1">
                <a:latin typeface="Courier New" pitchFamily="49" charset="0"/>
              </a:rPr>
              <a:t>-cuesti</a:t>
            </a:r>
            <a:r>
              <a:rPr lang="es-ES" b="1">
                <a:latin typeface="Calibri" pitchFamily="34" charset="0"/>
              </a:rPr>
              <a:t>ó</a:t>
            </a:r>
            <a:r>
              <a:rPr lang="es-ES" b="1">
                <a:latin typeface="Courier New" pitchFamily="49" charset="0"/>
              </a:rPr>
              <a:t>n s/ anchura de la plataforma  </a:t>
            </a:r>
          </a:p>
          <a:p>
            <a:r>
              <a:rPr lang="es-ES" b="1">
                <a:latin typeface="Courier New" pitchFamily="49" charset="0"/>
              </a:rPr>
              <a:t> continental y el mar territorial. </a:t>
            </a:r>
          </a:p>
          <a:p>
            <a:pPr>
              <a:buFontTx/>
              <a:buChar char="-"/>
            </a:pPr>
            <a:r>
              <a:rPr lang="es-ES" b="1">
                <a:latin typeface="Courier New" pitchFamily="49" charset="0"/>
              </a:rPr>
              <a:t>cuesti</a:t>
            </a:r>
            <a:r>
              <a:rPr lang="es-ES" b="1">
                <a:latin typeface="Calibri" pitchFamily="34" charset="0"/>
              </a:rPr>
              <a:t>ó</a:t>
            </a:r>
            <a:r>
              <a:rPr lang="es-ES" b="1">
                <a:latin typeface="Courier New" pitchFamily="49" charset="0"/>
              </a:rPr>
              <a:t>n de los estrechos internacionales.</a:t>
            </a:r>
          </a:p>
          <a:p>
            <a:pPr>
              <a:buFontTx/>
              <a:buChar char="-"/>
            </a:pPr>
            <a:r>
              <a:rPr lang="es-ES" b="1">
                <a:latin typeface="Courier New" pitchFamily="49" charset="0"/>
              </a:rPr>
              <a:t>la</a:t>
            </a:r>
            <a:r>
              <a:rPr lang="es-ES" b="1"/>
              <a:t> </a:t>
            </a:r>
            <a:r>
              <a:rPr lang="es-ES" b="1">
                <a:latin typeface="Courier New" pitchFamily="49" charset="0"/>
              </a:rPr>
              <a:t>zona contigua (pesca). </a:t>
            </a:r>
          </a:p>
          <a:p>
            <a:pPr>
              <a:buFontTx/>
              <a:buChar char="-"/>
            </a:pPr>
            <a:r>
              <a:rPr lang="es-ES" b="1">
                <a:latin typeface="Courier New" pitchFamily="49" charset="0"/>
              </a:rPr>
              <a:t>conservaci</a:t>
            </a:r>
            <a:r>
              <a:rPr lang="es-ES" b="1">
                <a:latin typeface="Calibri" pitchFamily="34" charset="0"/>
              </a:rPr>
              <a:t>ó</a:t>
            </a:r>
            <a:r>
              <a:rPr lang="es-ES" b="1">
                <a:latin typeface="Courier New" pitchFamily="49" charset="0"/>
              </a:rPr>
              <a:t>n de los recursos vivos de la alta  </a:t>
            </a:r>
          </a:p>
          <a:p>
            <a:r>
              <a:rPr lang="es-ES" b="1">
                <a:latin typeface="Courier New" pitchFamily="49" charset="0"/>
              </a:rPr>
              <a:t> mar (incluida la cuesti</a:t>
            </a:r>
            <a:r>
              <a:rPr lang="es-ES" b="1">
                <a:latin typeface="Calibri" pitchFamily="34" charset="0"/>
              </a:rPr>
              <a:t>ó</a:t>
            </a:r>
            <a:r>
              <a:rPr lang="es-ES" b="1">
                <a:latin typeface="Courier New" pitchFamily="49" charset="0"/>
              </a:rPr>
              <a:t>n de los derechos  </a:t>
            </a:r>
          </a:p>
          <a:p>
            <a:r>
              <a:rPr lang="es-ES" b="1">
                <a:latin typeface="Courier New" pitchFamily="49" charset="0"/>
              </a:rPr>
              <a:t> preferenciales de los Estados ribere</a:t>
            </a:r>
            <a:r>
              <a:rPr lang="es-UY" b="1">
                <a:latin typeface="Courier New" pitchFamily="49" charset="0"/>
              </a:rPr>
              <a:t>ñ</a:t>
            </a:r>
            <a:r>
              <a:rPr lang="es-ES" b="1">
                <a:latin typeface="Courier New" pitchFamily="49" charset="0"/>
              </a:rPr>
              <a:t>os),</a:t>
            </a:r>
          </a:p>
          <a:p>
            <a:pPr>
              <a:buFontTx/>
              <a:buChar char="-"/>
            </a:pPr>
            <a:r>
              <a:rPr lang="es-ES" b="1">
                <a:latin typeface="Courier New" pitchFamily="49" charset="0"/>
              </a:rPr>
              <a:t>protecci</a:t>
            </a:r>
            <a:r>
              <a:rPr lang="es-ES" b="1">
                <a:latin typeface="Calibri" pitchFamily="34" charset="0"/>
              </a:rPr>
              <a:t>ó</a:t>
            </a:r>
            <a:r>
              <a:rPr lang="es-ES" b="1">
                <a:latin typeface="Courier New" pitchFamily="49" charset="0"/>
              </a:rPr>
              <a:t>n del medio marino (incluida entre  </a:t>
            </a:r>
          </a:p>
          <a:p>
            <a:r>
              <a:rPr lang="es-ES" b="1">
                <a:latin typeface="Courier New" pitchFamily="49" charset="0"/>
              </a:rPr>
              <a:t> otras cosas la prevenci</a:t>
            </a:r>
            <a:r>
              <a:rPr lang="es-ES" b="1">
                <a:latin typeface="Calibri" pitchFamily="34" charset="0"/>
              </a:rPr>
              <a:t>ó</a:t>
            </a:r>
            <a:r>
              <a:rPr lang="es-ES" b="1">
                <a:latin typeface="Courier New" pitchFamily="49" charset="0"/>
              </a:rPr>
              <a:t>n de la</a:t>
            </a:r>
            <a:r>
              <a:rPr lang="es-ES" b="1"/>
              <a:t> </a:t>
            </a:r>
            <a:r>
              <a:rPr lang="es-ES" b="1">
                <a:latin typeface="Courier New" pitchFamily="49" charset="0"/>
              </a:rPr>
              <a:t>contaminaci</a:t>
            </a:r>
            <a:r>
              <a:rPr lang="es-ES" b="1">
                <a:latin typeface="Calibri" pitchFamily="34" charset="0"/>
              </a:rPr>
              <a:t>ó</a:t>
            </a:r>
            <a:r>
              <a:rPr lang="es-ES" b="1">
                <a:latin typeface="Courier New" pitchFamily="49" charset="0"/>
              </a:rPr>
              <a:t>n) y  </a:t>
            </a:r>
          </a:p>
          <a:p>
            <a:r>
              <a:rPr lang="es-ES" b="1">
                <a:latin typeface="Courier New" pitchFamily="49" charset="0"/>
              </a:rPr>
              <a:t> de la investigaci</a:t>
            </a:r>
            <a:r>
              <a:rPr lang="es-ES" b="1">
                <a:latin typeface="Calibri" pitchFamily="34" charset="0"/>
              </a:rPr>
              <a:t>ó</a:t>
            </a:r>
            <a:r>
              <a:rPr lang="es-ES" b="1">
                <a:latin typeface="Courier New" pitchFamily="49" charset="0"/>
              </a:rPr>
              <a:t>n cient</a:t>
            </a:r>
            <a:r>
              <a:rPr lang="es-ES" b="1">
                <a:latin typeface="Calibri" pitchFamily="34" charset="0"/>
              </a:rPr>
              <a:t>í</a:t>
            </a:r>
            <a:r>
              <a:rPr lang="es-ES" b="1">
                <a:latin typeface="Courier New" pitchFamily="49" charset="0"/>
              </a:rPr>
              <a:t>fica].</a:t>
            </a:r>
            <a:endParaRPr lang="es-ES">
              <a:latin typeface="Corbel" pitchFamily="34" charset="0"/>
            </a:endParaRPr>
          </a:p>
        </p:txBody>
      </p:sp>
      <p:sp>
        <p:nvSpPr>
          <p:cNvPr id="19458" name="3 Rectángulo"/>
          <p:cNvSpPr>
            <a:spLocks noChangeArrowheads="1"/>
          </p:cNvSpPr>
          <p:nvPr/>
        </p:nvSpPr>
        <p:spPr bwMode="auto">
          <a:xfrm>
            <a:off x="2268538" y="0"/>
            <a:ext cx="4502150" cy="366713"/>
          </a:xfrm>
          <a:prstGeom prst="rect">
            <a:avLst/>
          </a:prstGeom>
          <a:noFill/>
          <a:ln w="9525">
            <a:noFill/>
            <a:miter lim="800000"/>
            <a:headEnd/>
            <a:tailEnd/>
          </a:ln>
        </p:spPr>
        <p:txBody>
          <a:bodyPr wrap="none">
            <a:spAutoFit/>
          </a:bodyPr>
          <a:lstStyle/>
          <a:p>
            <a:r>
              <a:rPr lang="es-ES" b="1">
                <a:latin typeface="Adobe Gothic Std B"/>
                <a:ea typeface="Adobe Gothic Std B"/>
                <a:cs typeface="Adobe Gothic Std B"/>
              </a:rPr>
              <a:t>RESOLUCIÓN    ASAMBLEA  GENERAL</a:t>
            </a:r>
          </a:p>
        </p:txBody>
      </p:sp>
      <p:sp>
        <p:nvSpPr>
          <p:cNvPr id="19459" name="4 Rectángulo"/>
          <p:cNvSpPr>
            <a:spLocks noChangeArrowheads="1"/>
          </p:cNvSpPr>
          <p:nvPr/>
        </p:nvSpPr>
        <p:spPr bwMode="auto">
          <a:xfrm>
            <a:off x="539750" y="620713"/>
            <a:ext cx="2070100" cy="369887"/>
          </a:xfrm>
          <a:prstGeom prst="rect">
            <a:avLst/>
          </a:prstGeom>
          <a:noFill/>
          <a:ln w="28575">
            <a:solidFill>
              <a:schemeClr val="tx1"/>
            </a:solidFill>
            <a:miter lim="800000"/>
            <a:headEnd/>
            <a:tailEnd/>
          </a:ln>
        </p:spPr>
        <p:txBody>
          <a:bodyPr wrap="none">
            <a:spAutoFit/>
          </a:bodyPr>
          <a:lstStyle/>
          <a:p>
            <a:r>
              <a:rPr lang="es-ES" b="1">
                <a:latin typeface="Adobe Gothic Std B"/>
                <a:ea typeface="Adobe Gothic Std B"/>
                <a:cs typeface="Adobe Gothic Std B"/>
              </a:rPr>
              <a:t>A/R~S/275 0 (xxv</a:t>
            </a:r>
            <a:r>
              <a:rPr lang="es-ES" b="1">
                <a:latin typeface="Corbel" pitchFamily="34" charset="0"/>
              </a:rPr>
              <a:t>)</a:t>
            </a:r>
          </a:p>
        </p:txBody>
      </p:sp>
      <p:sp>
        <p:nvSpPr>
          <p:cNvPr id="19460" name="5 Rectángulo"/>
          <p:cNvSpPr>
            <a:spLocks noChangeArrowheads="1"/>
          </p:cNvSpPr>
          <p:nvPr/>
        </p:nvSpPr>
        <p:spPr bwMode="auto">
          <a:xfrm>
            <a:off x="6804025" y="260350"/>
            <a:ext cx="2144713" cy="369888"/>
          </a:xfrm>
          <a:prstGeom prst="rect">
            <a:avLst/>
          </a:prstGeom>
          <a:noFill/>
          <a:ln w="28575">
            <a:solidFill>
              <a:schemeClr val="tx1"/>
            </a:solidFill>
            <a:miter lim="800000"/>
            <a:headEnd/>
            <a:tailEnd/>
          </a:ln>
        </p:spPr>
        <p:txBody>
          <a:bodyPr wrap="none">
            <a:spAutoFit/>
          </a:bodyPr>
          <a:lstStyle/>
          <a:p>
            <a:r>
              <a:rPr lang="es-ES" b="1">
                <a:latin typeface="Adobe Gothic Std B"/>
                <a:ea typeface="Adobe Gothic Std B"/>
                <a:cs typeface="Adobe Gothic Std B"/>
              </a:rPr>
              <a:t>17 diciembre 1970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Rectángulo"/>
          <p:cNvSpPr>
            <a:spLocks noChangeArrowheads="1"/>
          </p:cNvSpPr>
          <p:nvPr/>
        </p:nvSpPr>
        <p:spPr bwMode="auto">
          <a:xfrm>
            <a:off x="1258888" y="2133600"/>
            <a:ext cx="6985000" cy="3108325"/>
          </a:xfrm>
          <a:prstGeom prst="rect">
            <a:avLst/>
          </a:prstGeom>
          <a:solidFill>
            <a:schemeClr val="bg1"/>
          </a:solidFill>
          <a:ln w="38100">
            <a:solidFill>
              <a:schemeClr val="tx1"/>
            </a:solidFill>
            <a:miter lim="800000"/>
            <a:headEnd/>
            <a:tailEnd/>
          </a:ln>
        </p:spPr>
        <p:txBody>
          <a:bodyPr>
            <a:spAutoFit/>
          </a:bodyPr>
          <a:lstStyle/>
          <a:p>
            <a:r>
              <a:rPr lang="es-ES" sz="2800">
                <a:latin typeface="Corbel" pitchFamily="34" charset="0"/>
              </a:rPr>
              <a:t>3. Decide que el mandato de la Conferencia sea aprobar una convención en que se traten todas las cuestiones relacionadas con el derecho del mar, tomando en consideración los temas enumerados en el párrafo 2 de la resolución 2750 C (XXV) de la Asamblea General.</a:t>
            </a:r>
          </a:p>
        </p:txBody>
      </p:sp>
      <p:sp>
        <p:nvSpPr>
          <p:cNvPr id="20482" name="2 Rectángulo"/>
          <p:cNvSpPr>
            <a:spLocks noChangeArrowheads="1"/>
          </p:cNvSpPr>
          <p:nvPr/>
        </p:nvSpPr>
        <p:spPr bwMode="auto">
          <a:xfrm>
            <a:off x="468313" y="1341438"/>
            <a:ext cx="1979612" cy="460375"/>
          </a:xfrm>
          <a:prstGeom prst="rect">
            <a:avLst/>
          </a:prstGeom>
          <a:noFill/>
          <a:ln w="38100">
            <a:solidFill>
              <a:schemeClr val="tx1"/>
            </a:solidFill>
            <a:miter lim="800000"/>
            <a:headEnd/>
            <a:tailEnd/>
          </a:ln>
        </p:spPr>
        <p:txBody>
          <a:bodyPr wrap="none">
            <a:spAutoFit/>
          </a:bodyPr>
          <a:lstStyle/>
          <a:p>
            <a:r>
              <a:rPr lang="es-ES" sz="2400" b="1">
                <a:latin typeface="Corbel" pitchFamily="34" charset="0"/>
              </a:rPr>
              <a:t>3067 (XXVlII).</a:t>
            </a:r>
          </a:p>
        </p:txBody>
      </p:sp>
      <p:sp>
        <p:nvSpPr>
          <p:cNvPr id="20483" name="3 Rectángulo"/>
          <p:cNvSpPr>
            <a:spLocks noChangeArrowheads="1"/>
          </p:cNvSpPr>
          <p:nvPr/>
        </p:nvSpPr>
        <p:spPr bwMode="auto">
          <a:xfrm>
            <a:off x="395288" y="549275"/>
            <a:ext cx="5400675" cy="495300"/>
          </a:xfrm>
          <a:prstGeom prst="rect">
            <a:avLst/>
          </a:prstGeom>
          <a:noFill/>
          <a:ln w="38100">
            <a:solidFill>
              <a:schemeClr val="tx1"/>
            </a:solidFill>
            <a:miter lim="800000"/>
            <a:headEnd/>
            <a:tailEnd/>
          </a:ln>
        </p:spPr>
        <p:txBody>
          <a:bodyPr wrap="none">
            <a:spAutoFit/>
          </a:bodyPr>
          <a:lstStyle/>
          <a:p>
            <a:r>
              <a:rPr lang="es-ES" sz="2400" b="1">
                <a:latin typeface="Corbel" pitchFamily="34" charset="0"/>
              </a:rPr>
              <a:t>RESOLUCIÓN    ASAMBLEA  GENERAL </a:t>
            </a:r>
          </a:p>
        </p:txBody>
      </p:sp>
      <p:sp>
        <p:nvSpPr>
          <p:cNvPr id="20484" name="4 Rectángulo"/>
          <p:cNvSpPr>
            <a:spLocks noChangeArrowheads="1"/>
          </p:cNvSpPr>
          <p:nvPr/>
        </p:nvSpPr>
        <p:spPr bwMode="auto">
          <a:xfrm>
            <a:off x="5867400" y="1196975"/>
            <a:ext cx="2684463" cy="461963"/>
          </a:xfrm>
          <a:prstGeom prst="rect">
            <a:avLst/>
          </a:prstGeom>
          <a:noFill/>
          <a:ln w="38100">
            <a:solidFill>
              <a:schemeClr val="tx1"/>
            </a:solidFill>
            <a:miter lim="800000"/>
            <a:headEnd/>
            <a:tailEnd/>
          </a:ln>
        </p:spPr>
        <p:txBody>
          <a:bodyPr wrap="none">
            <a:spAutoFit/>
          </a:bodyPr>
          <a:lstStyle/>
          <a:p>
            <a:r>
              <a:rPr lang="es-ES" sz="2400" b="1">
                <a:latin typeface="Corbel" pitchFamily="34" charset="0"/>
              </a:rPr>
              <a:t>16 noviembre 1973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4213" y="1989138"/>
            <a:ext cx="7632700" cy="4211637"/>
          </a:xfrm>
          <a:prstGeom prst="rect">
            <a:avLst/>
          </a:prstGeom>
          <a:solidFill>
            <a:schemeClr val="bg1"/>
          </a:solidFill>
        </p:spPr>
        <p:txBody>
          <a:bodyPr>
            <a:spAutoFit/>
          </a:bodyPr>
          <a:lstStyle/>
          <a:p>
            <a:pPr fontAlgn="auto">
              <a:spcBef>
                <a:spcPts val="0"/>
              </a:spcBef>
              <a:spcAft>
                <a:spcPts val="0"/>
              </a:spcAft>
              <a:defRPr/>
            </a:pPr>
            <a:endParaRPr lang="es-ES" b="1" i="1" dirty="0">
              <a:latin typeface="Arial" pitchFamily="34" charset="0"/>
              <a:cs typeface="Arial" pitchFamily="34" charset="0"/>
            </a:endParaRPr>
          </a:p>
          <a:p>
            <a:pPr marL="342900" indent="-342900" fontAlgn="auto">
              <a:spcBef>
                <a:spcPts val="0"/>
              </a:spcBef>
              <a:spcAft>
                <a:spcPts val="0"/>
              </a:spcAft>
              <a:buFontTx/>
              <a:buAutoNum type="arabicPeriod"/>
              <a:defRPr/>
            </a:pPr>
            <a:r>
              <a:rPr lang="es-ES" b="1" dirty="0">
                <a:latin typeface="Arial" pitchFamily="34" charset="0"/>
                <a:cs typeface="Arial" pitchFamily="34" charset="0"/>
              </a:rPr>
              <a:t>Esta Parte se aplicará a la Zona.</a:t>
            </a:r>
          </a:p>
          <a:p>
            <a:pPr marL="342900" indent="-342900" fontAlgn="auto">
              <a:spcBef>
                <a:spcPts val="0"/>
              </a:spcBef>
              <a:spcAft>
                <a:spcPts val="0"/>
              </a:spcAft>
              <a:buFontTx/>
              <a:buAutoNum type="arabicPeriod"/>
              <a:defRPr/>
            </a:pPr>
            <a:endParaRPr lang="es-ES" b="1" dirty="0">
              <a:latin typeface="Arial" pitchFamily="34" charset="0"/>
              <a:cs typeface="Arial" pitchFamily="34" charset="0"/>
            </a:endParaRPr>
          </a:p>
          <a:p>
            <a:pPr fontAlgn="auto">
              <a:spcBef>
                <a:spcPts val="0"/>
              </a:spcBef>
              <a:spcAft>
                <a:spcPts val="0"/>
              </a:spcAft>
              <a:defRPr/>
            </a:pPr>
            <a:r>
              <a:rPr lang="es-ES" b="1" dirty="0">
                <a:latin typeface="Arial" pitchFamily="34" charset="0"/>
                <a:cs typeface="Arial" pitchFamily="34" charset="0"/>
              </a:rPr>
              <a:t>2. Las actividades en la Zona se regirán por las disposiciones de esta Parte.</a:t>
            </a:r>
          </a:p>
          <a:p>
            <a:pPr fontAlgn="auto">
              <a:spcBef>
                <a:spcPts val="0"/>
              </a:spcBef>
              <a:spcAft>
                <a:spcPts val="0"/>
              </a:spcAft>
              <a:defRPr/>
            </a:pPr>
            <a:endParaRPr lang="es-ES" b="1" dirty="0">
              <a:latin typeface="Arial" pitchFamily="34" charset="0"/>
              <a:cs typeface="Arial" pitchFamily="34" charset="0"/>
            </a:endParaRPr>
          </a:p>
          <a:p>
            <a:pPr fontAlgn="auto">
              <a:spcBef>
                <a:spcPts val="0"/>
              </a:spcBef>
              <a:spcAft>
                <a:spcPts val="0"/>
              </a:spcAft>
              <a:defRPr/>
            </a:pPr>
            <a:r>
              <a:rPr lang="es-ES" b="1" dirty="0">
                <a:latin typeface="Arial" pitchFamily="34" charset="0"/>
                <a:cs typeface="Arial" pitchFamily="34" charset="0"/>
              </a:rPr>
              <a:t>3. El depósito y publicidad de las cartas o listas de coordenadas geográficas que indiquen los límites a que se hace referencia en el apartado 1) del párrafo 1 del artículo 1 se regirán por la Parte VI.</a:t>
            </a:r>
          </a:p>
          <a:p>
            <a:pPr fontAlgn="auto">
              <a:spcBef>
                <a:spcPts val="0"/>
              </a:spcBef>
              <a:spcAft>
                <a:spcPts val="0"/>
              </a:spcAft>
              <a:defRPr/>
            </a:pPr>
            <a:endParaRPr lang="es-ES" b="1" dirty="0">
              <a:latin typeface="Arial" pitchFamily="34" charset="0"/>
              <a:cs typeface="Arial" pitchFamily="34" charset="0"/>
            </a:endParaRPr>
          </a:p>
          <a:p>
            <a:pPr fontAlgn="auto">
              <a:spcBef>
                <a:spcPts val="0"/>
              </a:spcBef>
              <a:spcAft>
                <a:spcPts val="0"/>
              </a:spcAft>
              <a:defRPr/>
            </a:pPr>
            <a:r>
              <a:rPr lang="es-ES" b="1" dirty="0">
                <a:latin typeface="Arial" pitchFamily="34" charset="0"/>
                <a:cs typeface="Arial" pitchFamily="34" charset="0"/>
              </a:rPr>
              <a:t>4. Ninguna de las disposiciones de este artículo afectará al establecimiento del límite exterior de la plataforma continental de conformidad con la Parte VI ni a la validez de los acuerdos relativos a delimitación celebrados entre Estados con costas adyacentes o situados frente a frente.</a:t>
            </a:r>
          </a:p>
        </p:txBody>
      </p:sp>
      <p:sp>
        <p:nvSpPr>
          <p:cNvPr id="21506" name="2 Rectángulo"/>
          <p:cNvSpPr>
            <a:spLocks noChangeArrowheads="1"/>
          </p:cNvSpPr>
          <p:nvPr/>
        </p:nvSpPr>
        <p:spPr bwMode="auto">
          <a:xfrm>
            <a:off x="539750" y="476250"/>
            <a:ext cx="4572000" cy="646113"/>
          </a:xfrm>
          <a:prstGeom prst="rect">
            <a:avLst/>
          </a:prstGeom>
          <a:noFill/>
          <a:ln w="9525">
            <a:noFill/>
            <a:miter lim="800000"/>
            <a:headEnd/>
            <a:tailEnd/>
          </a:ln>
        </p:spPr>
        <p:txBody>
          <a:bodyPr>
            <a:spAutoFit/>
          </a:bodyPr>
          <a:lstStyle/>
          <a:p>
            <a:r>
              <a:rPr lang="es-ES" b="1" i="1"/>
              <a:t>Artículo 134</a:t>
            </a:r>
          </a:p>
          <a:p>
            <a:r>
              <a:rPr lang="es-ES" b="1" i="1"/>
              <a:t>Ámbito de aplicación de esta Parte</a:t>
            </a:r>
          </a:p>
        </p:txBody>
      </p:sp>
      <p:sp>
        <p:nvSpPr>
          <p:cNvPr id="4" name="3 Forma libre"/>
          <p:cNvSpPr/>
          <p:nvPr/>
        </p:nvSpPr>
        <p:spPr>
          <a:xfrm rot="928924">
            <a:off x="8188325" y="4702175"/>
            <a:ext cx="419100" cy="954088"/>
          </a:xfrm>
          <a:custGeom>
            <a:avLst/>
            <a:gdLst>
              <a:gd name="connsiteX0" fmla="*/ 84667 w 418495"/>
              <a:gd name="connsiteY0" fmla="*/ 406400 h 953104"/>
              <a:gd name="connsiteX1" fmla="*/ 55638 w 418495"/>
              <a:gd name="connsiteY1" fmla="*/ 885371 h 953104"/>
              <a:gd name="connsiteX2" fmla="*/ 418495 w 418495"/>
              <a:gd name="connsiteY2" fmla="*/ 0 h 953104"/>
              <a:gd name="connsiteX3" fmla="*/ 418495 w 418495"/>
              <a:gd name="connsiteY3" fmla="*/ 0 h 953104"/>
            </a:gdLst>
            <a:ahLst/>
            <a:cxnLst>
              <a:cxn ang="0">
                <a:pos x="connsiteX0" y="connsiteY0"/>
              </a:cxn>
              <a:cxn ang="0">
                <a:pos x="connsiteX1" y="connsiteY1"/>
              </a:cxn>
              <a:cxn ang="0">
                <a:pos x="connsiteX2" y="connsiteY2"/>
              </a:cxn>
              <a:cxn ang="0">
                <a:pos x="connsiteX3" y="connsiteY3"/>
              </a:cxn>
            </a:cxnLst>
            <a:rect l="l" t="t" r="r" b="b"/>
            <a:pathLst>
              <a:path w="418495" h="953104">
                <a:moveTo>
                  <a:pt x="84667" y="406400"/>
                </a:moveTo>
                <a:cubicBezTo>
                  <a:pt x="42333" y="679752"/>
                  <a:pt x="0" y="953104"/>
                  <a:pt x="55638" y="885371"/>
                </a:cubicBezTo>
                <a:cubicBezTo>
                  <a:pt x="111276" y="817638"/>
                  <a:pt x="418495" y="0"/>
                  <a:pt x="418495" y="0"/>
                </a:cubicBezTo>
                <a:lnTo>
                  <a:pt x="418495"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21508" name="4 CuadroTexto"/>
          <p:cNvSpPr txBox="1">
            <a:spLocks noChangeArrowheads="1"/>
          </p:cNvSpPr>
          <p:nvPr/>
        </p:nvSpPr>
        <p:spPr bwMode="auto">
          <a:xfrm>
            <a:off x="6732588" y="333375"/>
            <a:ext cx="1941512" cy="922338"/>
          </a:xfrm>
          <a:prstGeom prst="rect">
            <a:avLst/>
          </a:prstGeom>
          <a:noFill/>
          <a:ln w="9525">
            <a:noFill/>
            <a:miter lim="800000"/>
            <a:headEnd/>
            <a:tailEnd/>
          </a:ln>
        </p:spPr>
        <p:txBody>
          <a:bodyPr wrap="none">
            <a:spAutoFit/>
          </a:bodyPr>
          <a:lstStyle/>
          <a:p>
            <a:r>
              <a:rPr lang="en-US" b="1">
                <a:latin typeface="Arial Black" pitchFamily="34" charset="0"/>
              </a:rPr>
              <a:t>LA ZONA </a:t>
            </a:r>
          </a:p>
          <a:p>
            <a:endParaRPr lang="en-US" b="1">
              <a:latin typeface="Arial Black" pitchFamily="34" charset="0"/>
            </a:endParaRPr>
          </a:p>
          <a:p>
            <a:r>
              <a:rPr lang="en-US" b="1">
                <a:latin typeface="Arial Black" pitchFamily="34" charset="0"/>
              </a:rPr>
              <a:t>CONVENIO/82</a:t>
            </a:r>
            <a:endParaRPr lang="es-ES" b="1">
              <a:latin typeface="Arial Black" pitchFamily="34" charset="0"/>
            </a:endParaRPr>
          </a:p>
        </p:txBody>
      </p:sp>
      <p:sp>
        <p:nvSpPr>
          <p:cNvPr id="6" name="5 Pergamino horizontal"/>
          <p:cNvSpPr/>
          <p:nvPr/>
        </p:nvSpPr>
        <p:spPr>
          <a:xfrm>
            <a:off x="6084888" y="0"/>
            <a:ext cx="2735262" cy="1484313"/>
          </a:xfrm>
          <a:prstGeom prst="horizontalScroll">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1836</TotalTime>
  <Words>2531</Words>
  <Application>Microsoft Office PowerPoint</Application>
  <PresentationFormat>On-screen Show (4:3)</PresentationFormat>
  <Paragraphs>400</Paragraphs>
  <Slides>47</Slides>
  <Notes>0</Notes>
  <HiddenSlides>0</HiddenSlides>
  <MMClips>0</MMClips>
  <ScaleCrop>false</ScaleCrop>
  <HeadingPairs>
    <vt:vector size="6" baseType="variant">
      <vt:variant>
        <vt:lpstr>Fonts Used</vt:lpstr>
      </vt:variant>
      <vt:variant>
        <vt:i4>12</vt:i4>
      </vt:variant>
      <vt:variant>
        <vt:lpstr>Design Template</vt:lpstr>
      </vt:variant>
      <vt:variant>
        <vt:i4>7</vt:i4>
      </vt:variant>
      <vt:variant>
        <vt:lpstr>Slide Titles</vt:lpstr>
      </vt:variant>
      <vt:variant>
        <vt:i4>47</vt:i4>
      </vt:variant>
    </vt:vector>
  </HeadingPairs>
  <TitlesOfParts>
    <vt:vector size="66" baseType="lpstr">
      <vt:lpstr>Arial</vt:lpstr>
      <vt:lpstr>Consolas</vt:lpstr>
      <vt:lpstr>Corbel</vt:lpstr>
      <vt:lpstr>Wingdings</vt:lpstr>
      <vt:lpstr>Wingdings 2</vt:lpstr>
      <vt:lpstr>Wingdings 3</vt:lpstr>
      <vt:lpstr>Calibri</vt:lpstr>
      <vt:lpstr>Bradley Hand ITC</vt:lpstr>
      <vt:lpstr>Courier New</vt:lpstr>
      <vt:lpstr>Adobe Gothic Std B</vt:lpstr>
      <vt:lpstr>Arial Black</vt:lpstr>
      <vt:lpstr>Arial Narrow</vt:lpstr>
      <vt:lpstr>Metro</vt:lpstr>
      <vt:lpstr>Metro</vt:lpstr>
      <vt:lpstr>Metro</vt:lpstr>
      <vt:lpstr>Metro</vt:lpstr>
      <vt:lpstr>Metro</vt:lpstr>
      <vt:lpstr>Metro</vt: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Aquiles</dc:creator>
  <cp:lastModifiedBy>Silvia</cp:lastModifiedBy>
  <cp:revision>19</cp:revision>
  <dcterms:created xsi:type="dcterms:W3CDTF">2014-07-24T02:25:08Z</dcterms:created>
  <dcterms:modified xsi:type="dcterms:W3CDTF">2014-08-03T19:19:55Z</dcterms:modified>
</cp:coreProperties>
</file>