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78" r:id="rId11"/>
    <p:sldId id="265" r:id="rId12"/>
    <p:sldId id="292" r:id="rId13"/>
    <p:sldId id="291" r:id="rId14"/>
    <p:sldId id="287" r:id="rId15"/>
    <p:sldId id="297" r:id="rId16"/>
    <p:sldId id="268" r:id="rId17"/>
    <p:sldId id="289" r:id="rId18"/>
    <p:sldId id="266" r:id="rId19"/>
    <p:sldId id="272" r:id="rId20"/>
    <p:sldId id="290" r:id="rId21"/>
    <p:sldId id="267" r:id="rId22"/>
    <p:sldId id="273" r:id="rId23"/>
    <p:sldId id="296" r:id="rId24"/>
    <p:sldId id="269" r:id="rId25"/>
    <p:sldId id="270" r:id="rId26"/>
    <p:sldId id="274" r:id="rId27"/>
    <p:sldId id="275" r:id="rId28"/>
    <p:sldId id="286" r:id="rId29"/>
    <p:sldId id="276" r:id="rId30"/>
    <p:sldId id="277" r:id="rId31"/>
    <p:sldId id="279" r:id="rId32"/>
    <p:sldId id="280" r:id="rId33"/>
    <p:sldId id="285" r:id="rId34"/>
    <p:sldId id="294" r:id="rId35"/>
    <p:sldId id="295" r:id="rId36"/>
    <p:sldId id="293" r:id="rId37"/>
    <p:sldId id="288" r:id="rId38"/>
    <p:sldId id="271" r:id="rId39"/>
    <p:sldId id="283" r:id="rId40"/>
    <p:sldId id="284" r:id="rId41"/>
  </p:sldIdLst>
  <p:sldSz cx="9144000" cy="6858000" type="screen4x3"/>
  <p:notesSz cx="6858000" cy="9144000"/>
  <p:defaultTextStyle>
    <a:defPPr>
      <a:defRPr lang="es-U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CF59703-27CC-4A50-B7B0-B3E21B25EA89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9B901D-4029-411C-9F94-515BB21308A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3072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55E06E-D2BB-4425-ADF4-28AFE2A80E4B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5F748-F471-493E-B1DE-58AC97603337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36B0-A232-4E38-9DB3-F3B3413FB28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1E80-61D0-42AB-B3BE-AEB4C4D6BFAE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6B1FA-147F-4FCB-B421-744997B04611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F9767-BCB7-4E73-AA28-6608F8A3C460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1F9EC-B63F-49A6-AC53-B51A5D2FE4E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B553F-6A5F-444A-8F54-08E2125E6CAE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8766-E0E5-4BE2-BFCB-B02B3623CE7C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EDB8A-F7A0-473E-86DE-A8B1A57A6234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C32E1-D81F-40FE-B62A-CACC8F54DDC0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F0C34-A3D0-4A03-968D-5984773158B3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01DCD-4FB8-4D5E-88B6-3632D97F1F78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85510-81B7-4015-893F-4F6B3A0484DB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500D-5E91-499F-8F09-F47D2472DC77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409EB-EF0E-4DB5-84F5-941F5B1352DC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A66-8DCB-496D-93A8-2B0F9E37D360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4CA37-6410-4144-B5D6-E69A2148C411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2CC09-A882-47B3-8241-A55CFFD2290F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7F4B-6072-44B5-947F-605714CFE3EE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9F58B-0AC9-4969-AA45-8CEA5F051F3A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70F7-52A9-4FA8-9D13-2B25F617C608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FC364-A276-4087-ACCC-015F63E1EFA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A7DC0B-3308-4AC0-BF72-F437F885E3CE}" type="datetimeFigureOut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67CF33-3BB3-4AFF-B5FA-94F2814C7A0F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diagonal"/>
          <p:cNvSpPr/>
          <p:nvPr/>
        </p:nvSpPr>
        <p:spPr>
          <a:xfrm>
            <a:off x="611188" y="520700"/>
            <a:ext cx="8064500" cy="6337300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5" name="4 Cinta perforada"/>
          <p:cNvSpPr/>
          <p:nvPr/>
        </p:nvSpPr>
        <p:spPr>
          <a:xfrm>
            <a:off x="1331640" y="1700808"/>
            <a:ext cx="6624736" cy="259228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  <a:ln w="76200"/>
          <a:effectLst>
            <a:glow rad="139700">
              <a:schemeClr val="accent2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14339" name="3 Título"/>
          <p:cNvSpPr>
            <a:spLocks noGrp="1"/>
          </p:cNvSpPr>
          <p:nvPr>
            <p:ph type="title"/>
          </p:nvPr>
        </p:nvSpPr>
        <p:spPr>
          <a:xfrm>
            <a:off x="468313" y="2420938"/>
            <a:ext cx="8229600" cy="1143000"/>
          </a:xfrm>
        </p:spPr>
        <p:txBody>
          <a:bodyPr/>
          <a:lstStyle/>
          <a:p>
            <a:r>
              <a:rPr lang="es-UY" smtClean="0">
                <a:latin typeface="Broadway"/>
              </a:rPr>
              <a:t>DOMINIO TERRESTRE</a:t>
            </a:r>
          </a:p>
        </p:txBody>
      </p:sp>
      <p:sp>
        <p:nvSpPr>
          <p:cNvPr id="14340" name="5 CuadroTexto"/>
          <p:cNvSpPr txBox="1">
            <a:spLocks noChangeArrowheads="1"/>
          </p:cNvSpPr>
          <p:nvPr/>
        </p:nvSpPr>
        <p:spPr bwMode="auto">
          <a:xfrm>
            <a:off x="6011863" y="6237288"/>
            <a:ext cx="2663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Brush Script Std"/>
              </a:rPr>
              <a:t>® Lic.Graciela Aguilar</a:t>
            </a:r>
          </a:p>
        </p:txBody>
      </p:sp>
      <p:sp>
        <p:nvSpPr>
          <p:cNvPr id="14341" name="7 CuadroTexto"/>
          <p:cNvSpPr txBox="1">
            <a:spLocks noChangeArrowheads="1"/>
          </p:cNvSpPr>
          <p:nvPr/>
        </p:nvSpPr>
        <p:spPr bwMode="auto">
          <a:xfrm>
            <a:off x="395288" y="188913"/>
            <a:ext cx="220980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www.DataDipuy.com</a:t>
            </a:r>
            <a:endParaRPr lang="es-ES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CuadroTexto"/>
          <p:cNvSpPr txBox="1">
            <a:spLocks noChangeArrowheads="1"/>
          </p:cNvSpPr>
          <p:nvPr/>
        </p:nvSpPr>
        <p:spPr bwMode="auto">
          <a:xfrm>
            <a:off x="971550" y="1628775"/>
            <a:ext cx="1477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Clasificación :</a:t>
            </a:r>
            <a:endParaRPr lang="es-ES" b="1">
              <a:latin typeface="Calibri" pitchFamily="34" charset="0"/>
            </a:endParaRPr>
          </a:p>
        </p:txBody>
      </p:sp>
      <p:sp>
        <p:nvSpPr>
          <p:cNvPr id="23554" name="2 CuadroTexto"/>
          <p:cNvSpPr txBox="1">
            <a:spLocks noChangeArrowheads="1"/>
          </p:cNvSpPr>
          <p:nvPr/>
        </p:nvSpPr>
        <p:spPr bwMode="auto">
          <a:xfrm>
            <a:off x="6011863" y="1484313"/>
            <a:ext cx="14668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*Ocupación</a:t>
            </a:r>
          </a:p>
          <a:p>
            <a:r>
              <a:rPr lang="en-US" b="1">
                <a:latin typeface="Calibri" pitchFamily="34" charset="0"/>
              </a:rPr>
              <a:t>*Accesión</a:t>
            </a:r>
          </a:p>
          <a:p>
            <a:r>
              <a:rPr lang="en-US" b="1">
                <a:latin typeface="Calibri" pitchFamily="34" charset="0"/>
              </a:rPr>
              <a:t>*Prescripción</a:t>
            </a:r>
            <a:endParaRPr lang="es-ES" b="1">
              <a:latin typeface="Calibri" pitchFamily="34" charset="0"/>
            </a:endParaRPr>
          </a:p>
        </p:txBody>
      </p:sp>
      <p:sp>
        <p:nvSpPr>
          <p:cNvPr id="23555" name="3 CuadroTexto"/>
          <p:cNvSpPr txBox="1">
            <a:spLocks noChangeArrowheads="1"/>
          </p:cNvSpPr>
          <p:nvPr/>
        </p:nvSpPr>
        <p:spPr bwMode="auto">
          <a:xfrm>
            <a:off x="2916238" y="1557338"/>
            <a:ext cx="23034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Modos derivados de una situación de hecho .</a:t>
            </a:r>
            <a:endParaRPr lang="es-ES" b="1">
              <a:latin typeface="Calibri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5435600" y="1412875"/>
            <a:ext cx="215900" cy="1223963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57" name="5 CuadroTexto"/>
          <p:cNvSpPr txBox="1">
            <a:spLocks noChangeArrowheads="1"/>
          </p:cNvSpPr>
          <p:nvPr/>
        </p:nvSpPr>
        <p:spPr bwMode="auto">
          <a:xfrm>
            <a:off x="6011863" y="4005263"/>
            <a:ext cx="1533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*Cesión </a:t>
            </a:r>
          </a:p>
          <a:p>
            <a:r>
              <a:rPr lang="en-US" b="1">
                <a:latin typeface="Calibri" pitchFamily="34" charset="0"/>
              </a:rPr>
              <a:t>*Adjudicación</a:t>
            </a:r>
            <a:endParaRPr lang="es-ES" b="1">
              <a:latin typeface="Calibri" pitchFamily="34" charset="0"/>
            </a:endParaRPr>
          </a:p>
        </p:txBody>
      </p:sp>
      <p:sp>
        <p:nvSpPr>
          <p:cNvPr id="23558" name="6 CuadroTexto"/>
          <p:cNvSpPr txBox="1">
            <a:spLocks noChangeArrowheads="1"/>
          </p:cNvSpPr>
          <p:nvPr/>
        </p:nvSpPr>
        <p:spPr bwMode="auto">
          <a:xfrm>
            <a:off x="1476375" y="4076700"/>
            <a:ext cx="3770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Modos derivados de un titulo jurídico</a:t>
            </a:r>
            <a:endParaRPr lang="es-ES" b="1">
              <a:latin typeface="Calibri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5364163" y="4005263"/>
            <a:ext cx="503237" cy="1584325"/>
          </a:xfrm>
          <a:prstGeom prst="leftBrace">
            <a:avLst>
              <a:gd name="adj1" fmla="val 8333"/>
              <a:gd name="adj2" fmla="val 1803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60" name="8 CuadroTexto"/>
          <p:cNvSpPr txBox="1">
            <a:spLocks noChangeArrowheads="1"/>
          </p:cNvSpPr>
          <p:nvPr/>
        </p:nvSpPr>
        <p:spPr bwMode="auto">
          <a:xfrm>
            <a:off x="5867400" y="4941888"/>
            <a:ext cx="2305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“Principio del UTIS POSSIDETIS JURIS”</a:t>
            </a:r>
            <a:endParaRPr lang="es-ES" b="1">
              <a:latin typeface="Calibri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99592" y="1412776"/>
            <a:ext cx="1584176" cy="864096"/>
          </a:xfrm>
          <a:prstGeom prst="rect">
            <a:avLst/>
          </a:prstGeom>
          <a:noFill/>
          <a:ln w="38100"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Documento"/>
          <p:cNvSpPr/>
          <p:nvPr/>
        </p:nvSpPr>
        <p:spPr>
          <a:xfrm>
            <a:off x="4787900" y="4437063"/>
            <a:ext cx="3384550" cy="1584325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0" name="9 Documento"/>
          <p:cNvSpPr/>
          <p:nvPr/>
        </p:nvSpPr>
        <p:spPr>
          <a:xfrm>
            <a:off x="468313" y="2060575"/>
            <a:ext cx="1655762" cy="647700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24579" name="2 CuadroTexto"/>
          <p:cNvSpPr txBox="1">
            <a:spLocks noChangeArrowheads="1"/>
          </p:cNvSpPr>
          <p:nvPr/>
        </p:nvSpPr>
        <p:spPr bwMode="auto">
          <a:xfrm>
            <a:off x="468313" y="2060575"/>
            <a:ext cx="1630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Adobe Garamond Pro Bold"/>
                <a:ea typeface="Adobe Gothic Std B"/>
                <a:cs typeface="Adobe Gothic Std B"/>
              </a:rPr>
              <a:t>Requisitos:</a:t>
            </a:r>
            <a:r>
              <a:rPr lang="es-UY" b="1">
                <a:latin typeface="Calibri" pitchFamily="34" charset="0"/>
              </a:rPr>
              <a:t> </a:t>
            </a:r>
          </a:p>
        </p:txBody>
      </p:sp>
      <p:sp>
        <p:nvSpPr>
          <p:cNvPr id="24580" name="1 CuadroTexto"/>
          <p:cNvSpPr txBox="1">
            <a:spLocks noChangeArrowheads="1"/>
          </p:cNvSpPr>
          <p:nvPr/>
        </p:nvSpPr>
        <p:spPr bwMode="auto">
          <a:xfrm>
            <a:off x="2484438" y="476250"/>
            <a:ext cx="4391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3600" b="1">
                <a:latin typeface="Algerian"/>
              </a:rPr>
              <a:t>La   Ocupación</a:t>
            </a:r>
          </a:p>
        </p:txBody>
      </p:sp>
      <p:sp>
        <p:nvSpPr>
          <p:cNvPr id="24581" name="3 CuadroTexto"/>
          <p:cNvSpPr txBox="1">
            <a:spLocks noChangeArrowheads="1"/>
          </p:cNvSpPr>
          <p:nvPr/>
        </p:nvSpPr>
        <p:spPr bwMode="auto">
          <a:xfrm>
            <a:off x="2700338" y="1700213"/>
            <a:ext cx="11811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800" b="1">
                <a:latin typeface="Calibri" pitchFamily="34" charset="0"/>
              </a:rPr>
              <a:t>Estado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339975" y="2708275"/>
            <a:ext cx="3168650" cy="461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400" b="1" dirty="0">
                <a:latin typeface="+mn-lt"/>
                <a:cs typeface="+mn-cs"/>
              </a:rPr>
              <a:t>Ocupación efectiva</a:t>
            </a:r>
            <a:r>
              <a:rPr lang="es-UY" sz="2400" dirty="0">
                <a:latin typeface="+mn-lt"/>
                <a:cs typeface="+mn-cs"/>
              </a:rPr>
              <a:t>:</a:t>
            </a:r>
            <a:endParaRPr lang="es-UY" sz="2400" dirty="0">
              <a:latin typeface="+mn-lt"/>
              <a:cs typeface="+mn-cs"/>
            </a:endParaRPr>
          </a:p>
        </p:txBody>
      </p:sp>
      <p:sp>
        <p:nvSpPr>
          <p:cNvPr id="24583" name="6 CuadroTexto"/>
          <p:cNvSpPr txBox="1">
            <a:spLocks noChangeArrowheads="1"/>
          </p:cNvSpPr>
          <p:nvPr/>
        </p:nvSpPr>
        <p:spPr bwMode="auto">
          <a:xfrm>
            <a:off x="5435600" y="2276475"/>
            <a:ext cx="302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Calibri" pitchFamily="34" charset="0"/>
              </a:rPr>
              <a:t>Elemento sicológico : </a:t>
            </a:r>
            <a:r>
              <a:rPr lang="es-UY" sz="2000">
                <a:latin typeface="Calibri" pitchFamily="34" charset="0"/>
              </a:rPr>
              <a:t>“</a:t>
            </a:r>
            <a:r>
              <a:rPr lang="es-UY" sz="2000" b="1">
                <a:latin typeface="Calibri" pitchFamily="34" charset="0"/>
              </a:rPr>
              <a:t>animus occupandi</a:t>
            </a:r>
            <a:r>
              <a:rPr lang="es-UY" sz="2000">
                <a:latin typeface="Calibri" pitchFamily="34" charset="0"/>
              </a:rPr>
              <a:t>”</a:t>
            </a:r>
          </a:p>
        </p:txBody>
      </p:sp>
      <p:sp>
        <p:nvSpPr>
          <p:cNvPr id="24584" name="7 CuadroTexto"/>
          <p:cNvSpPr txBox="1">
            <a:spLocks noChangeArrowheads="1"/>
          </p:cNvSpPr>
          <p:nvPr/>
        </p:nvSpPr>
        <p:spPr bwMode="auto">
          <a:xfrm>
            <a:off x="5508625" y="3500438"/>
            <a:ext cx="2274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Calibri" pitchFamily="34" charset="0"/>
              </a:rPr>
              <a:t>Elemento material: 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2123728" y="1700808"/>
            <a:ext cx="288032" cy="1440160"/>
          </a:xfrm>
          <a:prstGeom prst="leftBrace">
            <a:avLst>
              <a:gd name="adj1" fmla="val 8333"/>
              <a:gd name="adj2" fmla="val 43880"/>
            </a:avLst>
          </a:prstGeom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7" name="16 Abrir llave"/>
          <p:cNvSpPr/>
          <p:nvPr/>
        </p:nvSpPr>
        <p:spPr>
          <a:xfrm>
            <a:off x="5148064" y="2348880"/>
            <a:ext cx="288032" cy="1440160"/>
          </a:xfrm>
          <a:prstGeom prst="leftBrace">
            <a:avLst>
              <a:gd name="adj1" fmla="val 12158"/>
              <a:gd name="adj2" fmla="val 44645"/>
            </a:avLst>
          </a:prstGeom>
          <a:ln w="3810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24591" name="5 CuadroTexto"/>
          <p:cNvSpPr txBox="1">
            <a:spLocks noChangeArrowheads="1"/>
          </p:cNvSpPr>
          <p:nvPr/>
        </p:nvSpPr>
        <p:spPr bwMode="auto">
          <a:xfrm>
            <a:off x="4859338" y="4437063"/>
            <a:ext cx="31686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Calibri" pitchFamily="34" charset="0"/>
              </a:rPr>
              <a:t> </a:t>
            </a:r>
            <a:r>
              <a:rPr lang="es-UY" sz="2000" b="1">
                <a:latin typeface="Calibri" pitchFamily="34" charset="0"/>
              </a:rPr>
              <a:t>*Posesión y despliegue real</a:t>
            </a:r>
          </a:p>
          <a:p>
            <a:r>
              <a:rPr lang="es-UY" sz="2000" b="1">
                <a:latin typeface="Calibri" pitchFamily="34" charset="0"/>
              </a:rPr>
              <a:t>  - Cont</a:t>
            </a:r>
            <a:r>
              <a:rPr lang="en-US" sz="2000" b="1">
                <a:latin typeface="Calibri" pitchFamily="34" charset="0"/>
              </a:rPr>
              <a:t>í</a:t>
            </a:r>
            <a:r>
              <a:rPr lang="es-UY" sz="2000" b="1">
                <a:latin typeface="Calibri" pitchFamily="34" charset="0"/>
              </a:rPr>
              <a:t>nuo</a:t>
            </a:r>
          </a:p>
          <a:p>
            <a:r>
              <a:rPr lang="es-UY" sz="2000" b="1">
                <a:latin typeface="Calibri" pitchFamily="34" charset="0"/>
              </a:rPr>
              <a:t>   -Pacífico  de autoridad  </a:t>
            </a:r>
          </a:p>
          <a:p>
            <a:r>
              <a:rPr lang="es-UY" sz="2000" b="1">
                <a:latin typeface="Calibri" pitchFamily="34" charset="0"/>
              </a:rPr>
              <a:t>    estatal.-</a:t>
            </a:r>
          </a:p>
          <a:p>
            <a:endParaRPr lang="es-UY">
              <a:latin typeface="Calibri" pitchFamily="34" charset="0"/>
            </a:endParaRPr>
          </a:p>
        </p:txBody>
      </p:sp>
      <p:sp>
        <p:nvSpPr>
          <p:cNvPr id="13" name="12 Tarjeta"/>
          <p:cNvSpPr/>
          <p:nvPr/>
        </p:nvSpPr>
        <p:spPr>
          <a:xfrm>
            <a:off x="2411760" y="404664"/>
            <a:ext cx="3816424" cy="792088"/>
          </a:xfrm>
          <a:prstGeom prst="flowChartPunchedCard">
            <a:avLst/>
          </a:prstGeom>
          <a:noFill/>
          <a:ln w="38100"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6516688" y="3860800"/>
            <a:ext cx="0" cy="431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3779838" y="3141663"/>
            <a:ext cx="10080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22 CuadroTexto"/>
          <p:cNvSpPr txBox="1">
            <a:spLocks noChangeArrowheads="1"/>
          </p:cNvSpPr>
          <p:nvPr/>
        </p:nvSpPr>
        <p:spPr bwMode="auto">
          <a:xfrm>
            <a:off x="6804025" y="404813"/>
            <a:ext cx="1674813" cy="4619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(res nullius)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21" name="20 Flecha izquierda"/>
          <p:cNvSpPr/>
          <p:nvPr/>
        </p:nvSpPr>
        <p:spPr>
          <a:xfrm rot="16200000">
            <a:off x="8315326" y="6021387"/>
            <a:ext cx="977900" cy="2571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4599" name="18 CuadroTexto"/>
          <p:cNvSpPr txBox="1">
            <a:spLocks noChangeArrowheads="1"/>
          </p:cNvSpPr>
          <p:nvPr/>
        </p:nvSpPr>
        <p:spPr bwMode="auto">
          <a:xfrm>
            <a:off x="6804025" y="1125538"/>
            <a:ext cx="2103438" cy="460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(res derelictae)</a:t>
            </a:r>
            <a:endParaRPr lang="es-ES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CuadroTexto"/>
          <p:cNvSpPr txBox="1">
            <a:spLocks noChangeArrowheads="1"/>
          </p:cNvSpPr>
          <p:nvPr/>
        </p:nvSpPr>
        <p:spPr bwMode="auto">
          <a:xfrm>
            <a:off x="827088" y="1196975"/>
            <a:ext cx="2451100" cy="646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Calibri" pitchFamily="34" charset="0"/>
              </a:rPr>
              <a:t>Ocupación :</a:t>
            </a:r>
            <a:endParaRPr lang="es-ES" sz="3600" b="1">
              <a:latin typeface="Calibri" pitchFamily="34" charset="0"/>
            </a:endParaRPr>
          </a:p>
        </p:txBody>
      </p:sp>
      <p:sp>
        <p:nvSpPr>
          <p:cNvPr id="25602" name="2 CuadroTexto"/>
          <p:cNvSpPr txBox="1">
            <a:spLocks noChangeArrowheads="1"/>
          </p:cNvSpPr>
          <p:nvPr/>
        </p:nvSpPr>
        <p:spPr bwMode="auto">
          <a:xfrm>
            <a:off x="4643438" y="1341438"/>
            <a:ext cx="4002087" cy="460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Res derelictae :  abandonados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4" name="3 Abrir llave"/>
          <p:cNvSpPr/>
          <p:nvPr/>
        </p:nvSpPr>
        <p:spPr>
          <a:xfrm rot="16200000">
            <a:off x="4212432" y="-746919"/>
            <a:ext cx="863600" cy="7056437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5604" name="4 CuadroTexto"/>
          <p:cNvSpPr txBox="1">
            <a:spLocks noChangeArrowheads="1"/>
          </p:cNvSpPr>
          <p:nvPr/>
        </p:nvSpPr>
        <p:spPr bwMode="auto">
          <a:xfrm>
            <a:off x="1763713" y="3573463"/>
            <a:ext cx="5903912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-el abandono  no debe ser circunstancial.</a:t>
            </a:r>
          </a:p>
          <a:p>
            <a:r>
              <a:rPr lang="en-US" sz="2800" b="1">
                <a:latin typeface="Calibri" pitchFamily="34" charset="0"/>
              </a:rPr>
              <a:t>-debe agregarse la intención de renunciar a ejercer la  soberanía territorial en ese territorio.</a:t>
            </a:r>
          </a:p>
          <a:p>
            <a:endParaRPr lang="es-E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CuadroTexto"/>
          <p:cNvSpPr txBox="1">
            <a:spLocks noChangeArrowheads="1"/>
          </p:cNvSpPr>
          <p:nvPr/>
        </p:nvSpPr>
        <p:spPr bwMode="auto">
          <a:xfrm>
            <a:off x="827088" y="692150"/>
            <a:ext cx="7546975" cy="831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Ver  caso : “Groenlandia oriental, Noruega vs. Dinamarca “</a:t>
            </a:r>
          </a:p>
          <a:p>
            <a:r>
              <a:rPr lang="es-UY" sz="2400" b="1">
                <a:latin typeface="Calibri" pitchFamily="34" charset="0"/>
              </a:rPr>
              <a:t>Sentencia de la Corte Permanente de justicia 1933.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26626" name="2 CuadroTexto"/>
          <p:cNvSpPr txBox="1">
            <a:spLocks noChangeArrowheads="1"/>
          </p:cNvSpPr>
          <p:nvPr/>
        </p:nvSpPr>
        <p:spPr bwMode="auto">
          <a:xfrm>
            <a:off x="827088" y="2492375"/>
            <a:ext cx="7705725" cy="831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“Laudo sobre la Isla CLIPPERTON” , Francia y M</a:t>
            </a:r>
            <a:r>
              <a:rPr lang="es-UY" sz="2400" b="1">
                <a:latin typeface="Calibri" pitchFamily="34" charset="0"/>
              </a:rPr>
              <a:t>éxico  árbitro Rey de Italia Victor Manuel. 1931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26627" name="3 CuadroTexto"/>
          <p:cNvSpPr txBox="1">
            <a:spLocks noChangeArrowheads="1"/>
          </p:cNvSpPr>
          <p:nvPr/>
        </p:nvSpPr>
        <p:spPr bwMode="auto">
          <a:xfrm>
            <a:off x="1258888" y="4365625"/>
            <a:ext cx="6769100" cy="1200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400" b="1">
                <a:latin typeface="Calibri" pitchFamily="34" charset="0"/>
              </a:rPr>
              <a:t>Caso de la “Isla de Palma”  árbitro de la Corte Permanente de Arbitraje de la Haya ,  Max Huber (suizo</a:t>
            </a:r>
            <a:r>
              <a:rPr lang="en-US" sz="2400" b="1">
                <a:latin typeface="Calibri" pitchFamily="34" charset="0"/>
              </a:rPr>
              <a:t> ). 1928</a:t>
            </a:r>
            <a:endParaRPr lang="es-ES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1 Imagen" descr="isla clippert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981075"/>
            <a:ext cx="7974012" cy="564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2 CuadroTexto"/>
          <p:cNvSpPr txBox="1">
            <a:spLocks noChangeArrowheads="1"/>
          </p:cNvSpPr>
          <p:nvPr/>
        </p:nvSpPr>
        <p:spPr bwMode="auto">
          <a:xfrm>
            <a:off x="1187450" y="260350"/>
            <a:ext cx="2030413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Isla Clipperton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27651" name="3 CuadroTexto"/>
          <p:cNvSpPr txBox="1">
            <a:spLocks noChangeArrowheads="1"/>
          </p:cNvSpPr>
          <p:nvPr/>
        </p:nvSpPr>
        <p:spPr bwMode="auto">
          <a:xfrm>
            <a:off x="3635375" y="333375"/>
            <a:ext cx="2030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Soberanía Francesa</a:t>
            </a:r>
            <a:endParaRPr lang="es-ES" b="1">
              <a:latin typeface="Calibri" pitchFamily="34" charset="0"/>
            </a:endParaRPr>
          </a:p>
        </p:txBody>
      </p:sp>
      <p:pic>
        <p:nvPicPr>
          <p:cNvPr id="5" name="4 Imagen" descr="Clipperton_Islan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980728"/>
            <a:ext cx="7992888" cy="5652628"/>
          </a:xfrm>
          <a:prstGeom prst="rect">
            <a:avLst/>
          </a:prstGeom>
          <a:ln w="762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6" name="5 Explosión 2"/>
          <p:cNvSpPr/>
          <p:nvPr/>
        </p:nvSpPr>
        <p:spPr>
          <a:xfrm>
            <a:off x="3132138" y="3860800"/>
            <a:ext cx="144462" cy="144463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27584" y="260648"/>
            <a:ext cx="7200801" cy="6420713"/>
          </a:xfrm>
          <a:prstGeom prst="rect">
            <a:avLst/>
          </a:prstGeom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</p:pic>
      <p:sp>
        <p:nvSpPr>
          <p:cNvPr id="4" name="Explosión 1 3"/>
          <p:cNvSpPr/>
          <p:nvPr/>
        </p:nvSpPr>
        <p:spPr>
          <a:xfrm>
            <a:off x="2843213" y="1844675"/>
            <a:ext cx="288925" cy="360363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 redondeado"/>
          <p:cNvSpPr/>
          <p:nvPr/>
        </p:nvSpPr>
        <p:spPr>
          <a:xfrm>
            <a:off x="1835150" y="5589588"/>
            <a:ext cx="6985000" cy="7921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6" name="15 Rectángulo redondeado"/>
          <p:cNvSpPr/>
          <p:nvPr/>
        </p:nvSpPr>
        <p:spPr>
          <a:xfrm>
            <a:off x="3059113" y="2565400"/>
            <a:ext cx="3744912" cy="10795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5" name="14 Recortar rectángulo de esquina diagonal"/>
          <p:cNvSpPr/>
          <p:nvPr/>
        </p:nvSpPr>
        <p:spPr>
          <a:xfrm>
            <a:off x="900113" y="2852738"/>
            <a:ext cx="1295400" cy="360362"/>
          </a:xfrm>
          <a:prstGeom prst="snip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1" name="10 Redondear rectángulo de esquina diagonal"/>
          <p:cNvSpPr/>
          <p:nvPr/>
        </p:nvSpPr>
        <p:spPr>
          <a:xfrm>
            <a:off x="900113" y="1628775"/>
            <a:ext cx="1439862" cy="647700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8" name="7 Multidocumento"/>
          <p:cNvSpPr/>
          <p:nvPr/>
        </p:nvSpPr>
        <p:spPr>
          <a:xfrm>
            <a:off x="1258888" y="549275"/>
            <a:ext cx="7561262" cy="719138"/>
          </a:xfrm>
          <a:prstGeom prst="flowChartMultidocumen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29702" name="1 CuadroTexto"/>
          <p:cNvSpPr txBox="1">
            <a:spLocks noChangeArrowheads="1"/>
          </p:cNvSpPr>
          <p:nvPr/>
        </p:nvSpPr>
        <p:spPr bwMode="auto">
          <a:xfrm>
            <a:off x="1835150" y="692150"/>
            <a:ext cx="655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800" b="1">
                <a:latin typeface="Adobe Gothic Std B"/>
                <a:ea typeface="Adobe Gothic Std B"/>
                <a:cs typeface="Adobe Gothic Std B"/>
              </a:rPr>
              <a:t>Principio de la Intertemporalidad</a:t>
            </a:r>
          </a:p>
        </p:txBody>
      </p:sp>
      <p:sp>
        <p:nvSpPr>
          <p:cNvPr id="29703" name="4 CuadroTexto"/>
          <p:cNvSpPr txBox="1">
            <a:spLocks noChangeArrowheads="1"/>
          </p:cNvSpPr>
          <p:nvPr/>
        </p:nvSpPr>
        <p:spPr bwMode="auto">
          <a:xfrm>
            <a:off x="827088" y="2852738"/>
            <a:ext cx="158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Calibri" pitchFamily="34" charset="0"/>
              </a:rPr>
              <a:t>Definición: </a:t>
            </a:r>
          </a:p>
        </p:txBody>
      </p:sp>
      <p:sp>
        <p:nvSpPr>
          <p:cNvPr id="29704" name="5 CuadroTexto"/>
          <p:cNvSpPr txBox="1">
            <a:spLocks noChangeArrowheads="1"/>
          </p:cNvSpPr>
          <p:nvPr/>
        </p:nvSpPr>
        <p:spPr bwMode="auto">
          <a:xfrm>
            <a:off x="3059113" y="2636838"/>
            <a:ext cx="37449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Calibri" pitchFamily="34" charset="0"/>
              </a:rPr>
              <a:t>No hay que definir quién tiene el título a la posesión , sino el que tiene el mejor título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835150" y="5661025"/>
            <a:ext cx="68373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Calibri" pitchFamily="34" charset="0"/>
              </a:rPr>
              <a:t>Determinar si los derechos que se adquirieron en determinada</a:t>
            </a:r>
          </a:p>
          <a:p>
            <a:r>
              <a:rPr lang="es-UY" sz="2000" b="1">
                <a:latin typeface="Calibri" pitchFamily="34" charset="0"/>
              </a:rPr>
              <a:t>fecha, subsisten en el tiempo.-</a:t>
            </a:r>
          </a:p>
        </p:txBody>
      </p:sp>
      <p:sp>
        <p:nvSpPr>
          <p:cNvPr id="29706" name="9 CuadroTexto"/>
          <p:cNvSpPr txBox="1">
            <a:spLocks noChangeArrowheads="1"/>
          </p:cNvSpPr>
          <p:nvPr/>
        </p:nvSpPr>
        <p:spPr bwMode="auto">
          <a:xfrm>
            <a:off x="900113" y="1773238"/>
            <a:ext cx="1392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Adobe Gothic Std B"/>
                <a:ea typeface="Adobe Gothic Std B"/>
                <a:cs typeface="Adobe Gothic Std B"/>
              </a:rPr>
              <a:t>Se aplica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2411413" y="2133600"/>
            <a:ext cx="36036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339975" y="3068638"/>
            <a:ext cx="5762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dondear rectángulo de esquina sencilla"/>
          <p:cNvSpPr/>
          <p:nvPr/>
        </p:nvSpPr>
        <p:spPr>
          <a:xfrm>
            <a:off x="2987675" y="1700213"/>
            <a:ext cx="4176713" cy="433387"/>
          </a:xfrm>
          <a:prstGeom prst="round1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dirty="0"/>
              <a:t>Territorios en disputa</a:t>
            </a:r>
            <a:endParaRPr lang="es-UY" dirty="0"/>
          </a:p>
        </p:txBody>
      </p:sp>
      <p:sp>
        <p:nvSpPr>
          <p:cNvPr id="29710" name="16 CuadroTexto"/>
          <p:cNvSpPr txBox="1">
            <a:spLocks noChangeArrowheads="1"/>
          </p:cNvSpPr>
          <p:nvPr/>
        </p:nvSpPr>
        <p:spPr bwMode="auto">
          <a:xfrm>
            <a:off x="3348038" y="1628775"/>
            <a:ext cx="2909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Territorios en disputa</a:t>
            </a:r>
          </a:p>
        </p:txBody>
      </p:sp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1908175" y="4941888"/>
            <a:ext cx="2586038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Evoluci</a:t>
            </a:r>
            <a:r>
              <a:rPr lang="es-UY" sz="2000" b="1">
                <a:latin typeface="Calibri" pitchFamily="34" charset="0"/>
              </a:rPr>
              <a:t>ón </a:t>
            </a:r>
            <a:r>
              <a:rPr lang="en-US" sz="2000" b="1">
                <a:latin typeface="Calibri" pitchFamily="34" charset="0"/>
              </a:rPr>
              <a:t> del sistema</a:t>
            </a:r>
            <a:r>
              <a:rPr lang="en-US">
                <a:latin typeface="Calibri" pitchFamily="34" charset="0"/>
              </a:rPr>
              <a:t>:</a:t>
            </a:r>
            <a:endParaRPr lang="es-ES">
              <a:latin typeface="Calibri" pitchFamily="34" charset="0"/>
            </a:endParaRPr>
          </a:p>
        </p:txBody>
      </p:sp>
      <p:sp>
        <p:nvSpPr>
          <p:cNvPr id="21" name="20 CuadroTexto"/>
          <p:cNvSpPr txBox="1">
            <a:spLocks noChangeArrowheads="1"/>
          </p:cNvSpPr>
          <p:nvPr/>
        </p:nvSpPr>
        <p:spPr bwMode="auto">
          <a:xfrm>
            <a:off x="539750" y="4437063"/>
            <a:ext cx="17716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Tener en cuenta:</a:t>
            </a:r>
            <a:endParaRPr lang="es-ES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1 Imagen" descr="PALMAS ISLAN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975" y="1052513"/>
            <a:ext cx="8836025" cy="550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Flecha a la derecha con bandas"/>
          <p:cNvSpPr/>
          <p:nvPr/>
        </p:nvSpPr>
        <p:spPr>
          <a:xfrm rot="7923199">
            <a:off x="6219825" y="1360488"/>
            <a:ext cx="1528763" cy="2682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1747" name="3 CuadroTexto"/>
          <p:cNvSpPr txBox="1">
            <a:spLocks noChangeArrowheads="1"/>
          </p:cNvSpPr>
          <p:nvPr/>
        </p:nvSpPr>
        <p:spPr bwMode="auto">
          <a:xfrm>
            <a:off x="468313" y="260350"/>
            <a:ext cx="4064000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Isla de Palmas  o  Miangas</a:t>
            </a:r>
            <a:endParaRPr lang="es-ES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CuadroTexto"/>
          <p:cNvSpPr txBox="1">
            <a:spLocks noChangeArrowheads="1"/>
          </p:cNvSpPr>
          <p:nvPr/>
        </p:nvSpPr>
        <p:spPr bwMode="auto">
          <a:xfrm>
            <a:off x="3059113" y="549275"/>
            <a:ext cx="2722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3200">
                <a:latin typeface="Algerian"/>
              </a:rPr>
              <a:t>La Accesión</a:t>
            </a:r>
          </a:p>
        </p:txBody>
      </p:sp>
      <p:sp>
        <p:nvSpPr>
          <p:cNvPr id="32770" name="2 CuadroTexto"/>
          <p:cNvSpPr txBox="1">
            <a:spLocks noChangeArrowheads="1"/>
          </p:cNvSpPr>
          <p:nvPr/>
        </p:nvSpPr>
        <p:spPr bwMode="auto">
          <a:xfrm>
            <a:off x="827088" y="2133600"/>
            <a:ext cx="1901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Causas naturales </a:t>
            </a:r>
            <a:r>
              <a:rPr lang="es-UY">
                <a:latin typeface="Calibri" pitchFamily="34" charset="0"/>
              </a:rPr>
              <a:t>:</a:t>
            </a:r>
          </a:p>
        </p:txBody>
      </p:sp>
      <p:sp>
        <p:nvSpPr>
          <p:cNvPr id="32771" name="3 CuadroTexto"/>
          <p:cNvSpPr txBox="1">
            <a:spLocks noChangeArrowheads="1"/>
          </p:cNvSpPr>
          <p:nvPr/>
        </p:nvSpPr>
        <p:spPr bwMode="auto">
          <a:xfrm>
            <a:off x="3348038" y="1844675"/>
            <a:ext cx="1123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ALUVIÓN</a:t>
            </a:r>
            <a:r>
              <a:rPr lang="es-UY">
                <a:latin typeface="Calibri" pitchFamily="34" charset="0"/>
              </a:rPr>
              <a:t> </a:t>
            </a:r>
          </a:p>
        </p:txBody>
      </p:sp>
      <p:sp>
        <p:nvSpPr>
          <p:cNvPr id="32772" name="4 CuadroTexto"/>
          <p:cNvSpPr txBox="1">
            <a:spLocks noChangeArrowheads="1"/>
          </p:cNvSpPr>
          <p:nvPr/>
        </p:nvSpPr>
        <p:spPr bwMode="auto">
          <a:xfrm>
            <a:off x="5148263" y="1773238"/>
            <a:ext cx="3124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PROCESO LENTO Y GRADUAL</a:t>
            </a:r>
          </a:p>
          <a:p>
            <a:r>
              <a:rPr lang="es-UY" b="1">
                <a:latin typeface="Calibri" pitchFamily="34" charset="0"/>
              </a:rPr>
              <a:t>DE ACRECIMIENTO DE TIERRAS</a:t>
            </a:r>
          </a:p>
        </p:txBody>
      </p:sp>
      <p:sp>
        <p:nvSpPr>
          <p:cNvPr id="32773" name="5 CuadroTexto"/>
          <p:cNvSpPr txBox="1">
            <a:spLocks noChangeArrowheads="1"/>
          </p:cNvSpPr>
          <p:nvPr/>
        </p:nvSpPr>
        <p:spPr bwMode="auto">
          <a:xfrm>
            <a:off x="3276600" y="3068638"/>
            <a:ext cx="1236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AVULSIÓN</a:t>
            </a:r>
            <a:r>
              <a:rPr lang="es-UY">
                <a:latin typeface="Calibri" pitchFamily="34" charset="0"/>
              </a:rPr>
              <a:t>:</a:t>
            </a:r>
          </a:p>
        </p:txBody>
      </p:sp>
      <p:sp>
        <p:nvSpPr>
          <p:cNvPr id="32774" name="6 CuadroTexto"/>
          <p:cNvSpPr txBox="1">
            <a:spLocks noChangeArrowheads="1"/>
          </p:cNvSpPr>
          <p:nvPr/>
        </p:nvSpPr>
        <p:spPr bwMode="auto">
          <a:xfrm>
            <a:off x="5003800" y="3068638"/>
            <a:ext cx="3408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  FENÓMENO SÚBITO Y VIOLENTO</a:t>
            </a:r>
          </a:p>
        </p:txBody>
      </p:sp>
      <p:sp>
        <p:nvSpPr>
          <p:cNvPr id="8" name="7 Abrir llave"/>
          <p:cNvSpPr/>
          <p:nvPr/>
        </p:nvSpPr>
        <p:spPr>
          <a:xfrm>
            <a:off x="2843808" y="1844824"/>
            <a:ext cx="360040" cy="1562472"/>
          </a:xfrm>
          <a:prstGeom prst="leftBrace">
            <a:avLst>
              <a:gd name="adj1" fmla="val 8333"/>
              <a:gd name="adj2" fmla="val 33783"/>
            </a:avLst>
          </a:prstGeom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9" name="8 Flecha a la derecha con bandas"/>
          <p:cNvSpPr/>
          <p:nvPr/>
        </p:nvSpPr>
        <p:spPr>
          <a:xfrm>
            <a:off x="4500563" y="1989138"/>
            <a:ext cx="503237" cy="714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0" name="9 Flecha a la derecha con bandas"/>
          <p:cNvSpPr/>
          <p:nvPr/>
        </p:nvSpPr>
        <p:spPr>
          <a:xfrm>
            <a:off x="4500563" y="3213100"/>
            <a:ext cx="576262" cy="714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32780" name="10 CuadroTexto"/>
          <p:cNvSpPr txBox="1">
            <a:spLocks noChangeArrowheads="1"/>
          </p:cNvSpPr>
          <p:nvPr/>
        </p:nvSpPr>
        <p:spPr bwMode="auto">
          <a:xfrm>
            <a:off x="827088" y="5157788"/>
            <a:ext cx="1947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Causas artificiales:</a:t>
            </a:r>
          </a:p>
        </p:txBody>
      </p:sp>
      <p:sp>
        <p:nvSpPr>
          <p:cNvPr id="32781" name="11 CuadroTexto"/>
          <p:cNvSpPr txBox="1">
            <a:spLocks noChangeArrowheads="1"/>
          </p:cNvSpPr>
          <p:nvPr/>
        </p:nvSpPr>
        <p:spPr bwMode="auto">
          <a:xfrm>
            <a:off x="3492500" y="5157788"/>
            <a:ext cx="3927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Construcciones de diques, puertos etc.-</a:t>
            </a:r>
          </a:p>
        </p:txBody>
      </p:sp>
      <p:sp>
        <p:nvSpPr>
          <p:cNvPr id="13" name="12 Flecha a la derecha con bandas"/>
          <p:cNvSpPr/>
          <p:nvPr/>
        </p:nvSpPr>
        <p:spPr>
          <a:xfrm>
            <a:off x="2987675" y="5300663"/>
            <a:ext cx="504825" cy="730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4" name="13 Tarjeta"/>
          <p:cNvSpPr/>
          <p:nvPr/>
        </p:nvSpPr>
        <p:spPr>
          <a:xfrm>
            <a:off x="2843808" y="476672"/>
            <a:ext cx="3456384" cy="792088"/>
          </a:xfrm>
          <a:prstGeom prst="flowChartPunchedCard">
            <a:avLst/>
          </a:prstGeom>
          <a:noFill/>
          <a:ln w="38100"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1 Imagen" descr="Isla_martin_garci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0"/>
            <a:ext cx="4343400" cy="661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-756592" y="2060848"/>
            <a:ext cx="5333511" cy="707886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4000" dirty="0">
                <a:latin typeface="Adobe Gothic Std B" pitchFamily="34" charset="-128"/>
                <a:ea typeface="Adobe Gothic Std B" pitchFamily="34" charset="-128"/>
                <a:cs typeface="+mn-cs"/>
              </a:rPr>
              <a:t>Fenómeno de Aluvión</a:t>
            </a:r>
            <a:endParaRPr lang="es-UY" sz="4000" dirty="0">
              <a:latin typeface="Adobe Gothic Std B" pitchFamily="34" charset="-128"/>
              <a:ea typeface="Adobe Gothic Std B" pitchFamily="34" charset="-128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 rot="21391493">
            <a:off x="-540568" y="4149080"/>
            <a:ext cx="5104282" cy="830997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4800" dirty="0">
                <a:latin typeface="Adobe Gothic Std B" pitchFamily="34" charset="-128"/>
                <a:ea typeface="Adobe Gothic Std B" pitchFamily="34" charset="-128"/>
                <a:cs typeface="+mn-cs"/>
              </a:rPr>
              <a:t>Isla Martín García</a:t>
            </a:r>
            <a:endParaRPr lang="es-UY" sz="4800" dirty="0">
              <a:latin typeface="Adobe Gothic Std B" pitchFamily="34" charset="-128"/>
              <a:ea typeface="Adobe Gothic Std B" pitchFamily="34" charset="-128"/>
              <a:cs typeface="+mn-cs"/>
            </a:endParaRPr>
          </a:p>
        </p:txBody>
      </p:sp>
      <p:sp>
        <p:nvSpPr>
          <p:cNvPr id="5" name="4 Flecha curvada hacia la derecha"/>
          <p:cNvSpPr/>
          <p:nvPr/>
        </p:nvSpPr>
        <p:spPr>
          <a:xfrm>
            <a:off x="3851920" y="1700808"/>
            <a:ext cx="432048" cy="1864224"/>
          </a:xfrm>
          <a:prstGeom prst="curvedRight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7812088" y="1773238"/>
            <a:ext cx="431800" cy="1792287"/>
          </a:xfrm>
          <a:prstGeom prst="curved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7451725" y="333375"/>
            <a:ext cx="144463" cy="792163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9" name="8 Flecha abajo"/>
          <p:cNvSpPr/>
          <p:nvPr/>
        </p:nvSpPr>
        <p:spPr>
          <a:xfrm>
            <a:off x="3851275" y="549275"/>
            <a:ext cx="144463" cy="935038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0" name="9 Flecha curvada hacia la derecha"/>
          <p:cNvSpPr/>
          <p:nvPr/>
        </p:nvSpPr>
        <p:spPr>
          <a:xfrm rot="20451559">
            <a:off x="4181702" y="3758556"/>
            <a:ext cx="691178" cy="2597161"/>
          </a:xfrm>
          <a:prstGeom prst="curv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1558415">
            <a:off x="7404100" y="4221163"/>
            <a:ext cx="409575" cy="1768475"/>
          </a:xfrm>
          <a:prstGeom prst="curvedLeftArrow">
            <a:avLst>
              <a:gd name="adj1" fmla="val 13196"/>
              <a:gd name="adj2" fmla="val 50000"/>
              <a:gd name="adj3" fmla="val 23321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2338" y="765175"/>
            <a:ext cx="3571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20913"/>
            <a:ext cx="3095625" cy="43116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prstDash val="dash"/>
            <a:miter lim="800000"/>
            <a:headEnd/>
            <a:tailEnd/>
          </a:ln>
        </p:spPr>
      </p:pic>
      <p:cxnSp>
        <p:nvCxnSpPr>
          <p:cNvPr id="10" name="9 Conector recto"/>
          <p:cNvCxnSpPr/>
          <p:nvPr/>
        </p:nvCxnSpPr>
        <p:spPr>
          <a:xfrm rot="5400000">
            <a:off x="4355306" y="5085557"/>
            <a:ext cx="1008063" cy="0"/>
          </a:xfrm>
          <a:prstGeom prst="line">
            <a:avLst/>
          </a:prstGeom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4716463" y="4868863"/>
            <a:ext cx="287337" cy="73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4283868" y="5012532"/>
            <a:ext cx="1008063" cy="0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>
            <a:off x="6011862" y="6237288"/>
            <a:ext cx="288925" cy="0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7308850" y="6381750"/>
            <a:ext cx="0" cy="476250"/>
          </a:xfrm>
          <a:prstGeom prst="line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24 CuadroTexto"/>
          <p:cNvSpPr txBox="1">
            <a:spLocks noChangeArrowheads="1"/>
          </p:cNvSpPr>
          <p:nvPr/>
        </p:nvSpPr>
        <p:spPr bwMode="auto">
          <a:xfrm>
            <a:off x="5148263" y="333375"/>
            <a:ext cx="28130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800" b="1">
                <a:latin typeface="Calibri" pitchFamily="34" charset="0"/>
              </a:rPr>
              <a:t>Ámbito territorial</a:t>
            </a:r>
          </a:p>
        </p:txBody>
      </p:sp>
      <p:sp>
        <p:nvSpPr>
          <p:cNvPr id="15369" name="26 CuadroTexto"/>
          <p:cNvSpPr txBox="1">
            <a:spLocks noChangeArrowheads="1"/>
          </p:cNvSpPr>
          <p:nvPr/>
        </p:nvSpPr>
        <p:spPr bwMode="auto">
          <a:xfrm>
            <a:off x="5003800" y="1557338"/>
            <a:ext cx="307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Espacio tridimensional</a:t>
            </a:r>
          </a:p>
        </p:txBody>
      </p:sp>
      <p:sp>
        <p:nvSpPr>
          <p:cNvPr id="28" name="27 Igual que"/>
          <p:cNvSpPr/>
          <p:nvPr/>
        </p:nvSpPr>
        <p:spPr>
          <a:xfrm>
            <a:off x="6011863" y="981075"/>
            <a:ext cx="914400" cy="3603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36" name="35 Medio marco"/>
          <p:cNvSpPr/>
          <p:nvPr/>
        </p:nvSpPr>
        <p:spPr>
          <a:xfrm>
            <a:off x="323528" y="260648"/>
            <a:ext cx="432048" cy="3312368"/>
          </a:xfrm>
          <a:prstGeom prst="halfFrame">
            <a:avLst/>
          </a:prstGeom>
          <a:solidFill>
            <a:schemeClr val="tx1">
              <a:lumMod val="85000"/>
              <a:lumOff val="15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38" name="37 Medio marco"/>
          <p:cNvSpPr/>
          <p:nvPr/>
        </p:nvSpPr>
        <p:spPr>
          <a:xfrm rot="10800000">
            <a:off x="8243888" y="4005263"/>
            <a:ext cx="431800" cy="2736850"/>
          </a:xfrm>
          <a:prstGeom prst="halfFrame">
            <a:avLst/>
          </a:prstGeom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6156325" y="6165850"/>
            <a:ext cx="0" cy="692150"/>
          </a:xfrm>
          <a:prstGeom prst="line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4787900" y="4652963"/>
            <a:ext cx="0" cy="1584325"/>
          </a:xfrm>
          <a:prstGeom prst="line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Forma libre"/>
          <p:cNvSpPr/>
          <p:nvPr/>
        </p:nvSpPr>
        <p:spPr>
          <a:xfrm>
            <a:off x="4822825" y="4876800"/>
            <a:ext cx="2389188" cy="1946275"/>
          </a:xfrm>
          <a:custGeom>
            <a:avLst/>
            <a:gdLst>
              <a:gd name="connsiteX0" fmla="*/ 39975 w 2389392"/>
              <a:gd name="connsiteY0" fmla="*/ 159657 h 1945699"/>
              <a:gd name="connsiteX1" fmla="*/ 25460 w 2389392"/>
              <a:gd name="connsiteY1" fmla="*/ 116114 h 1945699"/>
              <a:gd name="connsiteX2" fmla="*/ 98032 w 2389392"/>
              <a:gd name="connsiteY2" fmla="*/ 43543 h 1945699"/>
              <a:gd name="connsiteX3" fmla="*/ 141575 w 2389392"/>
              <a:gd name="connsiteY3" fmla="*/ 0 h 1945699"/>
              <a:gd name="connsiteX4" fmla="*/ 156089 w 2389392"/>
              <a:gd name="connsiteY4" fmla="*/ 43543 h 1945699"/>
              <a:gd name="connsiteX5" fmla="*/ 112546 w 2389392"/>
              <a:gd name="connsiteY5" fmla="*/ 174171 h 1945699"/>
              <a:gd name="connsiteX6" fmla="*/ 54489 w 2389392"/>
              <a:gd name="connsiteY6" fmla="*/ 275771 h 1945699"/>
              <a:gd name="connsiteX7" fmla="*/ 69003 w 2389392"/>
              <a:gd name="connsiteY7" fmla="*/ 391886 h 1945699"/>
              <a:gd name="connsiteX8" fmla="*/ 156089 w 2389392"/>
              <a:gd name="connsiteY8" fmla="*/ 333829 h 1945699"/>
              <a:gd name="connsiteX9" fmla="*/ 257689 w 2389392"/>
              <a:gd name="connsiteY9" fmla="*/ 217714 h 1945699"/>
              <a:gd name="connsiteX10" fmla="*/ 286718 w 2389392"/>
              <a:gd name="connsiteY10" fmla="*/ 304800 h 1945699"/>
              <a:gd name="connsiteX11" fmla="*/ 272203 w 2389392"/>
              <a:gd name="connsiteY11" fmla="*/ 362857 h 1945699"/>
              <a:gd name="connsiteX12" fmla="*/ 185118 w 2389392"/>
              <a:gd name="connsiteY12" fmla="*/ 449943 h 1945699"/>
              <a:gd name="connsiteX13" fmla="*/ 112546 w 2389392"/>
              <a:gd name="connsiteY13" fmla="*/ 537029 h 1945699"/>
              <a:gd name="connsiteX14" fmla="*/ 127060 w 2389392"/>
              <a:gd name="connsiteY14" fmla="*/ 653143 h 1945699"/>
              <a:gd name="connsiteX15" fmla="*/ 214146 w 2389392"/>
              <a:gd name="connsiteY15" fmla="*/ 624114 h 1945699"/>
              <a:gd name="connsiteX16" fmla="*/ 257689 w 2389392"/>
              <a:gd name="connsiteY16" fmla="*/ 609600 h 1945699"/>
              <a:gd name="connsiteX17" fmla="*/ 315746 w 2389392"/>
              <a:gd name="connsiteY17" fmla="*/ 522514 h 1945699"/>
              <a:gd name="connsiteX18" fmla="*/ 431860 w 2389392"/>
              <a:gd name="connsiteY18" fmla="*/ 420914 h 1945699"/>
              <a:gd name="connsiteX19" fmla="*/ 504432 w 2389392"/>
              <a:gd name="connsiteY19" fmla="*/ 435429 h 1945699"/>
              <a:gd name="connsiteX20" fmla="*/ 446375 w 2389392"/>
              <a:gd name="connsiteY20" fmla="*/ 508000 h 1945699"/>
              <a:gd name="connsiteX21" fmla="*/ 417346 w 2389392"/>
              <a:gd name="connsiteY21" fmla="*/ 551543 h 1945699"/>
              <a:gd name="connsiteX22" fmla="*/ 330260 w 2389392"/>
              <a:gd name="connsiteY22" fmla="*/ 580571 h 1945699"/>
              <a:gd name="connsiteX23" fmla="*/ 257689 w 2389392"/>
              <a:gd name="connsiteY23" fmla="*/ 653143 h 1945699"/>
              <a:gd name="connsiteX24" fmla="*/ 214146 w 2389392"/>
              <a:gd name="connsiteY24" fmla="*/ 682171 h 1945699"/>
              <a:gd name="connsiteX25" fmla="*/ 98032 w 2389392"/>
              <a:gd name="connsiteY25" fmla="*/ 812800 h 1945699"/>
              <a:gd name="connsiteX26" fmla="*/ 83518 w 2389392"/>
              <a:gd name="connsiteY26" fmla="*/ 856343 h 1945699"/>
              <a:gd name="connsiteX27" fmla="*/ 98032 w 2389392"/>
              <a:gd name="connsiteY27" fmla="*/ 943429 h 1945699"/>
              <a:gd name="connsiteX28" fmla="*/ 199632 w 2389392"/>
              <a:gd name="connsiteY28" fmla="*/ 914400 h 1945699"/>
              <a:gd name="connsiteX29" fmla="*/ 286718 w 2389392"/>
              <a:gd name="connsiteY29" fmla="*/ 841829 h 1945699"/>
              <a:gd name="connsiteX30" fmla="*/ 315746 w 2389392"/>
              <a:gd name="connsiteY30" fmla="*/ 798286 h 1945699"/>
              <a:gd name="connsiteX31" fmla="*/ 373803 w 2389392"/>
              <a:gd name="connsiteY31" fmla="*/ 754743 h 1945699"/>
              <a:gd name="connsiteX32" fmla="*/ 446375 w 2389392"/>
              <a:gd name="connsiteY32" fmla="*/ 696686 h 1945699"/>
              <a:gd name="connsiteX33" fmla="*/ 620546 w 2389392"/>
              <a:gd name="connsiteY33" fmla="*/ 609600 h 1945699"/>
              <a:gd name="connsiteX34" fmla="*/ 664089 w 2389392"/>
              <a:gd name="connsiteY34" fmla="*/ 595086 h 1945699"/>
              <a:gd name="connsiteX35" fmla="*/ 736660 w 2389392"/>
              <a:gd name="connsiteY35" fmla="*/ 609600 h 1945699"/>
              <a:gd name="connsiteX36" fmla="*/ 678603 w 2389392"/>
              <a:gd name="connsiteY36" fmla="*/ 711200 h 1945699"/>
              <a:gd name="connsiteX37" fmla="*/ 635060 w 2389392"/>
              <a:gd name="connsiteY37" fmla="*/ 754743 h 1945699"/>
              <a:gd name="connsiteX38" fmla="*/ 591518 w 2389392"/>
              <a:gd name="connsiteY38" fmla="*/ 783771 h 1945699"/>
              <a:gd name="connsiteX39" fmla="*/ 547975 w 2389392"/>
              <a:gd name="connsiteY39" fmla="*/ 827314 h 1945699"/>
              <a:gd name="connsiteX40" fmla="*/ 446375 w 2389392"/>
              <a:gd name="connsiteY40" fmla="*/ 885371 h 1945699"/>
              <a:gd name="connsiteX41" fmla="*/ 402832 w 2389392"/>
              <a:gd name="connsiteY41" fmla="*/ 914400 h 1945699"/>
              <a:gd name="connsiteX42" fmla="*/ 359289 w 2389392"/>
              <a:gd name="connsiteY42" fmla="*/ 1001486 h 1945699"/>
              <a:gd name="connsiteX43" fmla="*/ 330260 w 2389392"/>
              <a:gd name="connsiteY43" fmla="*/ 1045029 h 1945699"/>
              <a:gd name="connsiteX44" fmla="*/ 315746 w 2389392"/>
              <a:gd name="connsiteY44" fmla="*/ 1088571 h 1945699"/>
              <a:gd name="connsiteX45" fmla="*/ 286718 w 2389392"/>
              <a:gd name="connsiteY45" fmla="*/ 1132114 h 1945699"/>
              <a:gd name="connsiteX46" fmla="*/ 272203 w 2389392"/>
              <a:gd name="connsiteY46" fmla="*/ 1248229 h 1945699"/>
              <a:gd name="connsiteX47" fmla="*/ 301232 w 2389392"/>
              <a:gd name="connsiteY47" fmla="*/ 1306286 h 1945699"/>
              <a:gd name="connsiteX48" fmla="*/ 388318 w 2389392"/>
              <a:gd name="connsiteY48" fmla="*/ 1291771 h 1945699"/>
              <a:gd name="connsiteX49" fmla="*/ 431860 w 2389392"/>
              <a:gd name="connsiteY49" fmla="*/ 1248229 h 1945699"/>
              <a:gd name="connsiteX50" fmla="*/ 504432 w 2389392"/>
              <a:gd name="connsiteY50" fmla="*/ 1146629 h 1945699"/>
              <a:gd name="connsiteX51" fmla="*/ 606032 w 2389392"/>
              <a:gd name="connsiteY51" fmla="*/ 1016000 h 1945699"/>
              <a:gd name="connsiteX52" fmla="*/ 693118 w 2389392"/>
              <a:gd name="connsiteY52" fmla="*/ 943429 h 1945699"/>
              <a:gd name="connsiteX53" fmla="*/ 722146 w 2389392"/>
              <a:gd name="connsiteY53" fmla="*/ 899886 h 1945699"/>
              <a:gd name="connsiteX54" fmla="*/ 881803 w 2389392"/>
              <a:gd name="connsiteY54" fmla="*/ 899886 h 1945699"/>
              <a:gd name="connsiteX55" fmla="*/ 838260 w 2389392"/>
              <a:gd name="connsiteY55" fmla="*/ 986971 h 1945699"/>
              <a:gd name="connsiteX56" fmla="*/ 794718 w 2389392"/>
              <a:gd name="connsiteY56" fmla="*/ 1030514 h 1945699"/>
              <a:gd name="connsiteX57" fmla="*/ 765689 w 2389392"/>
              <a:gd name="connsiteY57" fmla="*/ 1074057 h 1945699"/>
              <a:gd name="connsiteX58" fmla="*/ 678603 w 2389392"/>
              <a:gd name="connsiteY58" fmla="*/ 1161143 h 1945699"/>
              <a:gd name="connsiteX59" fmla="*/ 649575 w 2389392"/>
              <a:gd name="connsiteY59" fmla="*/ 1204686 h 1945699"/>
              <a:gd name="connsiteX60" fmla="*/ 606032 w 2389392"/>
              <a:gd name="connsiteY60" fmla="*/ 1233714 h 1945699"/>
              <a:gd name="connsiteX61" fmla="*/ 547975 w 2389392"/>
              <a:gd name="connsiteY61" fmla="*/ 1277257 h 1945699"/>
              <a:gd name="connsiteX62" fmla="*/ 518946 w 2389392"/>
              <a:gd name="connsiteY62" fmla="*/ 1320800 h 1945699"/>
              <a:gd name="connsiteX63" fmla="*/ 518946 w 2389392"/>
              <a:gd name="connsiteY63" fmla="*/ 1567543 h 1945699"/>
              <a:gd name="connsiteX64" fmla="*/ 620546 w 2389392"/>
              <a:gd name="connsiteY64" fmla="*/ 1553029 h 1945699"/>
              <a:gd name="connsiteX65" fmla="*/ 664089 w 2389392"/>
              <a:gd name="connsiteY65" fmla="*/ 1494971 h 1945699"/>
              <a:gd name="connsiteX66" fmla="*/ 707632 w 2389392"/>
              <a:gd name="connsiteY66" fmla="*/ 1451429 h 1945699"/>
              <a:gd name="connsiteX67" fmla="*/ 780203 w 2389392"/>
              <a:gd name="connsiteY67" fmla="*/ 1378857 h 1945699"/>
              <a:gd name="connsiteX68" fmla="*/ 809232 w 2389392"/>
              <a:gd name="connsiteY68" fmla="*/ 1335314 h 1945699"/>
              <a:gd name="connsiteX69" fmla="*/ 881803 w 2389392"/>
              <a:gd name="connsiteY69" fmla="*/ 1248229 h 1945699"/>
              <a:gd name="connsiteX70" fmla="*/ 968889 w 2389392"/>
              <a:gd name="connsiteY70" fmla="*/ 1219200 h 1945699"/>
              <a:gd name="connsiteX71" fmla="*/ 1070489 w 2389392"/>
              <a:gd name="connsiteY71" fmla="*/ 1233714 h 1945699"/>
              <a:gd name="connsiteX72" fmla="*/ 1026946 w 2389392"/>
              <a:gd name="connsiteY72" fmla="*/ 1335314 h 1945699"/>
              <a:gd name="connsiteX73" fmla="*/ 968889 w 2389392"/>
              <a:gd name="connsiteY73" fmla="*/ 1393371 h 1945699"/>
              <a:gd name="connsiteX74" fmla="*/ 881803 w 2389392"/>
              <a:gd name="connsiteY74" fmla="*/ 1538514 h 1945699"/>
              <a:gd name="connsiteX75" fmla="*/ 838260 w 2389392"/>
              <a:gd name="connsiteY75" fmla="*/ 1625600 h 1945699"/>
              <a:gd name="connsiteX76" fmla="*/ 823746 w 2389392"/>
              <a:gd name="connsiteY76" fmla="*/ 1712686 h 1945699"/>
              <a:gd name="connsiteX77" fmla="*/ 809232 w 2389392"/>
              <a:gd name="connsiteY77" fmla="*/ 1770743 h 1945699"/>
              <a:gd name="connsiteX78" fmla="*/ 823746 w 2389392"/>
              <a:gd name="connsiteY78" fmla="*/ 1814286 h 1945699"/>
              <a:gd name="connsiteX79" fmla="*/ 867289 w 2389392"/>
              <a:gd name="connsiteY79" fmla="*/ 1799771 h 1945699"/>
              <a:gd name="connsiteX80" fmla="*/ 997918 w 2389392"/>
              <a:gd name="connsiteY80" fmla="*/ 1785257 h 1945699"/>
              <a:gd name="connsiteX81" fmla="*/ 1041460 w 2389392"/>
              <a:gd name="connsiteY81" fmla="*/ 1727200 h 1945699"/>
              <a:gd name="connsiteX82" fmla="*/ 1070489 w 2389392"/>
              <a:gd name="connsiteY82" fmla="*/ 1669143 h 1945699"/>
              <a:gd name="connsiteX83" fmla="*/ 1128546 w 2389392"/>
              <a:gd name="connsiteY83" fmla="*/ 1582057 h 1945699"/>
              <a:gd name="connsiteX84" fmla="*/ 1157575 w 2389392"/>
              <a:gd name="connsiteY84" fmla="*/ 1538514 h 1945699"/>
              <a:gd name="connsiteX85" fmla="*/ 1244660 w 2389392"/>
              <a:gd name="connsiteY85" fmla="*/ 1480457 h 1945699"/>
              <a:gd name="connsiteX86" fmla="*/ 1230146 w 2389392"/>
              <a:gd name="connsiteY86" fmla="*/ 1640114 h 1945699"/>
              <a:gd name="connsiteX87" fmla="*/ 1172089 w 2389392"/>
              <a:gd name="connsiteY87" fmla="*/ 1727200 h 1945699"/>
              <a:gd name="connsiteX88" fmla="*/ 1157575 w 2389392"/>
              <a:gd name="connsiteY88" fmla="*/ 1857829 h 1945699"/>
              <a:gd name="connsiteX89" fmla="*/ 1172089 w 2389392"/>
              <a:gd name="connsiteY89" fmla="*/ 1930400 h 1945699"/>
              <a:gd name="connsiteX90" fmla="*/ 1215632 w 2389392"/>
              <a:gd name="connsiteY90" fmla="*/ 1944914 h 1945699"/>
              <a:gd name="connsiteX91" fmla="*/ 1259175 w 2389392"/>
              <a:gd name="connsiteY91" fmla="*/ 1930400 h 1945699"/>
              <a:gd name="connsiteX92" fmla="*/ 1259175 w 2389392"/>
              <a:gd name="connsiteY92" fmla="*/ 1915886 h 1945699"/>
              <a:gd name="connsiteX93" fmla="*/ 1680089 w 2389392"/>
              <a:gd name="connsiteY93" fmla="*/ 1901371 h 1945699"/>
              <a:gd name="connsiteX94" fmla="*/ 2260660 w 2389392"/>
              <a:gd name="connsiteY94" fmla="*/ 1872343 h 1945699"/>
              <a:gd name="connsiteX95" fmla="*/ 2376775 w 2389392"/>
              <a:gd name="connsiteY95" fmla="*/ 1843314 h 1945699"/>
              <a:gd name="connsiteX96" fmla="*/ 2362260 w 2389392"/>
              <a:gd name="connsiteY96" fmla="*/ 1799771 h 1945699"/>
              <a:gd name="connsiteX97" fmla="*/ 2231632 w 2389392"/>
              <a:gd name="connsiteY97" fmla="*/ 1756229 h 1945699"/>
              <a:gd name="connsiteX98" fmla="*/ 2188089 w 2389392"/>
              <a:gd name="connsiteY98" fmla="*/ 1741714 h 1945699"/>
              <a:gd name="connsiteX99" fmla="*/ 2115518 w 2389392"/>
              <a:gd name="connsiteY99" fmla="*/ 1712686 h 1945699"/>
              <a:gd name="connsiteX100" fmla="*/ 2042946 w 2389392"/>
              <a:gd name="connsiteY100" fmla="*/ 1698171 h 1945699"/>
              <a:gd name="connsiteX101" fmla="*/ 1563975 w 2389392"/>
              <a:gd name="connsiteY101" fmla="*/ 1698171 h 1945699"/>
              <a:gd name="connsiteX102" fmla="*/ 1694603 w 2389392"/>
              <a:gd name="connsiteY102" fmla="*/ 1683657 h 1945699"/>
              <a:gd name="connsiteX103" fmla="*/ 1767175 w 2389392"/>
              <a:gd name="connsiteY103" fmla="*/ 1669143 h 1945699"/>
              <a:gd name="connsiteX104" fmla="*/ 2101003 w 2389392"/>
              <a:gd name="connsiteY104" fmla="*/ 1654629 h 1945699"/>
              <a:gd name="connsiteX105" fmla="*/ 1607518 w 2389392"/>
              <a:gd name="connsiteY105" fmla="*/ 1596571 h 1945699"/>
              <a:gd name="connsiteX106" fmla="*/ 1665575 w 2389392"/>
              <a:gd name="connsiteY106" fmla="*/ 1567543 h 1945699"/>
              <a:gd name="connsiteX107" fmla="*/ 2013918 w 2389392"/>
              <a:gd name="connsiteY107" fmla="*/ 1553029 h 1945699"/>
              <a:gd name="connsiteX108" fmla="*/ 1955860 w 2389392"/>
              <a:gd name="connsiteY108" fmla="*/ 1524000 h 1945699"/>
              <a:gd name="connsiteX109" fmla="*/ 1636546 w 2389392"/>
              <a:gd name="connsiteY109" fmla="*/ 1494971 h 1945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2389392" h="1945699">
                <a:moveTo>
                  <a:pt x="39975" y="159657"/>
                </a:moveTo>
                <a:cubicBezTo>
                  <a:pt x="35137" y="145143"/>
                  <a:pt x="22945" y="131205"/>
                  <a:pt x="25460" y="116114"/>
                </a:cubicBezTo>
                <a:cubicBezTo>
                  <a:pt x="32327" y="74912"/>
                  <a:pt x="71813" y="65392"/>
                  <a:pt x="98032" y="43543"/>
                </a:cubicBezTo>
                <a:cubicBezTo>
                  <a:pt x="113801" y="30402"/>
                  <a:pt x="127061" y="14514"/>
                  <a:pt x="141575" y="0"/>
                </a:cubicBezTo>
                <a:cubicBezTo>
                  <a:pt x="146413" y="14514"/>
                  <a:pt x="156089" y="28244"/>
                  <a:pt x="156089" y="43543"/>
                </a:cubicBezTo>
                <a:cubicBezTo>
                  <a:pt x="156089" y="136551"/>
                  <a:pt x="147597" y="112832"/>
                  <a:pt x="112546" y="174171"/>
                </a:cubicBezTo>
                <a:cubicBezTo>
                  <a:pt x="38887" y="303075"/>
                  <a:pt x="125213" y="169688"/>
                  <a:pt x="54489" y="275771"/>
                </a:cubicBezTo>
                <a:cubicBezTo>
                  <a:pt x="19944" y="379406"/>
                  <a:pt x="0" y="345884"/>
                  <a:pt x="69003" y="391886"/>
                </a:cubicBezTo>
                <a:cubicBezTo>
                  <a:pt x="98032" y="372534"/>
                  <a:pt x="136737" y="362858"/>
                  <a:pt x="156089" y="333829"/>
                </a:cubicBezTo>
                <a:cubicBezTo>
                  <a:pt x="223822" y="232229"/>
                  <a:pt x="185117" y="266096"/>
                  <a:pt x="257689" y="217714"/>
                </a:cubicBezTo>
                <a:cubicBezTo>
                  <a:pt x="267365" y="246743"/>
                  <a:pt x="294140" y="275115"/>
                  <a:pt x="286718" y="304800"/>
                </a:cubicBezTo>
                <a:cubicBezTo>
                  <a:pt x="281880" y="324152"/>
                  <a:pt x="283642" y="346515"/>
                  <a:pt x="272203" y="362857"/>
                </a:cubicBezTo>
                <a:cubicBezTo>
                  <a:pt x="248661" y="396489"/>
                  <a:pt x="207890" y="415785"/>
                  <a:pt x="185118" y="449943"/>
                </a:cubicBezTo>
                <a:cubicBezTo>
                  <a:pt x="144703" y="510565"/>
                  <a:pt x="168424" y="481151"/>
                  <a:pt x="112546" y="537029"/>
                </a:cubicBezTo>
                <a:cubicBezTo>
                  <a:pt x="78002" y="640663"/>
                  <a:pt x="58059" y="607141"/>
                  <a:pt x="127060" y="653143"/>
                </a:cubicBezTo>
                <a:lnTo>
                  <a:pt x="214146" y="624114"/>
                </a:lnTo>
                <a:lnTo>
                  <a:pt x="257689" y="609600"/>
                </a:lnTo>
                <a:cubicBezTo>
                  <a:pt x="285447" y="526326"/>
                  <a:pt x="252325" y="604055"/>
                  <a:pt x="315746" y="522514"/>
                </a:cubicBezTo>
                <a:cubicBezTo>
                  <a:pt x="399169" y="415256"/>
                  <a:pt x="331780" y="445935"/>
                  <a:pt x="431860" y="420914"/>
                </a:cubicBezTo>
                <a:cubicBezTo>
                  <a:pt x="456051" y="425752"/>
                  <a:pt x="486988" y="417985"/>
                  <a:pt x="504432" y="435429"/>
                </a:cubicBezTo>
                <a:cubicBezTo>
                  <a:pt x="532475" y="463471"/>
                  <a:pt x="447835" y="507027"/>
                  <a:pt x="446375" y="508000"/>
                </a:cubicBezTo>
                <a:cubicBezTo>
                  <a:pt x="436699" y="522514"/>
                  <a:pt x="432139" y="542298"/>
                  <a:pt x="417346" y="551543"/>
                </a:cubicBezTo>
                <a:cubicBezTo>
                  <a:pt x="391398" y="567760"/>
                  <a:pt x="330260" y="580571"/>
                  <a:pt x="330260" y="580571"/>
                </a:cubicBezTo>
                <a:cubicBezTo>
                  <a:pt x="214141" y="657986"/>
                  <a:pt x="354458" y="556375"/>
                  <a:pt x="257689" y="653143"/>
                </a:cubicBezTo>
                <a:cubicBezTo>
                  <a:pt x="245354" y="665478"/>
                  <a:pt x="227184" y="670582"/>
                  <a:pt x="214146" y="682171"/>
                </a:cubicBezTo>
                <a:cubicBezTo>
                  <a:pt x="179524" y="712946"/>
                  <a:pt x="122298" y="764267"/>
                  <a:pt x="98032" y="812800"/>
                </a:cubicBezTo>
                <a:cubicBezTo>
                  <a:pt x="91190" y="826484"/>
                  <a:pt x="88356" y="841829"/>
                  <a:pt x="83518" y="856343"/>
                </a:cubicBezTo>
                <a:cubicBezTo>
                  <a:pt x="88356" y="885372"/>
                  <a:pt x="77223" y="922620"/>
                  <a:pt x="98032" y="943429"/>
                </a:cubicBezTo>
                <a:cubicBezTo>
                  <a:pt x="102587" y="947984"/>
                  <a:pt x="189582" y="917750"/>
                  <a:pt x="199632" y="914400"/>
                </a:cubicBezTo>
                <a:cubicBezTo>
                  <a:pt x="242444" y="885859"/>
                  <a:pt x="251797" y="883734"/>
                  <a:pt x="286718" y="841829"/>
                </a:cubicBezTo>
                <a:cubicBezTo>
                  <a:pt x="297885" y="828428"/>
                  <a:pt x="303411" y="810621"/>
                  <a:pt x="315746" y="798286"/>
                </a:cubicBezTo>
                <a:cubicBezTo>
                  <a:pt x="332851" y="781181"/>
                  <a:pt x="356698" y="771848"/>
                  <a:pt x="373803" y="754743"/>
                </a:cubicBezTo>
                <a:cubicBezTo>
                  <a:pt x="439454" y="689092"/>
                  <a:pt x="361607" y="724941"/>
                  <a:pt x="446375" y="696686"/>
                </a:cubicBezTo>
                <a:cubicBezTo>
                  <a:pt x="558918" y="621657"/>
                  <a:pt x="500364" y="649661"/>
                  <a:pt x="620546" y="609600"/>
                </a:cubicBezTo>
                <a:lnTo>
                  <a:pt x="664089" y="595086"/>
                </a:lnTo>
                <a:cubicBezTo>
                  <a:pt x="688279" y="599924"/>
                  <a:pt x="722976" y="589074"/>
                  <a:pt x="736660" y="609600"/>
                </a:cubicBezTo>
                <a:cubicBezTo>
                  <a:pt x="775159" y="667348"/>
                  <a:pt x="702767" y="691064"/>
                  <a:pt x="678603" y="711200"/>
                </a:cubicBezTo>
                <a:cubicBezTo>
                  <a:pt x="662834" y="724341"/>
                  <a:pt x="650829" y="741602"/>
                  <a:pt x="635060" y="754743"/>
                </a:cubicBezTo>
                <a:cubicBezTo>
                  <a:pt x="621659" y="765910"/>
                  <a:pt x="604919" y="772604"/>
                  <a:pt x="591518" y="783771"/>
                </a:cubicBezTo>
                <a:cubicBezTo>
                  <a:pt x="575749" y="796912"/>
                  <a:pt x="563744" y="814173"/>
                  <a:pt x="547975" y="827314"/>
                </a:cubicBezTo>
                <a:cubicBezTo>
                  <a:pt x="509395" y="859464"/>
                  <a:pt x="491549" y="859557"/>
                  <a:pt x="446375" y="885371"/>
                </a:cubicBezTo>
                <a:cubicBezTo>
                  <a:pt x="431229" y="894026"/>
                  <a:pt x="417346" y="904724"/>
                  <a:pt x="402832" y="914400"/>
                </a:cubicBezTo>
                <a:cubicBezTo>
                  <a:pt x="319639" y="1039189"/>
                  <a:pt x="419381" y="881302"/>
                  <a:pt x="359289" y="1001486"/>
                </a:cubicBezTo>
                <a:cubicBezTo>
                  <a:pt x="351488" y="1017088"/>
                  <a:pt x="339936" y="1030515"/>
                  <a:pt x="330260" y="1045029"/>
                </a:cubicBezTo>
                <a:cubicBezTo>
                  <a:pt x="325422" y="1059543"/>
                  <a:pt x="322588" y="1074887"/>
                  <a:pt x="315746" y="1088571"/>
                </a:cubicBezTo>
                <a:cubicBezTo>
                  <a:pt x="307945" y="1104173"/>
                  <a:pt x="291308" y="1115285"/>
                  <a:pt x="286718" y="1132114"/>
                </a:cubicBezTo>
                <a:cubicBezTo>
                  <a:pt x="276455" y="1169746"/>
                  <a:pt x="277041" y="1209524"/>
                  <a:pt x="272203" y="1248229"/>
                </a:cubicBezTo>
                <a:cubicBezTo>
                  <a:pt x="281879" y="1267581"/>
                  <a:pt x="280973" y="1298689"/>
                  <a:pt x="301232" y="1306286"/>
                </a:cubicBezTo>
                <a:cubicBezTo>
                  <a:pt x="328787" y="1316619"/>
                  <a:pt x="361425" y="1303723"/>
                  <a:pt x="388318" y="1291771"/>
                </a:cubicBezTo>
                <a:cubicBezTo>
                  <a:pt x="407075" y="1283435"/>
                  <a:pt x="418502" y="1263813"/>
                  <a:pt x="431860" y="1248229"/>
                </a:cubicBezTo>
                <a:cubicBezTo>
                  <a:pt x="458859" y="1216730"/>
                  <a:pt x="481461" y="1181084"/>
                  <a:pt x="504432" y="1146629"/>
                </a:cubicBezTo>
                <a:cubicBezTo>
                  <a:pt x="531928" y="1064140"/>
                  <a:pt x="508128" y="1113904"/>
                  <a:pt x="606032" y="1016000"/>
                </a:cubicBezTo>
                <a:cubicBezTo>
                  <a:pt x="661910" y="960122"/>
                  <a:pt x="632496" y="983843"/>
                  <a:pt x="693118" y="943429"/>
                </a:cubicBezTo>
                <a:cubicBezTo>
                  <a:pt x="702794" y="928915"/>
                  <a:pt x="708525" y="910783"/>
                  <a:pt x="722146" y="899886"/>
                </a:cubicBezTo>
                <a:cubicBezTo>
                  <a:pt x="762058" y="867956"/>
                  <a:pt x="854107" y="896424"/>
                  <a:pt x="881803" y="899886"/>
                </a:cubicBezTo>
                <a:cubicBezTo>
                  <a:pt x="867256" y="943529"/>
                  <a:pt x="869524" y="949454"/>
                  <a:pt x="838260" y="986971"/>
                </a:cubicBezTo>
                <a:cubicBezTo>
                  <a:pt x="825119" y="1002740"/>
                  <a:pt x="807858" y="1014745"/>
                  <a:pt x="794718" y="1030514"/>
                </a:cubicBezTo>
                <a:cubicBezTo>
                  <a:pt x="783551" y="1043915"/>
                  <a:pt x="777278" y="1061019"/>
                  <a:pt x="765689" y="1074057"/>
                </a:cubicBezTo>
                <a:cubicBezTo>
                  <a:pt x="738415" y="1104740"/>
                  <a:pt x="701375" y="1126985"/>
                  <a:pt x="678603" y="1161143"/>
                </a:cubicBezTo>
                <a:cubicBezTo>
                  <a:pt x="668927" y="1175657"/>
                  <a:pt x="661910" y="1192351"/>
                  <a:pt x="649575" y="1204686"/>
                </a:cubicBezTo>
                <a:cubicBezTo>
                  <a:pt x="637240" y="1217021"/>
                  <a:pt x="620227" y="1223575"/>
                  <a:pt x="606032" y="1233714"/>
                </a:cubicBezTo>
                <a:cubicBezTo>
                  <a:pt x="586347" y="1247774"/>
                  <a:pt x="565080" y="1260152"/>
                  <a:pt x="547975" y="1277257"/>
                </a:cubicBezTo>
                <a:cubicBezTo>
                  <a:pt x="535640" y="1289592"/>
                  <a:pt x="528622" y="1306286"/>
                  <a:pt x="518946" y="1320800"/>
                </a:cubicBezTo>
                <a:cubicBezTo>
                  <a:pt x="492365" y="1400543"/>
                  <a:pt x="461590" y="1474340"/>
                  <a:pt x="518946" y="1567543"/>
                </a:cubicBezTo>
                <a:cubicBezTo>
                  <a:pt x="536876" y="1596679"/>
                  <a:pt x="586679" y="1557867"/>
                  <a:pt x="620546" y="1553029"/>
                </a:cubicBezTo>
                <a:cubicBezTo>
                  <a:pt x="635060" y="1533676"/>
                  <a:pt x="648346" y="1513338"/>
                  <a:pt x="664089" y="1494971"/>
                </a:cubicBezTo>
                <a:cubicBezTo>
                  <a:pt x="677447" y="1479386"/>
                  <a:pt x="694491" y="1467198"/>
                  <a:pt x="707632" y="1451429"/>
                </a:cubicBezTo>
                <a:cubicBezTo>
                  <a:pt x="768110" y="1378855"/>
                  <a:pt x="700371" y="1432079"/>
                  <a:pt x="780203" y="1378857"/>
                </a:cubicBezTo>
                <a:cubicBezTo>
                  <a:pt x="789879" y="1364343"/>
                  <a:pt x="800577" y="1350460"/>
                  <a:pt x="809232" y="1335314"/>
                </a:cubicBezTo>
                <a:cubicBezTo>
                  <a:pt x="840121" y="1281257"/>
                  <a:pt x="825046" y="1273454"/>
                  <a:pt x="881803" y="1248229"/>
                </a:cubicBezTo>
                <a:cubicBezTo>
                  <a:pt x="909765" y="1235802"/>
                  <a:pt x="968889" y="1219200"/>
                  <a:pt x="968889" y="1219200"/>
                </a:cubicBezTo>
                <a:cubicBezTo>
                  <a:pt x="1002756" y="1224038"/>
                  <a:pt x="1044208" y="1211813"/>
                  <a:pt x="1070489" y="1233714"/>
                </a:cubicBezTo>
                <a:cubicBezTo>
                  <a:pt x="1089404" y="1249476"/>
                  <a:pt x="1034108" y="1326959"/>
                  <a:pt x="1026946" y="1335314"/>
                </a:cubicBezTo>
                <a:cubicBezTo>
                  <a:pt x="1009135" y="1356094"/>
                  <a:pt x="985986" y="1372000"/>
                  <a:pt x="968889" y="1393371"/>
                </a:cubicBezTo>
                <a:cubicBezTo>
                  <a:pt x="897883" y="1482129"/>
                  <a:pt x="927022" y="1459380"/>
                  <a:pt x="881803" y="1538514"/>
                </a:cubicBezTo>
                <a:cubicBezTo>
                  <a:pt x="836786" y="1617295"/>
                  <a:pt x="864872" y="1545768"/>
                  <a:pt x="838260" y="1625600"/>
                </a:cubicBezTo>
                <a:cubicBezTo>
                  <a:pt x="833422" y="1654629"/>
                  <a:pt x="829517" y="1683828"/>
                  <a:pt x="823746" y="1712686"/>
                </a:cubicBezTo>
                <a:cubicBezTo>
                  <a:pt x="819834" y="1732247"/>
                  <a:pt x="809232" y="1750795"/>
                  <a:pt x="809232" y="1770743"/>
                </a:cubicBezTo>
                <a:cubicBezTo>
                  <a:pt x="809232" y="1786042"/>
                  <a:pt x="818908" y="1799772"/>
                  <a:pt x="823746" y="1814286"/>
                </a:cubicBezTo>
                <a:cubicBezTo>
                  <a:pt x="838260" y="1809448"/>
                  <a:pt x="852198" y="1802286"/>
                  <a:pt x="867289" y="1799771"/>
                </a:cubicBezTo>
                <a:cubicBezTo>
                  <a:pt x="910504" y="1792568"/>
                  <a:pt x="957477" y="1802107"/>
                  <a:pt x="997918" y="1785257"/>
                </a:cubicBezTo>
                <a:cubicBezTo>
                  <a:pt x="1020247" y="1775953"/>
                  <a:pt x="1028639" y="1747713"/>
                  <a:pt x="1041460" y="1727200"/>
                </a:cubicBezTo>
                <a:cubicBezTo>
                  <a:pt x="1052927" y="1708852"/>
                  <a:pt x="1059357" y="1687696"/>
                  <a:pt x="1070489" y="1669143"/>
                </a:cubicBezTo>
                <a:cubicBezTo>
                  <a:pt x="1088439" y="1639227"/>
                  <a:pt x="1109194" y="1611086"/>
                  <a:pt x="1128546" y="1582057"/>
                </a:cubicBezTo>
                <a:cubicBezTo>
                  <a:pt x="1138222" y="1567543"/>
                  <a:pt x="1143061" y="1548190"/>
                  <a:pt x="1157575" y="1538514"/>
                </a:cubicBezTo>
                <a:lnTo>
                  <a:pt x="1244660" y="1480457"/>
                </a:lnTo>
                <a:cubicBezTo>
                  <a:pt x="1239822" y="1533676"/>
                  <a:pt x="1245224" y="1588847"/>
                  <a:pt x="1230146" y="1640114"/>
                </a:cubicBezTo>
                <a:cubicBezTo>
                  <a:pt x="1220302" y="1673584"/>
                  <a:pt x="1172089" y="1727200"/>
                  <a:pt x="1172089" y="1727200"/>
                </a:cubicBezTo>
                <a:cubicBezTo>
                  <a:pt x="1131309" y="1849537"/>
                  <a:pt x="1136840" y="1774889"/>
                  <a:pt x="1157575" y="1857829"/>
                </a:cubicBezTo>
                <a:cubicBezTo>
                  <a:pt x="1163558" y="1881762"/>
                  <a:pt x="1158405" y="1909874"/>
                  <a:pt x="1172089" y="1930400"/>
                </a:cubicBezTo>
                <a:cubicBezTo>
                  <a:pt x="1180576" y="1943130"/>
                  <a:pt x="1201118" y="1940076"/>
                  <a:pt x="1215632" y="1944914"/>
                </a:cubicBezTo>
                <a:cubicBezTo>
                  <a:pt x="1230146" y="1940076"/>
                  <a:pt x="1259175" y="1945699"/>
                  <a:pt x="1259175" y="1930400"/>
                </a:cubicBezTo>
                <a:cubicBezTo>
                  <a:pt x="1259175" y="1911643"/>
                  <a:pt x="1149728" y="1879402"/>
                  <a:pt x="1259175" y="1915886"/>
                </a:cubicBezTo>
                <a:lnTo>
                  <a:pt x="1680089" y="1901371"/>
                </a:lnTo>
                <a:lnTo>
                  <a:pt x="2260660" y="1872343"/>
                </a:lnTo>
                <a:cubicBezTo>
                  <a:pt x="2299365" y="1862667"/>
                  <a:pt x="2389392" y="1881163"/>
                  <a:pt x="2376775" y="1843314"/>
                </a:cubicBezTo>
                <a:cubicBezTo>
                  <a:pt x="2371937" y="1828800"/>
                  <a:pt x="2374013" y="1809565"/>
                  <a:pt x="2362260" y="1799771"/>
                </a:cubicBezTo>
                <a:cubicBezTo>
                  <a:pt x="2336151" y="1778013"/>
                  <a:pt x="2265211" y="1765823"/>
                  <a:pt x="2231632" y="1756229"/>
                </a:cubicBezTo>
                <a:cubicBezTo>
                  <a:pt x="2216921" y="1752026"/>
                  <a:pt x="2202414" y="1747086"/>
                  <a:pt x="2188089" y="1741714"/>
                </a:cubicBezTo>
                <a:cubicBezTo>
                  <a:pt x="2163694" y="1732566"/>
                  <a:pt x="2140473" y="1720173"/>
                  <a:pt x="2115518" y="1712686"/>
                </a:cubicBezTo>
                <a:cubicBezTo>
                  <a:pt x="2091889" y="1705597"/>
                  <a:pt x="2067137" y="1703009"/>
                  <a:pt x="2042946" y="1698171"/>
                </a:cubicBezTo>
                <a:cubicBezTo>
                  <a:pt x="2026695" y="1698984"/>
                  <a:pt x="1629811" y="1731090"/>
                  <a:pt x="1563975" y="1698171"/>
                </a:cubicBezTo>
                <a:cubicBezTo>
                  <a:pt x="1524790" y="1678578"/>
                  <a:pt x="1651233" y="1689853"/>
                  <a:pt x="1694603" y="1683657"/>
                </a:cubicBezTo>
                <a:cubicBezTo>
                  <a:pt x="1719025" y="1680168"/>
                  <a:pt x="1742568" y="1670901"/>
                  <a:pt x="1767175" y="1669143"/>
                </a:cubicBezTo>
                <a:cubicBezTo>
                  <a:pt x="1878273" y="1661208"/>
                  <a:pt x="1989727" y="1659467"/>
                  <a:pt x="2101003" y="1654629"/>
                </a:cubicBezTo>
                <a:cubicBezTo>
                  <a:pt x="2170131" y="1447255"/>
                  <a:pt x="2119286" y="1646097"/>
                  <a:pt x="1607518" y="1596571"/>
                </a:cubicBezTo>
                <a:cubicBezTo>
                  <a:pt x="1585982" y="1594487"/>
                  <a:pt x="1644062" y="1569848"/>
                  <a:pt x="1665575" y="1567543"/>
                </a:cubicBezTo>
                <a:cubicBezTo>
                  <a:pt x="1781129" y="1555162"/>
                  <a:pt x="1897804" y="1557867"/>
                  <a:pt x="2013918" y="1553029"/>
                </a:cubicBezTo>
                <a:cubicBezTo>
                  <a:pt x="1994565" y="1543353"/>
                  <a:pt x="1975949" y="1532036"/>
                  <a:pt x="1955860" y="1524000"/>
                </a:cubicBezTo>
                <a:cubicBezTo>
                  <a:pt x="1822090" y="1470491"/>
                  <a:pt x="1831694" y="1494971"/>
                  <a:pt x="1636546" y="1494971"/>
                </a:cubicBezTo>
              </a:path>
            </a:pathLst>
          </a:cu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1 Imagen" descr="Chamizal_Tract_Sketc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177800"/>
            <a:ext cx="8128000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CuadroTexto"/>
          <p:cNvSpPr txBox="1">
            <a:spLocks noChangeArrowheads="1"/>
          </p:cNvSpPr>
          <p:nvPr/>
        </p:nvSpPr>
        <p:spPr bwMode="auto">
          <a:xfrm>
            <a:off x="1979613" y="620713"/>
            <a:ext cx="5376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800" b="1">
                <a:latin typeface="Algerian"/>
              </a:rPr>
              <a:t>La prescripción adquisitiva</a:t>
            </a:r>
          </a:p>
        </p:txBody>
      </p:sp>
      <p:sp>
        <p:nvSpPr>
          <p:cNvPr id="35842" name="2 CuadroTexto"/>
          <p:cNvSpPr txBox="1">
            <a:spLocks noChangeArrowheads="1"/>
          </p:cNvSpPr>
          <p:nvPr/>
        </p:nvSpPr>
        <p:spPr bwMode="auto">
          <a:xfrm>
            <a:off x="1116013" y="2492375"/>
            <a:ext cx="2160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400" b="1">
                <a:latin typeface="Adobe Gothic Std B"/>
                <a:ea typeface="Adobe Gothic Std B"/>
                <a:cs typeface="Adobe Gothic Std B"/>
              </a:rPr>
              <a:t>Elementos:</a:t>
            </a:r>
          </a:p>
        </p:txBody>
      </p:sp>
      <p:sp>
        <p:nvSpPr>
          <p:cNvPr id="35843" name="3 CuadroTexto"/>
          <p:cNvSpPr txBox="1">
            <a:spLocks noChangeArrowheads="1"/>
          </p:cNvSpPr>
          <p:nvPr/>
        </p:nvSpPr>
        <p:spPr bwMode="auto">
          <a:xfrm>
            <a:off x="3924300" y="1844675"/>
            <a:ext cx="429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*Despliegue de autoridad estatal</a:t>
            </a:r>
          </a:p>
        </p:txBody>
      </p:sp>
      <p:sp>
        <p:nvSpPr>
          <p:cNvPr id="35844" name="4 CuadroTexto"/>
          <p:cNvSpPr txBox="1">
            <a:spLocks noChangeArrowheads="1"/>
          </p:cNvSpPr>
          <p:nvPr/>
        </p:nvSpPr>
        <p:spPr bwMode="auto">
          <a:xfrm>
            <a:off x="3924300" y="2420938"/>
            <a:ext cx="144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*contínuo</a:t>
            </a:r>
          </a:p>
        </p:txBody>
      </p:sp>
      <p:sp>
        <p:nvSpPr>
          <p:cNvPr id="35845" name="5 CuadroTexto"/>
          <p:cNvSpPr txBox="1">
            <a:spLocks noChangeArrowheads="1"/>
          </p:cNvSpPr>
          <p:nvPr/>
        </p:nvSpPr>
        <p:spPr bwMode="auto">
          <a:xfrm>
            <a:off x="3924300" y="3068638"/>
            <a:ext cx="130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*pacífico</a:t>
            </a:r>
          </a:p>
        </p:txBody>
      </p:sp>
      <p:sp>
        <p:nvSpPr>
          <p:cNvPr id="35846" name="6 CuadroTexto"/>
          <p:cNvSpPr txBox="1">
            <a:spLocks noChangeArrowheads="1"/>
          </p:cNvSpPr>
          <p:nvPr/>
        </p:nvSpPr>
        <p:spPr bwMode="auto">
          <a:xfrm>
            <a:off x="3924300" y="3644900"/>
            <a:ext cx="1958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*incontestado</a:t>
            </a:r>
          </a:p>
        </p:txBody>
      </p:sp>
      <p:sp>
        <p:nvSpPr>
          <p:cNvPr id="35847" name="7 CuadroTexto"/>
          <p:cNvSpPr txBox="1">
            <a:spLocks noChangeArrowheads="1"/>
          </p:cNvSpPr>
          <p:nvPr/>
        </p:nvSpPr>
        <p:spPr bwMode="auto">
          <a:xfrm>
            <a:off x="3924300" y="4292600"/>
            <a:ext cx="1254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*público</a:t>
            </a:r>
          </a:p>
        </p:txBody>
      </p:sp>
      <p:sp>
        <p:nvSpPr>
          <p:cNvPr id="35848" name="8 CuadroTexto"/>
          <p:cNvSpPr txBox="1">
            <a:spLocks noChangeArrowheads="1"/>
          </p:cNvSpPr>
          <p:nvPr/>
        </p:nvSpPr>
        <p:spPr bwMode="auto">
          <a:xfrm>
            <a:off x="3924300" y="4868863"/>
            <a:ext cx="20732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400">
                <a:latin typeface="Calibri" pitchFamily="34" charset="0"/>
              </a:rPr>
              <a:t>*Tiempo  </a:t>
            </a:r>
          </a:p>
          <a:p>
            <a:r>
              <a:rPr lang="es-UY" sz="2400">
                <a:latin typeface="Calibri" pitchFamily="34" charset="0"/>
              </a:rPr>
              <a:t>   importante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3347864" y="1916832"/>
            <a:ext cx="360040" cy="3672408"/>
          </a:xfrm>
          <a:prstGeom prst="leftBrace">
            <a:avLst>
              <a:gd name="adj1" fmla="val 8333"/>
              <a:gd name="adj2" fmla="val 23392"/>
            </a:avLst>
          </a:prstGeom>
          <a:solidFill>
            <a:srgbClr val="FFFF00"/>
          </a:solidFill>
          <a:ln w="57150">
            <a:solidFill>
              <a:srgbClr val="00206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11" name="10 Tarjeta"/>
          <p:cNvSpPr/>
          <p:nvPr/>
        </p:nvSpPr>
        <p:spPr>
          <a:xfrm>
            <a:off x="1763688" y="476672"/>
            <a:ext cx="5976664" cy="864096"/>
          </a:xfrm>
          <a:prstGeom prst="flowChartPunchedCard">
            <a:avLst/>
          </a:prstGeom>
          <a:noFill/>
          <a:ln w="38100"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250825" y="908050"/>
            <a:ext cx="8713788" cy="2233613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36866" name="1 CuadroTexto"/>
          <p:cNvSpPr txBox="1">
            <a:spLocks noChangeArrowheads="1"/>
          </p:cNvSpPr>
          <p:nvPr/>
        </p:nvSpPr>
        <p:spPr bwMode="auto">
          <a:xfrm>
            <a:off x="323850" y="1268413"/>
            <a:ext cx="85550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NO puede haber prescripción de soberanía respecto de territorios</a:t>
            </a:r>
          </a:p>
          <a:p>
            <a:r>
              <a:rPr lang="es-UY" sz="2400" b="1">
                <a:latin typeface="Calibri" pitchFamily="34" charset="0"/>
              </a:rPr>
              <a:t>bajo : *  mandato</a:t>
            </a:r>
          </a:p>
          <a:p>
            <a:r>
              <a:rPr lang="es-UY" sz="2400" b="1">
                <a:latin typeface="Calibri" pitchFamily="34" charset="0"/>
              </a:rPr>
              <a:t>           *  administración fiduciaria</a:t>
            </a:r>
          </a:p>
          <a:p>
            <a:r>
              <a:rPr lang="es-UY" sz="2400" b="1">
                <a:latin typeface="Calibri" pitchFamily="34" charset="0"/>
              </a:rPr>
              <a:t>           *  arrendados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124075" y="4292600"/>
            <a:ext cx="3602038" cy="523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b="1" dirty="0">
                <a:latin typeface="+mn-lt"/>
                <a:cs typeface="+mn-cs"/>
              </a:rPr>
              <a:t>Ejemplo: Guantánamo </a:t>
            </a:r>
            <a:endParaRPr lang="es-UY" sz="2800" b="1" dirty="0">
              <a:latin typeface="+mn-lt"/>
              <a:cs typeface="+mn-cs"/>
            </a:endParaRPr>
          </a:p>
        </p:txBody>
      </p:sp>
      <p:sp>
        <p:nvSpPr>
          <p:cNvPr id="6" name="5 Flecha curvada hacia la derecha"/>
          <p:cNvSpPr/>
          <p:nvPr/>
        </p:nvSpPr>
        <p:spPr>
          <a:xfrm rot="20702776">
            <a:off x="1152525" y="3441700"/>
            <a:ext cx="587375" cy="1382713"/>
          </a:xfrm>
          <a:prstGeom prst="curvedRightArrow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1 Imagen" descr="guantanam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081713" cy="233838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7890" name="2 CuadroTexto"/>
          <p:cNvSpPr txBox="1">
            <a:spLocks noChangeArrowheads="1"/>
          </p:cNvSpPr>
          <p:nvPr/>
        </p:nvSpPr>
        <p:spPr bwMode="auto">
          <a:xfrm>
            <a:off x="5219700" y="0"/>
            <a:ext cx="3416300" cy="3698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CUBA – Provincia de Guant</a:t>
            </a:r>
            <a:r>
              <a:rPr lang="es-UY" b="1">
                <a:latin typeface="Calibri" pitchFamily="34" charset="0"/>
              </a:rPr>
              <a:t>á</a:t>
            </a:r>
            <a:r>
              <a:rPr lang="en-US" b="1">
                <a:latin typeface="Calibri" pitchFamily="34" charset="0"/>
              </a:rPr>
              <a:t>namo</a:t>
            </a:r>
            <a:endParaRPr lang="es-ES" b="1">
              <a:latin typeface="Calibri" pitchFamily="34" charset="0"/>
            </a:endParaRPr>
          </a:p>
        </p:txBody>
      </p:sp>
      <p:pic>
        <p:nvPicPr>
          <p:cNvPr id="37891" name="3 Imagen" descr="mapa-de-caimaner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286000"/>
            <a:ext cx="6915150" cy="457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Proceso alternativo"/>
          <p:cNvSpPr/>
          <p:nvPr/>
        </p:nvSpPr>
        <p:spPr>
          <a:xfrm>
            <a:off x="3708400" y="3789363"/>
            <a:ext cx="2879725" cy="1511300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9" name="8 Recortar rectángulo de esquina diagonal"/>
          <p:cNvSpPr/>
          <p:nvPr/>
        </p:nvSpPr>
        <p:spPr>
          <a:xfrm>
            <a:off x="4356100" y="2636838"/>
            <a:ext cx="1368425" cy="504825"/>
          </a:xfrm>
          <a:prstGeom prst="snip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8" name="7 Rectángulo redondeado"/>
          <p:cNvSpPr/>
          <p:nvPr/>
        </p:nvSpPr>
        <p:spPr>
          <a:xfrm>
            <a:off x="1187450" y="2565400"/>
            <a:ext cx="2016125" cy="7921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38916" name="1 CuadroTexto"/>
          <p:cNvSpPr txBox="1">
            <a:spLocks noChangeArrowheads="1"/>
          </p:cNvSpPr>
          <p:nvPr/>
        </p:nvSpPr>
        <p:spPr bwMode="auto">
          <a:xfrm>
            <a:off x="3203575" y="765175"/>
            <a:ext cx="20415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4400">
                <a:latin typeface="Algerian"/>
              </a:rPr>
              <a:t>CESIÓN</a:t>
            </a:r>
          </a:p>
        </p:txBody>
      </p:sp>
      <p:sp>
        <p:nvSpPr>
          <p:cNvPr id="38917" name="3 CuadroTexto"/>
          <p:cNvSpPr txBox="1">
            <a:spLocks noChangeArrowheads="1"/>
          </p:cNvSpPr>
          <p:nvPr/>
        </p:nvSpPr>
        <p:spPr bwMode="auto">
          <a:xfrm>
            <a:off x="4356100" y="2565400"/>
            <a:ext cx="13239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800" b="1">
                <a:latin typeface="Calibri" pitchFamily="34" charset="0"/>
              </a:rPr>
              <a:t>Tratado</a:t>
            </a:r>
          </a:p>
        </p:txBody>
      </p:sp>
      <p:sp>
        <p:nvSpPr>
          <p:cNvPr id="38918" name="4 CuadroTexto"/>
          <p:cNvSpPr txBox="1">
            <a:spLocks noChangeArrowheads="1"/>
          </p:cNvSpPr>
          <p:nvPr/>
        </p:nvSpPr>
        <p:spPr bwMode="auto">
          <a:xfrm>
            <a:off x="3708400" y="3933825"/>
            <a:ext cx="303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Adobe Gothic Std B"/>
                <a:ea typeface="Adobe Gothic Std B"/>
                <a:cs typeface="Adobe Gothic Std B"/>
              </a:rPr>
              <a:t>Cedente : transfiere</a:t>
            </a:r>
          </a:p>
        </p:txBody>
      </p:sp>
      <p:sp>
        <p:nvSpPr>
          <p:cNvPr id="38919" name="5 CuadroTexto"/>
          <p:cNvSpPr txBox="1">
            <a:spLocks noChangeArrowheads="1"/>
          </p:cNvSpPr>
          <p:nvPr/>
        </p:nvSpPr>
        <p:spPr bwMode="auto">
          <a:xfrm>
            <a:off x="3708400" y="4724400"/>
            <a:ext cx="2951163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Adobe Gothic Std B"/>
                <a:ea typeface="Adobe Gothic Std B"/>
                <a:cs typeface="Adobe Gothic Std B"/>
              </a:rPr>
              <a:t>Cesionario:  adquiere</a:t>
            </a:r>
          </a:p>
        </p:txBody>
      </p:sp>
      <p:sp>
        <p:nvSpPr>
          <p:cNvPr id="38920" name="6 CuadroTexto"/>
          <p:cNvSpPr txBox="1">
            <a:spLocks noChangeArrowheads="1"/>
          </p:cNvSpPr>
          <p:nvPr/>
        </p:nvSpPr>
        <p:spPr bwMode="auto">
          <a:xfrm>
            <a:off x="7019925" y="4076700"/>
            <a:ext cx="1800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 b="1">
                <a:latin typeface="Calibri" pitchFamily="34" charset="0"/>
              </a:rPr>
              <a:t>-Total o Parcial</a:t>
            </a:r>
          </a:p>
          <a:p>
            <a:r>
              <a:rPr lang="es-UY" sz="2000" b="1">
                <a:latin typeface="Calibri" pitchFamily="34" charset="0"/>
              </a:rPr>
              <a:t>-Gratuito</a:t>
            </a:r>
          </a:p>
          <a:p>
            <a:r>
              <a:rPr lang="es-UY" sz="2000" b="1">
                <a:latin typeface="Calibri" pitchFamily="34" charset="0"/>
              </a:rPr>
              <a:t>-oneroso</a:t>
            </a:r>
          </a:p>
        </p:txBody>
      </p:sp>
      <p:sp>
        <p:nvSpPr>
          <p:cNvPr id="38921" name="2 CuadroTexto"/>
          <p:cNvSpPr txBox="1">
            <a:spLocks noChangeArrowheads="1"/>
          </p:cNvSpPr>
          <p:nvPr/>
        </p:nvSpPr>
        <p:spPr bwMode="auto">
          <a:xfrm>
            <a:off x="1187450" y="2492375"/>
            <a:ext cx="22320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400" b="1">
                <a:latin typeface="Calibri" pitchFamily="34" charset="0"/>
              </a:rPr>
              <a:t>Transferencia de  territorio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635375" y="2852738"/>
            <a:ext cx="504825" cy="15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lecha abajo"/>
          <p:cNvSpPr/>
          <p:nvPr/>
        </p:nvSpPr>
        <p:spPr>
          <a:xfrm>
            <a:off x="5003800" y="3284538"/>
            <a:ext cx="215900" cy="4318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17" name="16 Abrir llave"/>
          <p:cNvSpPr/>
          <p:nvPr/>
        </p:nvSpPr>
        <p:spPr>
          <a:xfrm>
            <a:off x="6659563" y="4076700"/>
            <a:ext cx="288925" cy="11303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14" name="13 Tarjeta"/>
          <p:cNvSpPr/>
          <p:nvPr/>
        </p:nvSpPr>
        <p:spPr>
          <a:xfrm>
            <a:off x="2843808" y="692696"/>
            <a:ext cx="2808312" cy="936104"/>
          </a:xfrm>
          <a:prstGeom prst="flowChartPunchedCard">
            <a:avLst/>
          </a:prstGeom>
          <a:noFill/>
          <a:ln w="38100"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827088" y="1844675"/>
            <a:ext cx="2952750" cy="576263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39938" name="1 CuadroTexto"/>
          <p:cNvSpPr txBox="1">
            <a:spLocks noChangeArrowheads="1"/>
          </p:cNvSpPr>
          <p:nvPr/>
        </p:nvSpPr>
        <p:spPr bwMode="auto">
          <a:xfrm>
            <a:off x="755650" y="1844675"/>
            <a:ext cx="2994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3200" b="1">
                <a:latin typeface="Algerian"/>
              </a:rPr>
              <a:t>Adjudicación</a:t>
            </a:r>
          </a:p>
        </p:txBody>
      </p:sp>
      <p:sp>
        <p:nvSpPr>
          <p:cNvPr id="39939" name="2 CuadroTexto"/>
          <p:cNvSpPr txBox="1">
            <a:spLocks noChangeArrowheads="1"/>
          </p:cNvSpPr>
          <p:nvPr/>
        </p:nvSpPr>
        <p:spPr bwMode="auto">
          <a:xfrm>
            <a:off x="4356100" y="1844675"/>
            <a:ext cx="4752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Calibri" pitchFamily="34" charset="0"/>
              </a:rPr>
              <a:t>Estado obtiene un territorio por la decisión</a:t>
            </a:r>
          </a:p>
          <a:p>
            <a:r>
              <a:rPr lang="es-UY" sz="2000" b="1">
                <a:latin typeface="Calibri" pitchFamily="34" charset="0"/>
              </a:rPr>
              <a:t>de un Tribunal /O.I.-</a:t>
            </a:r>
          </a:p>
        </p:txBody>
      </p:sp>
      <p:sp>
        <p:nvSpPr>
          <p:cNvPr id="5" name="4 Abrir llave"/>
          <p:cNvSpPr/>
          <p:nvPr/>
        </p:nvSpPr>
        <p:spPr>
          <a:xfrm>
            <a:off x="4067175" y="1916113"/>
            <a:ext cx="144463" cy="649287"/>
          </a:xfrm>
          <a:prstGeom prst="lef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39941" name="5 CuadroTexto"/>
          <p:cNvSpPr txBox="1">
            <a:spLocks noChangeArrowheads="1"/>
          </p:cNvSpPr>
          <p:nvPr/>
        </p:nvSpPr>
        <p:spPr bwMode="auto">
          <a:xfrm>
            <a:off x="900113" y="4365625"/>
            <a:ext cx="77041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800" b="1">
                <a:latin typeface="Algerian"/>
              </a:rPr>
              <a:t>Conquista </a:t>
            </a:r>
            <a:r>
              <a:rPr lang="es-UY" sz="2400" b="1">
                <a:latin typeface="Adobe Garamond Pro Bold"/>
              </a:rPr>
              <a:t>: No se considera modo legítimo    </a:t>
            </a:r>
          </a:p>
          <a:p>
            <a:r>
              <a:rPr lang="es-UY" sz="2400" b="1">
                <a:latin typeface="Adobe Garamond Pro Bold"/>
              </a:rPr>
              <a:t>                             de adquisición de  soberanía   territorial.-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7810500" y="5970588"/>
            <a:ext cx="466725" cy="485775"/>
          </a:xfrm>
          <a:custGeom>
            <a:avLst/>
            <a:gdLst>
              <a:gd name="connsiteX0" fmla="*/ 276018 w 466652"/>
              <a:gd name="connsiteY0" fmla="*/ 0 h 484742"/>
              <a:gd name="connsiteX1" fmla="*/ 220933 w 466652"/>
              <a:gd name="connsiteY1" fmla="*/ 11017 h 484742"/>
              <a:gd name="connsiteX2" fmla="*/ 154832 w 466652"/>
              <a:gd name="connsiteY2" fmla="*/ 66101 h 484742"/>
              <a:gd name="connsiteX3" fmla="*/ 121782 w 466652"/>
              <a:gd name="connsiteY3" fmla="*/ 88135 h 484742"/>
              <a:gd name="connsiteX4" fmla="*/ 121782 w 466652"/>
              <a:gd name="connsiteY4" fmla="*/ 198304 h 484742"/>
              <a:gd name="connsiteX5" fmla="*/ 154832 w 466652"/>
              <a:gd name="connsiteY5" fmla="*/ 187287 h 484742"/>
              <a:gd name="connsiteX6" fmla="*/ 231950 w 466652"/>
              <a:gd name="connsiteY6" fmla="*/ 121186 h 484742"/>
              <a:gd name="connsiteX7" fmla="*/ 242967 w 466652"/>
              <a:gd name="connsiteY7" fmla="*/ 88135 h 484742"/>
              <a:gd name="connsiteX8" fmla="*/ 198900 w 466652"/>
              <a:gd name="connsiteY8" fmla="*/ 154236 h 484742"/>
              <a:gd name="connsiteX9" fmla="*/ 154832 w 466652"/>
              <a:gd name="connsiteY9" fmla="*/ 220338 h 484742"/>
              <a:gd name="connsiteX10" fmla="*/ 143815 w 466652"/>
              <a:gd name="connsiteY10" fmla="*/ 253388 h 484742"/>
              <a:gd name="connsiteX11" fmla="*/ 99748 w 466652"/>
              <a:gd name="connsiteY11" fmla="*/ 319489 h 484742"/>
              <a:gd name="connsiteX12" fmla="*/ 77714 w 466652"/>
              <a:gd name="connsiteY12" fmla="*/ 352540 h 484742"/>
              <a:gd name="connsiteX13" fmla="*/ 66697 w 466652"/>
              <a:gd name="connsiteY13" fmla="*/ 385591 h 484742"/>
              <a:gd name="connsiteX14" fmla="*/ 22630 w 466652"/>
              <a:gd name="connsiteY14" fmla="*/ 451692 h 484742"/>
              <a:gd name="connsiteX15" fmla="*/ 11613 w 466652"/>
              <a:gd name="connsiteY15" fmla="*/ 484742 h 484742"/>
              <a:gd name="connsiteX16" fmla="*/ 44664 w 466652"/>
              <a:gd name="connsiteY16" fmla="*/ 451692 h 484742"/>
              <a:gd name="connsiteX17" fmla="*/ 77714 w 466652"/>
              <a:gd name="connsiteY17" fmla="*/ 429658 h 484742"/>
              <a:gd name="connsiteX18" fmla="*/ 88731 w 466652"/>
              <a:gd name="connsiteY18" fmla="*/ 396607 h 484742"/>
              <a:gd name="connsiteX19" fmla="*/ 99748 w 466652"/>
              <a:gd name="connsiteY19" fmla="*/ 352540 h 484742"/>
              <a:gd name="connsiteX20" fmla="*/ 154832 w 466652"/>
              <a:gd name="connsiteY20" fmla="*/ 264405 h 484742"/>
              <a:gd name="connsiteX21" fmla="*/ 198900 w 466652"/>
              <a:gd name="connsiteY21" fmla="*/ 198304 h 484742"/>
              <a:gd name="connsiteX22" fmla="*/ 220933 w 466652"/>
              <a:gd name="connsiteY22" fmla="*/ 165253 h 484742"/>
              <a:gd name="connsiteX23" fmla="*/ 209917 w 466652"/>
              <a:gd name="connsiteY23" fmla="*/ 198304 h 484742"/>
              <a:gd name="connsiteX24" fmla="*/ 187883 w 466652"/>
              <a:gd name="connsiteY24" fmla="*/ 231354 h 484742"/>
              <a:gd name="connsiteX25" fmla="*/ 220933 w 466652"/>
              <a:gd name="connsiteY25" fmla="*/ 242371 h 484742"/>
              <a:gd name="connsiteX26" fmla="*/ 287035 w 466652"/>
              <a:gd name="connsiteY26" fmla="*/ 187287 h 484742"/>
              <a:gd name="connsiteX27" fmla="*/ 253984 w 466652"/>
              <a:gd name="connsiteY27" fmla="*/ 198304 h 484742"/>
              <a:gd name="connsiteX28" fmla="*/ 242967 w 466652"/>
              <a:gd name="connsiteY28" fmla="*/ 231354 h 484742"/>
              <a:gd name="connsiteX29" fmla="*/ 309068 w 466652"/>
              <a:gd name="connsiteY29" fmla="*/ 231354 h 484742"/>
              <a:gd name="connsiteX30" fmla="*/ 298051 w 466652"/>
              <a:gd name="connsiteY30" fmla="*/ 264405 h 484742"/>
              <a:gd name="connsiteX31" fmla="*/ 364153 w 466652"/>
              <a:gd name="connsiteY31" fmla="*/ 264405 h 484742"/>
              <a:gd name="connsiteX32" fmla="*/ 397203 w 466652"/>
              <a:gd name="connsiteY32" fmla="*/ 242371 h 484742"/>
              <a:gd name="connsiteX33" fmla="*/ 441271 w 466652"/>
              <a:gd name="connsiteY33" fmla="*/ 165253 h 484742"/>
              <a:gd name="connsiteX34" fmla="*/ 463304 w 466652"/>
              <a:gd name="connsiteY34" fmla="*/ 132203 h 484742"/>
              <a:gd name="connsiteX35" fmla="*/ 452288 w 466652"/>
              <a:gd name="connsiteY35" fmla="*/ 88135 h 484742"/>
              <a:gd name="connsiteX36" fmla="*/ 430254 w 466652"/>
              <a:gd name="connsiteY36" fmla="*/ 121186 h 484742"/>
              <a:gd name="connsiteX37" fmla="*/ 397203 w 466652"/>
              <a:gd name="connsiteY37" fmla="*/ 187287 h 484742"/>
              <a:gd name="connsiteX38" fmla="*/ 364153 w 466652"/>
              <a:gd name="connsiteY38" fmla="*/ 220338 h 484742"/>
              <a:gd name="connsiteX39" fmla="*/ 298051 w 466652"/>
              <a:gd name="connsiteY39" fmla="*/ 330506 h 484742"/>
              <a:gd name="connsiteX40" fmla="*/ 265001 w 466652"/>
              <a:gd name="connsiteY40" fmla="*/ 352540 h 484742"/>
              <a:gd name="connsiteX41" fmla="*/ 231950 w 466652"/>
              <a:gd name="connsiteY41" fmla="*/ 396607 h 484742"/>
              <a:gd name="connsiteX42" fmla="*/ 209917 w 466652"/>
              <a:gd name="connsiteY42" fmla="*/ 429658 h 484742"/>
              <a:gd name="connsiteX43" fmla="*/ 198900 w 466652"/>
              <a:gd name="connsiteY43" fmla="*/ 429658 h 484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66652" h="484742">
                <a:moveTo>
                  <a:pt x="276018" y="0"/>
                </a:moveTo>
                <a:cubicBezTo>
                  <a:pt x="257656" y="3672"/>
                  <a:pt x="238466" y="4442"/>
                  <a:pt x="220933" y="11017"/>
                </a:cubicBezTo>
                <a:cubicBezTo>
                  <a:pt x="191098" y="22205"/>
                  <a:pt x="178209" y="46621"/>
                  <a:pt x="154832" y="66101"/>
                </a:cubicBezTo>
                <a:cubicBezTo>
                  <a:pt x="144660" y="74577"/>
                  <a:pt x="132799" y="80790"/>
                  <a:pt x="121782" y="88135"/>
                </a:cubicBezTo>
                <a:cubicBezTo>
                  <a:pt x="94554" y="169816"/>
                  <a:pt x="89361" y="133462"/>
                  <a:pt x="121782" y="198304"/>
                </a:cubicBezTo>
                <a:cubicBezTo>
                  <a:pt x="132799" y="194632"/>
                  <a:pt x="144749" y="193049"/>
                  <a:pt x="154832" y="187287"/>
                </a:cubicBezTo>
                <a:cubicBezTo>
                  <a:pt x="187810" y="168442"/>
                  <a:pt x="205902" y="147234"/>
                  <a:pt x="231950" y="121186"/>
                </a:cubicBezTo>
                <a:lnTo>
                  <a:pt x="242967" y="88135"/>
                </a:lnTo>
                <a:cubicBezTo>
                  <a:pt x="221897" y="151344"/>
                  <a:pt x="247039" y="92343"/>
                  <a:pt x="198900" y="154236"/>
                </a:cubicBezTo>
                <a:cubicBezTo>
                  <a:pt x="182642" y="175139"/>
                  <a:pt x="169521" y="198304"/>
                  <a:pt x="154832" y="220338"/>
                </a:cubicBezTo>
                <a:cubicBezTo>
                  <a:pt x="148390" y="230000"/>
                  <a:pt x="149455" y="243237"/>
                  <a:pt x="143815" y="253388"/>
                </a:cubicBezTo>
                <a:cubicBezTo>
                  <a:pt x="130955" y="276537"/>
                  <a:pt x="114437" y="297455"/>
                  <a:pt x="99748" y="319489"/>
                </a:cubicBezTo>
                <a:cubicBezTo>
                  <a:pt x="92403" y="330506"/>
                  <a:pt x="81901" y="339979"/>
                  <a:pt x="77714" y="352540"/>
                </a:cubicBezTo>
                <a:cubicBezTo>
                  <a:pt x="74042" y="363557"/>
                  <a:pt x="72337" y="375439"/>
                  <a:pt x="66697" y="385591"/>
                </a:cubicBezTo>
                <a:cubicBezTo>
                  <a:pt x="53837" y="408740"/>
                  <a:pt x="31004" y="426570"/>
                  <a:pt x="22630" y="451692"/>
                </a:cubicBezTo>
                <a:cubicBezTo>
                  <a:pt x="18958" y="462709"/>
                  <a:pt x="0" y="484742"/>
                  <a:pt x="11613" y="484742"/>
                </a:cubicBezTo>
                <a:cubicBezTo>
                  <a:pt x="27193" y="484742"/>
                  <a:pt x="32695" y="461666"/>
                  <a:pt x="44664" y="451692"/>
                </a:cubicBezTo>
                <a:cubicBezTo>
                  <a:pt x="54836" y="443216"/>
                  <a:pt x="66697" y="437003"/>
                  <a:pt x="77714" y="429658"/>
                </a:cubicBezTo>
                <a:cubicBezTo>
                  <a:pt x="81386" y="418641"/>
                  <a:pt x="85541" y="407773"/>
                  <a:pt x="88731" y="396607"/>
                </a:cubicBezTo>
                <a:cubicBezTo>
                  <a:pt x="92891" y="382048"/>
                  <a:pt x="94432" y="366717"/>
                  <a:pt x="99748" y="352540"/>
                </a:cubicBezTo>
                <a:cubicBezTo>
                  <a:pt x="116659" y="307444"/>
                  <a:pt x="126836" y="304399"/>
                  <a:pt x="154832" y="264405"/>
                </a:cubicBezTo>
                <a:cubicBezTo>
                  <a:pt x="170018" y="242711"/>
                  <a:pt x="184211" y="220338"/>
                  <a:pt x="198900" y="198304"/>
                </a:cubicBezTo>
                <a:lnTo>
                  <a:pt x="220933" y="165253"/>
                </a:lnTo>
                <a:cubicBezTo>
                  <a:pt x="217261" y="176270"/>
                  <a:pt x="215110" y="187917"/>
                  <a:pt x="209917" y="198304"/>
                </a:cubicBezTo>
                <a:cubicBezTo>
                  <a:pt x="203996" y="210147"/>
                  <a:pt x="184672" y="218509"/>
                  <a:pt x="187883" y="231354"/>
                </a:cubicBezTo>
                <a:cubicBezTo>
                  <a:pt x="190699" y="242620"/>
                  <a:pt x="209916" y="238699"/>
                  <a:pt x="220933" y="242371"/>
                </a:cubicBezTo>
                <a:cubicBezTo>
                  <a:pt x="230904" y="235724"/>
                  <a:pt x="287035" y="201426"/>
                  <a:pt x="287035" y="187287"/>
                </a:cubicBezTo>
                <a:cubicBezTo>
                  <a:pt x="287035" y="175674"/>
                  <a:pt x="265001" y="194632"/>
                  <a:pt x="253984" y="198304"/>
                </a:cubicBezTo>
                <a:cubicBezTo>
                  <a:pt x="250312" y="209321"/>
                  <a:pt x="238654" y="220572"/>
                  <a:pt x="242967" y="231354"/>
                </a:cubicBezTo>
                <a:cubicBezTo>
                  <a:pt x="261522" y="277741"/>
                  <a:pt x="290513" y="243724"/>
                  <a:pt x="309068" y="231354"/>
                </a:cubicBezTo>
                <a:cubicBezTo>
                  <a:pt x="305396" y="242371"/>
                  <a:pt x="292858" y="254018"/>
                  <a:pt x="298051" y="264405"/>
                </a:cubicBezTo>
                <a:cubicBezTo>
                  <a:pt x="310642" y="289587"/>
                  <a:pt x="351562" y="268602"/>
                  <a:pt x="364153" y="264405"/>
                </a:cubicBezTo>
                <a:cubicBezTo>
                  <a:pt x="375170" y="257060"/>
                  <a:pt x="387841" y="251733"/>
                  <a:pt x="397203" y="242371"/>
                </a:cubicBezTo>
                <a:cubicBezTo>
                  <a:pt x="415099" y="224475"/>
                  <a:pt x="429749" y="185417"/>
                  <a:pt x="441271" y="165253"/>
                </a:cubicBezTo>
                <a:cubicBezTo>
                  <a:pt x="447840" y="153757"/>
                  <a:pt x="455960" y="143220"/>
                  <a:pt x="463304" y="132203"/>
                </a:cubicBezTo>
                <a:cubicBezTo>
                  <a:pt x="459632" y="117514"/>
                  <a:pt x="466652" y="92923"/>
                  <a:pt x="452288" y="88135"/>
                </a:cubicBezTo>
                <a:cubicBezTo>
                  <a:pt x="439727" y="83948"/>
                  <a:pt x="436176" y="109343"/>
                  <a:pt x="430254" y="121186"/>
                </a:cubicBezTo>
                <a:cubicBezTo>
                  <a:pt x="405410" y="170874"/>
                  <a:pt x="436670" y="139925"/>
                  <a:pt x="397203" y="187287"/>
                </a:cubicBezTo>
                <a:cubicBezTo>
                  <a:pt x="387229" y="199256"/>
                  <a:pt x="373209" y="207660"/>
                  <a:pt x="364153" y="220338"/>
                </a:cubicBezTo>
                <a:cubicBezTo>
                  <a:pt x="340036" y="254103"/>
                  <a:pt x="335492" y="305545"/>
                  <a:pt x="298051" y="330506"/>
                </a:cubicBezTo>
                <a:cubicBezTo>
                  <a:pt x="287034" y="337851"/>
                  <a:pt x="274363" y="343178"/>
                  <a:pt x="265001" y="352540"/>
                </a:cubicBezTo>
                <a:cubicBezTo>
                  <a:pt x="252018" y="365523"/>
                  <a:pt x="242622" y="381666"/>
                  <a:pt x="231950" y="396607"/>
                </a:cubicBezTo>
                <a:cubicBezTo>
                  <a:pt x="224254" y="407381"/>
                  <a:pt x="219279" y="420295"/>
                  <a:pt x="209917" y="429658"/>
                </a:cubicBezTo>
                <a:cubicBezTo>
                  <a:pt x="207320" y="432255"/>
                  <a:pt x="202572" y="429658"/>
                  <a:pt x="198900" y="42965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1" name="10 Forma libre"/>
          <p:cNvSpPr/>
          <p:nvPr/>
        </p:nvSpPr>
        <p:spPr>
          <a:xfrm>
            <a:off x="7986713" y="6257925"/>
            <a:ext cx="804862" cy="44450"/>
          </a:xfrm>
          <a:custGeom>
            <a:avLst/>
            <a:gdLst>
              <a:gd name="connsiteX0" fmla="*/ 0 w 804231"/>
              <a:gd name="connsiteY0" fmla="*/ 44067 h 44067"/>
              <a:gd name="connsiteX1" fmla="*/ 716096 w 804231"/>
              <a:gd name="connsiteY1" fmla="*/ 33050 h 44067"/>
              <a:gd name="connsiteX2" fmla="*/ 771181 w 804231"/>
              <a:gd name="connsiteY2" fmla="*/ 22033 h 44067"/>
              <a:gd name="connsiteX3" fmla="*/ 804231 w 804231"/>
              <a:gd name="connsiteY3" fmla="*/ 11017 h 44067"/>
              <a:gd name="connsiteX4" fmla="*/ 793214 w 804231"/>
              <a:gd name="connsiteY4" fmla="*/ 0 h 44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4231" h="44067">
                <a:moveTo>
                  <a:pt x="0" y="44067"/>
                </a:moveTo>
                <a:lnTo>
                  <a:pt x="716096" y="33050"/>
                </a:lnTo>
                <a:cubicBezTo>
                  <a:pt x="734814" y="32515"/>
                  <a:pt x="753015" y="26574"/>
                  <a:pt x="771181" y="22033"/>
                </a:cubicBezTo>
                <a:cubicBezTo>
                  <a:pt x="782447" y="19217"/>
                  <a:pt x="796020" y="19228"/>
                  <a:pt x="804231" y="11017"/>
                </a:cubicBezTo>
                <a:lnTo>
                  <a:pt x="79321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1619672" y="5013176"/>
            <a:ext cx="6480720" cy="8640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1691680" y="3501008"/>
            <a:ext cx="619268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6" name="5 Rectángulo redondeado"/>
          <p:cNvSpPr/>
          <p:nvPr/>
        </p:nvSpPr>
        <p:spPr>
          <a:xfrm>
            <a:off x="1691680" y="2780928"/>
            <a:ext cx="6480720" cy="288032"/>
          </a:xfrm>
          <a:prstGeom prst="roundRect">
            <a:avLst/>
          </a:prstGeom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1763688" y="476672"/>
            <a:ext cx="608538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+mn-lt"/>
                <a:cs typeface="+mn-cs"/>
              </a:rPr>
              <a:t>Efectos de los cambios de Soberanía territorial</a:t>
            </a:r>
            <a:endParaRPr lang="es-ES" sz="2400" b="1" dirty="0">
              <a:latin typeface="+mn-lt"/>
              <a:cs typeface="+mn-cs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16238" y="1341438"/>
            <a:ext cx="3335337" cy="5222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atin typeface="+mn-lt"/>
                <a:cs typeface="+mn-cs"/>
              </a:rPr>
              <a:t>Sucesión  de  Estados</a:t>
            </a:r>
            <a:endParaRPr lang="es-ES" sz="2800" b="1" dirty="0">
              <a:latin typeface="+mn-lt"/>
              <a:cs typeface="+mn-cs"/>
            </a:endParaRPr>
          </a:p>
        </p:txBody>
      </p:sp>
      <p:sp>
        <p:nvSpPr>
          <p:cNvPr id="40974" name="4 CuadroTexto"/>
          <p:cNvSpPr txBox="1">
            <a:spLocks noChangeArrowheads="1"/>
          </p:cNvSpPr>
          <p:nvPr/>
        </p:nvSpPr>
        <p:spPr bwMode="auto">
          <a:xfrm>
            <a:off x="1692275" y="3644900"/>
            <a:ext cx="6016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Convención sobre Sucesión de Estados en materia de bienes ,</a:t>
            </a:r>
          </a:p>
          <a:p>
            <a:r>
              <a:rPr lang="es-ES" b="1">
                <a:latin typeface="Calibri" pitchFamily="34" charset="0"/>
              </a:rPr>
              <a:t>archivos y deudas públicas 1983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19250" y="2708275"/>
            <a:ext cx="6621463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atin typeface="+mn-lt"/>
                <a:cs typeface="+mn-cs"/>
              </a:rPr>
              <a:t>Convención sobre Sucesión de Estados en materia de Tratados 1978</a:t>
            </a:r>
            <a:endParaRPr lang="es-ES" b="1" dirty="0">
              <a:latin typeface="+mn-lt"/>
              <a:cs typeface="+mn-cs"/>
            </a:endParaRPr>
          </a:p>
        </p:txBody>
      </p:sp>
      <p:sp>
        <p:nvSpPr>
          <p:cNvPr id="8" name="7 Flecha a la derecha con bandas"/>
          <p:cNvSpPr/>
          <p:nvPr/>
        </p:nvSpPr>
        <p:spPr>
          <a:xfrm rot="5400000">
            <a:off x="4283870" y="2132806"/>
            <a:ext cx="576262" cy="14287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1" name="10 Estrella de 4 puntas"/>
          <p:cNvSpPr/>
          <p:nvPr/>
        </p:nvSpPr>
        <p:spPr>
          <a:xfrm>
            <a:off x="827088" y="3789363"/>
            <a:ext cx="360362" cy="36036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2" name="11 Estrella de 4 puntas"/>
          <p:cNvSpPr/>
          <p:nvPr/>
        </p:nvSpPr>
        <p:spPr>
          <a:xfrm>
            <a:off x="827088" y="2781300"/>
            <a:ext cx="360362" cy="360363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40979" name="12 CuadroTexto"/>
          <p:cNvSpPr txBox="1">
            <a:spLocks noChangeArrowheads="1"/>
          </p:cNvSpPr>
          <p:nvPr/>
        </p:nvSpPr>
        <p:spPr bwMode="auto">
          <a:xfrm>
            <a:off x="250825" y="4724400"/>
            <a:ext cx="1216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Definición</a:t>
            </a:r>
            <a:r>
              <a:rPr lang="es-ES">
                <a:latin typeface="Calibri" pitchFamily="34" charset="0"/>
              </a:rPr>
              <a:t>:</a:t>
            </a:r>
          </a:p>
        </p:txBody>
      </p:sp>
      <p:sp>
        <p:nvSpPr>
          <p:cNvPr id="40980" name="13 CuadroTexto"/>
          <p:cNvSpPr txBox="1">
            <a:spLocks noChangeArrowheads="1"/>
          </p:cNvSpPr>
          <p:nvPr/>
        </p:nvSpPr>
        <p:spPr bwMode="auto">
          <a:xfrm>
            <a:off x="1763713" y="5084763"/>
            <a:ext cx="64150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“la sustitución de un Estado por otro en la responsabilidad de las </a:t>
            </a:r>
          </a:p>
          <a:p>
            <a:r>
              <a:rPr lang="es-ES" b="1">
                <a:latin typeface="Calibri" pitchFamily="34" charset="0"/>
              </a:rPr>
              <a:t>Relaciones internacionales de un territorio”</a:t>
            </a:r>
          </a:p>
        </p:txBody>
      </p:sp>
      <p:sp>
        <p:nvSpPr>
          <p:cNvPr id="19" name="18 Explosión 1"/>
          <p:cNvSpPr/>
          <p:nvPr/>
        </p:nvSpPr>
        <p:spPr>
          <a:xfrm>
            <a:off x="8459788" y="2636838"/>
            <a:ext cx="468312" cy="6477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40982" name="15 Rectángulo"/>
          <p:cNvSpPr>
            <a:spLocks noChangeArrowheads="1"/>
          </p:cNvSpPr>
          <p:nvPr/>
        </p:nvSpPr>
        <p:spPr bwMode="auto">
          <a:xfrm>
            <a:off x="7740650" y="3141663"/>
            <a:ext cx="1223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vigor  1996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Esquina doblada"/>
          <p:cNvSpPr/>
          <p:nvPr/>
        </p:nvSpPr>
        <p:spPr>
          <a:xfrm>
            <a:off x="5652120" y="1556792"/>
            <a:ext cx="1296144" cy="360040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1043608" y="4581128"/>
            <a:ext cx="3024336" cy="576064"/>
          </a:xfrm>
          <a:prstGeom prst="roundRect">
            <a:avLst/>
          </a:prstGeom>
          <a:solidFill>
            <a:schemeClr val="bg2"/>
          </a:solidFill>
          <a:ln w="28575"/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1115616" y="3212976"/>
            <a:ext cx="1440160" cy="3600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1331640" y="1700808"/>
            <a:ext cx="1512168" cy="936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1475656" y="764704"/>
            <a:ext cx="626235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+mn-lt"/>
                <a:cs typeface="+mn-cs"/>
              </a:rPr>
              <a:t>Tipos de modificaciones de soberanía territorial</a:t>
            </a:r>
            <a:endParaRPr lang="es-ES" sz="2400" b="1" dirty="0">
              <a:latin typeface="+mn-lt"/>
              <a:cs typeface="+mn-cs"/>
            </a:endParaRPr>
          </a:p>
        </p:txBody>
      </p:sp>
      <p:sp>
        <p:nvSpPr>
          <p:cNvPr id="42000" name="2 CuadroTexto"/>
          <p:cNvSpPr txBox="1">
            <a:spLocks noChangeArrowheads="1"/>
          </p:cNvSpPr>
          <p:nvPr/>
        </p:nvSpPr>
        <p:spPr bwMode="auto">
          <a:xfrm>
            <a:off x="1476375" y="1700213"/>
            <a:ext cx="137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Fusión</a:t>
            </a:r>
          </a:p>
          <a:p>
            <a:r>
              <a:rPr lang="en-US" sz="2000" b="1">
                <a:latin typeface="Calibri" pitchFamily="34" charset="0"/>
              </a:rPr>
              <a:t>Unificación</a:t>
            </a:r>
            <a:endParaRPr lang="es-ES" sz="2000" b="1">
              <a:latin typeface="Calibri" pitchFamily="34" charset="0"/>
            </a:endParaRPr>
          </a:p>
        </p:txBody>
      </p:sp>
      <p:sp>
        <p:nvSpPr>
          <p:cNvPr id="42001" name="3 CuadroTexto"/>
          <p:cNvSpPr txBox="1">
            <a:spLocks noChangeArrowheads="1"/>
          </p:cNvSpPr>
          <p:nvPr/>
        </p:nvSpPr>
        <p:spPr bwMode="auto">
          <a:xfrm>
            <a:off x="1331913" y="3213100"/>
            <a:ext cx="1033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División</a:t>
            </a:r>
          </a:p>
        </p:txBody>
      </p:sp>
      <p:sp>
        <p:nvSpPr>
          <p:cNvPr id="42002" name="4 CuadroTexto"/>
          <p:cNvSpPr txBox="1">
            <a:spLocks noChangeArrowheads="1"/>
          </p:cNvSpPr>
          <p:nvPr/>
        </p:nvSpPr>
        <p:spPr bwMode="auto">
          <a:xfrm>
            <a:off x="1042988" y="4652963"/>
            <a:ext cx="307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Emancipación o separación</a:t>
            </a:r>
          </a:p>
        </p:txBody>
      </p:sp>
      <p:sp>
        <p:nvSpPr>
          <p:cNvPr id="42003" name="6 CuadroTexto"/>
          <p:cNvSpPr txBox="1">
            <a:spLocks noChangeArrowheads="1"/>
          </p:cNvSpPr>
          <p:nvPr/>
        </p:nvSpPr>
        <p:spPr bwMode="auto">
          <a:xfrm>
            <a:off x="4787900" y="2060575"/>
            <a:ext cx="380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 reunificación de las dos Alemania</a:t>
            </a:r>
          </a:p>
        </p:txBody>
      </p:sp>
      <p:sp>
        <p:nvSpPr>
          <p:cNvPr id="42004" name="7 CuadroTexto"/>
          <p:cNvSpPr txBox="1">
            <a:spLocks noChangeArrowheads="1"/>
          </p:cNvSpPr>
          <p:nvPr/>
        </p:nvSpPr>
        <p:spPr bwMode="auto">
          <a:xfrm>
            <a:off x="5795963" y="1484313"/>
            <a:ext cx="1100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Ejemplos:</a:t>
            </a:r>
          </a:p>
        </p:txBody>
      </p:sp>
      <p:sp>
        <p:nvSpPr>
          <p:cNvPr id="42005" name="8 CuadroTexto"/>
          <p:cNvSpPr txBox="1">
            <a:spLocks noChangeArrowheads="1"/>
          </p:cNvSpPr>
          <p:nvPr/>
        </p:nvSpPr>
        <p:spPr bwMode="auto">
          <a:xfrm>
            <a:off x="4932363" y="3213100"/>
            <a:ext cx="226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India-Pakistán 1947</a:t>
            </a:r>
          </a:p>
        </p:txBody>
      </p:sp>
      <p:sp>
        <p:nvSpPr>
          <p:cNvPr id="42006" name="9 CuadroTexto"/>
          <p:cNvSpPr txBox="1">
            <a:spLocks noChangeArrowheads="1"/>
          </p:cNvSpPr>
          <p:nvPr/>
        </p:nvSpPr>
        <p:spPr bwMode="auto">
          <a:xfrm>
            <a:off x="5148263" y="422116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U.R.S.S</a:t>
            </a:r>
          </a:p>
        </p:txBody>
      </p:sp>
      <p:sp>
        <p:nvSpPr>
          <p:cNvPr id="42007" name="10 CuadroTexto"/>
          <p:cNvSpPr txBox="1">
            <a:spLocks noChangeArrowheads="1"/>
          </p:cNvSpPr>
          <p:nvPr/>
        </p:nvSpPr>
        <p:spPr bwMode="auto">
          <a:xfrm>
            <a:off x="5076825" y="4868863"/>
            <a:ext cx="351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Calibri" pitchFamily="34" charset="0"/>
              </a:rPr>
              <a:t>Checoeslovaquia: 2 Estados  (1993</a:t>
            </a:r>
            <a:r>
              <a:rPr lang="es-ES">
                <a:latin typeface="Calibri" pitchFamily="34" charset="0"/>
              </a:rPr>
              <a:t>)</a:t>
            </a:r>
          </a:p>
        </p:txBody>
      </p:sp>
      <p:sp>
        <p:nvSpPr>
          <p:cNvPr id="42008" name="11 CuadroTexto"/>
          <p:cNvSpPr txBox="1">
            <a:spLocks noChangeArrowheads="1"/>
          </p:cNvSpPr>
          <p:nvPr/>
        </p:nvSpPr>
        <p:spPr bwMode="auto">
          <a:xfrm>
            <a:off x="5076825" y="5589588"/>
            <a:ext cx="2590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Calibri" pitchFamily="34" charset="0"/>
              </a:rPr>
              <a:t>Yugoeslavia:  6 Estados   </a:t>
            </a:r>
          </a:p>
          <a:p>
            <a:r>
              <a:rPr lang="es-ES" b="1">
                <a:latin typeface="Calibri" pitchFamily="34" charset="0"/>
              </a:rPr>
              <a:t>                            (Kosovo?)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4500563" y="4292600"/>
            <a:ext cx="287337" cy="1728788"/>
          </a:xfrm>
          <a:prstGeom prst="leftBrace">
            <a:avLst>
              <a:gd name="adj1" fmla="val 8333"/>
              <a:gd name="adj2" fmla="val 3087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2843213" y="2276475"/>
            <a:ext cx="14414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2843213" y="3429000"/>
            <a:ext cx="13684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CuadroTexto"/>
          <p:cNvSpPr txBox="1">
            <a:spLocks noChangeArrowheads="1"/>
          </p:cNvSpPr>
          <p:nvPr/>
        </p:nvSpPr>
        <p:spPr bwMode="auto">
          <a:xfrm>
            <a:off x="1403350" y="476250"/>
            <a:ext cx="6553200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Sucesión de Estados en materia de Tratados</a:t>
            </a:r>
            <a:endParaRPr lang="es-ES" sz="2800">
              <a:latin typeface="Calibri" pitchFamily="34" charset="0"/>
            </a:endParaRPr>
          </a:p>
        </p:txBody>
      </p:sp>
      <p:sp>
        <p:nvSpPr>
          <p:cNvPr id="43010" name="2 CuadroTexto"/>
          <p:cNvSpPr txBox="1">
            <a:spLocks noChangeArrowheads="1"/>
          </p:cNvSpPr>
          <p:nvPr/>
        </p:nvSpPr>
        <p:spPr bwMode="auto">
          <a:xfrm>
            <a:off x="250825" y="1341438"/>
            <a:ext cx="3384550" cy="5222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Ambito de aplicación</a:t>
            </a:r>
            <a:endParaRPr lang="es-ES" sz="2800">
              <a:latin typeface="Calibri" pitchFamily="34" charset="0"/>
            </a:endParaRPr>
          </a:p>
        </p:txBody>
      </p:sp>
      <p:sp>
        <p:nvSpPr>
          <p:cNvPr id="43011" name="3 CuadroTexto"/>
          <p:cNvSpPr txBox="1">
            <a:spLocks noChangeArrowheads="1"/>
          </p:cNvSpPr>
          <p:nvPr/>
        </p:nvSpPr>
        <p:spPr bwMode="auto">
          <a:xfrm>
            <a:off x="2339975" y="2205038"/>
            <a:ext cx="5111750" cy="4619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Sólo se aplica a tratados entre Estados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7859554">
            <a:off x="4614863" y="785812"/>
            <a:ext cx="736600" cy="16795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43013" name="5 CuadroTexto"/>
          <p:cNvSpPr txBox="1">
            <a:spLocks noChangeArrowheads="1"/>
          </p:cNvSpPr>
          <p:nvPr/>
        </p:nvSpPr>
        <p:spPr bwMode="auto">
          <a:xfrm>
            <a:off x="468313" y="2852738"/>
            <a:ext cx="5759450" cy="1323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Calibri" pitchFamily="34" charset="0"/>
              </a:rPr>
              <a:t>Ambito temporal: </a:t>
            </a:r>
            <a:r>
              <a:rPr lang="en-US" sz="2000" b="1">
                <a:latin typeface="Calibri" pitchFamily="34" charset="0"/>
              </a:rPr>
              <a:t>sólo sucesión producida después de la entrada en vigor de la Convención (salvo declaración de Estado sucesor en contrario: podría aplicarse provisional o definitivamente)</a:t>
            </a:r>
            <a:endParaRPr lang="es-ES" sz="2000" b="1">
              <a:latin typeface="Calibri" pitchFamily="34" charset="0"/>
            </a:endParaRPr>
          </a:p>
        </p:txBody>
      </p:sp>
      <p:sp>
        <p:nvSpPr>
          <p:cNvPr id="43014" name="6 CuadroTexto"/>
          <p:cNvSpPr txBox="1">
            <a:spLocks noChangeArrowheads="1"/>
          </p:cNvSpPr>
          <p:nvPr/>
        </p:nvSpPr>
        <p:spPr bwMode="auto">
          <a:xfrm>
            <a:off x="2484438" y="4365625"/>
            <a:ext cx="5688012" cy="10144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Sólo se aplica a sucesiones de conformidad con el D.I y los principios de la Carta Ej: no se aplica a las sucesiones producto del uso de la fuerza.</a:t>
            </a:r>
            <a:endParaRPr lang="es-ES" sz="2000" b="1">
              <a:latin typeface="Calibri" pitchFamily="34" charset="0"/>
            </a:endParaRPr>
          </a:p>
        </p:txBody>
      </p:sp>
      <p:sp>
        <p:nvSpPr>
          <p:cNvPr id="43015" name="7 CuadroTexto"/>
          <p:cNvSpPr txBox="1">
            <a:spLocks noChangeArrowheads="1"/>
          </p:cNvSpPr>
          <p:nvPr/>
        </p:nvSpPr>
        <p:spPr bwMode="auto">
          <a:xfrm>
            <a:off x="539750" y="5589588"/>
            <a:ext cx="7586663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La sucesión no afecta de por sí a los Tratados dispositivos - fronterizos</a:t>
            </a:r>
            <a:endParaRPr lang="es-E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692696"/>
            <a:ext cx="2254913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n-lt"/>
                <a:cs typeface="+mn-cs"/>
              </a:rPr>
              <a:t>SUPUESTOS:</a:t>
            </a:r>
            <a:endParaRPr lang="es-ES" sz="3200" dirty="0">
              <a:latin typeface="+mn-lt"/>
              <a:cs typeface="+mn-cs"/>
            </a:endParaRPr>
          </a:p>
        </p:txBody>
      </p:sp>
      <p:sp>
        <p:nvSpPr>
          <p:cNvPr id="44036" name="2 CuadroTexto"/>
          <p:cNvSpPr txBox="1">
            <a:spLocks noChangeArrowheads="1"/>
          </p:cNvSpPr>
          <p:nvPr/>
        </p:nvSpPr>
        <p:spPr bwMode="auto">
          <a:xfrm>
            <a:off x="250825" y="1484313"/>
            <a:ext cx="4392613" cy="649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Calibri" pitchFamily="34" charset="0"/>
              </a:rPr>
              <a:t>Tratados hacen una distinción cuando la Sucesión afecta</a:t>
            </a:r>
            <a:r>
              <a:rPr lang="es-ES" b="1" u="sng">
                <a:latin typeface="Calibri" pitchFamily="34" charset="0"/>
              </a:rPr>
              <a:t>:</a:t>
            </a:r>
          </a:p>
        </p:txBody>
      </p:sp>
      <p:sp>
        <p:nvSpPr>
          <p:cNvPr id="44037" name="3 CuadroTexto"/>
          <p:cNvSpPr txBox="1">
            <a:spLocks noChangeArrowheads="1"/>
          </p:cNvSpPr>
          <p:nvPr/>
        </p:nvSpPr>
        <p:spPr bwMode="auto">
          <a:xfrm>
            <a:off x="1187450" y="5373688"/>
            <a:ext cx="4583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Sólo una parte del territorio de un Estado</a:t>
            </a:r>
          </a:p>
        </p:txBody>
      </p:sp>
      <p:sp>
        <p:nvSpPr>
          <p:cNvPr id="44038" name="4 CuadroTexto"/>
          <p:cNvSpPr txBox="1">
            <a:spLocks noChangeArrowheads="1"/>
          </p:cNvSpPr>
          <p:nvPr/>
        </p:nvSpPr>
        <p:spPr bwMode="auto">
          <a:xfrm>
            <a:off x="1476375" y="2781300"/>
            <a:ext cx="3781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Estado de reciente independencia</a:t>
            </a:r>
          </a:p>
        </p:txBody>
      </p:sp>
      <p:sp>
        <p:nvSpPr>
          <p:cNvPr id="44039" name="5 CuadroTexto"/>
          <p:cNvSpPr txBox="1">
            <a:spLocks noChangeArrowheads="1"/>
          </p:cNvSpPr>
          <p:nvPr/>
        </p:nvSpPr>
        <p:spPr bwMode="auto">
          <a:xfrm>
            <a:off x="1331913" y="4005263"/>
            <a:ext cx="4248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Calibri" pitchFamily="34" charset="0"/>
              </a:rPr>
              <a:t> </a:t>
            </a:r>
            <a:r>
              <a:rPr lang="es-ES" sz="2400" b="1" u="sng">
                <a:latin typeface="Calibri" pitchFamily="34" charset="0"/>
              </a:rPr>
              <a:t>Unificación o separación</a:t>
            </a:r>
            <a:endParaRPr lang="es-ES" b="1">
              <a:latin typeface="Calibri" pitchFamily="34" charset="0"/>
            </a:endParaRPr>
          </a:p>
        </p:txBody>
      </p:sp>
      <p:sp>
        <p:nvSpPr>
          <p:cNvPr id="7" name="6 Flecha a la derecha con muesca"/>
          <p:cNvSpPr/>
          <p:nvPr/>
        </p:nvSpPr>
        <p:spPr>
          <a:xfrm>
            <a:off x="250825" y="2924175"/>
            <a:ext cx="979488" cy="14446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Flecha a la derecha con muesca"/>
          <p:cNvSpPr/>
          <p:nvPr/>
        </p:nvSpPr>
        <p:spPr>
          <a:xfrm>
            <a:off x="250825" y="4221163"/>
            <a:ext cx="936625" cy="144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Flecha a la derecha con muesca"/>
          <p:cNvSpPr/>
          <p:nvPr/>
        </p:nvSpPr>
        <p:spPr>
          <a:xfrm>
            <a:off x="250825" y="5516563"/>
            <a:ext cx="936625" cy="144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43" name="10 Rectángulo"/>
          <p:cNvSpPr>
            <a:spLocks noChangeArrowheads="1"/>
          </p:cNvSpPr>
          <p:nvPr/>
        </p:nvSpPr>
        <p:spPr bwMode="auto">
          <a:xfrm>
            <a:off x="3492500" y="0"/>
            <a:ext cx="4824413" cy="646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Calibri" pitchFamily="34" charset="0"/>
              </a:rPr>
              <a:t>Convención sobre Sucesión de Estados en materia de </a:t>
            </a:r>
            <a:r>
              <a:rPr lang="es-ES" b="1" u="sng">
                <a:latin typeface="Calibri" pitchFamily="34" charset="0"/>
              </a:rPr>
              <a:t>Tratados</a:t>
            </a:r>
            <a:r>
              <a:rPr lang="es-ES" b="1">
                <a:latin typeface="Calibri" pitchFamily="34" charset="0"/>
              </a:rPr>
              <a:t> 1978</a:t>
            </a:r>
          </a:p>
        </p:txBody>
      </p:sp>
      <p:sp>
        <p:nvSpPr>
          <p:cNvPr id="12" name="11 Flecha curvada hacia la derecha"/>
          <p:cNvSpPr/>
          <p:nvPr/>
        </p:nvSpPr>
        <p:spPr>
          <a:xfrm rot="4216721">
            <a:off x="2693988" y="-223838"/>
            <a:ext cx="319088" cy="11287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44045" name="12 CuadroTexto"/>
          <p:cNvSpPr txBox="1">
            <a:spLocks noChangeArrowheads="1"/>
          </p:cNvSpPr>
          <p:nvPr/>
        </p:nvSpPr>
        <p:spPr bwMode="auto">
          <a:xfrm>
            <a:off x="6516688" y="1773238"/>
            <a:ext cx="2079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REGLAS  A  APLICAR</a:t>
            </a:r>
            <a:endParaRPr lang="es-ES" b="1">
              <a:latin typeface="Calibri" pitchFamily="34" charset="0"/>
            </a:endParaRP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6372225" y="2781300"/>
            <a:ext cx="2443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Regla de la TABLA RASA</a:t>
            </a:r>
            <a:endParaRPr lang="es-ES" b="1">
              <a:latin typeface="Calibri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227763" y="2565400"/>
            <a:ext cx="2736850" cy="792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6084888" y="5229225"/>
            <a:ext cx="30591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“ regla de la movilidad del     </a:t>
            </a:r>
          </a:p>
          <a:p>
            <a:r>
              <a:rPr lang="en-US" sz="2000" b="1">
                <a:latin typeface="Calibri" pitchFamily="34" charset="0"/>
              </a:rPr>
              <a:t>   ambito  territorial del   </a:t>
            </a:r>
          </a:p>
          <a:p>
            <a:r>
              <a:rPr lang="en-US" sz="2000" b="1">
                <a:latin typeface="Calibri" pitchFamily="34" charset="0"/>
              </a:rPr>
              <a:t>    Tratado” </a:t>
            </a:r>
            <a:endParaRPr lang="es-ES" b="1">
              <a:latin typeface="Calibri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227763" y="4005263"/>
            <a:ext cx="2916237" cy="5762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6205538" y="4149725"/>
            <a:ext cx="2938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La regla de la Continuidad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6084888" y="5229225"/>
            <a:ext cx="3059112" cy="10080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1" name="20 Conector recto"/>
          <p:cNvCxnSpPr/>
          <p:nvPr/>
        </p:nvCxnSpPr>
        <p:spPr>
          <a:xfrm>
            <a:off x="0" y="2349500"/>
            <a:ext cx="9144000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5940425" y="2420938"/>
            <a:ext cx="0" cy="44370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ultidocumento"/>
          <p:cNvSpPr/>
          <p:nvPr/>
        </p:nvSpPr>
        <p:spPr>
          <a:xfrm>
            <a:off x="1403350" y="404813"/>
            <a:ext cx="4176713" cy="1800225"/>
          </a:xfrm>
          <a:prstGeom prst="flowChartMultidocumen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isometricRightUp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6386" name="1 CuadroTexto"/>
          <p:cNvSpPr txBox="1">
            <a:spLocks noChangeArrowheads="1"/>
          </p:cNvSpPr>
          <p:nvPr/>
        </p:nvSpPr>
        <p:spPr bwMode="auto">
          <a:xfrm>
            <a:off x="1692275" y="1268413"/>
            <a:ext cx="3128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800" b="1">
                <a:latin typeface="Adobe Caslon Pro Bold"/>
                <a:cs typeface="Aharoni" pitchFamily="2" charset="-79"/>
              </a:rPr>
              <a:t>Ámbito territorial</a:t>
            </a:r>
          </a:p>
        </p:txBody>
      </p:sp>
      <p:sp>
        <p:nvSpPr>
          <p:cNvPr id="16387" name="2 CuadroTexto"/>
          <p:cNvSpPr txBox="1">
            <a:spLocks noChangeArrowheads="1"/>
          </p:cNvSpPr>
          <p:nvPr/>
        </p:nvSpPr>
        <p:spPr bwMode="auto">
          <a:xfrm>
            <a:off x="3635375" y="2924175"/>
            <a:ext cx="2771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>
                <a:latin typeface="Aharoni" pitchFamily="2" charset="-79"/>
                <a:cs typeface="Aharoni" pitchFamily="2" charset="-79"/>
              </a:rPr>
              <a:t>DOMINIOS DEL ESTADO</a:t>
            </a:r>
          </a:p>
        </p:txBody>
      </p:sp>
      <p:sp>
        <p:nvSpPr>
          <p:cNvPr id="16388" name="3 CuadroTexto"/>
          <p:cNvSpPr txBox="1">
            <a:spLocks noChangeArrowheads="1"/>
          </p:cNvSpPr>
          <p:nvPr/>
        </p:nvSpPr>
        <p:spPr bwMode="auto">
          <a:xfrm>
            <a:off x="4356100" y="3860800"/>
            <a:ext cx="272573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*Dominio terrestre</a:t>
            </a:r>
          </a:p>
          <a:p>
            <a:endParaRPr lang="es-UY" b="1">
              <a:latin typeface="Calibri" pitchFamily="34" charset="0"/>
            </a:endParaRPr>
          </a:p>
          <a:p>
            <a:r>
              <a:rPr lang="es-UY" b="1">
                <a:latin typeface="Calibri" pitchFamily="34" charset="0"/>
              </a:rPr>
              <a:t>*Dominio fluvial y lacustre</a:t>
            </a:r>
          </a:p>
          <a:p>
            <a:endParaRPr lang="es-UY" b="1">
              <a:latin typeface="Calibri" pitchFamily="34" charset="0"/>
            </a:endParaRPr>
          </a:p>
          <a:p>
            <a:r>
              <a:rPr lang="es-UY" b="1">
                <a:latin typeface="Calibri" pitchFamily="34" charset="0"/>
              </a:rPr>
              <a:t>*Dominio Marítimo</a:t>
            </a:r>
          </a:p>
          <a:p>
            <a:endParaRPr lang="es-UY" b="1">
              <a:latin typeface="Calibri" pitchFamily="34" charset="0"/>
            </a:endParaRPr>
          </a:p>
          <a:p>
            <a:r>
              <a:rPr lang="es-UY" b="1">
                <a:latin typeface="Calibri" pitchFamily="34" charset="0"/>
              </a:rPr>
              <a:t>*Dominio Aéreo</a:t>
            </a:r>
          </a:p>
        </p:txBody>
      </p:sp>
      <p:sp>
        <p:nvSpPr>
          <p:cNvPr id="6" name="5 Flecha curvada hacia la derecha"/>
          <p:cNvSpPr/>
          <p:nvPr/>
        </p:nvSpPr>
        <p:spPr>
          <a:xfrm rot="19446494">
            <a:off x="2590800" y="2384425"/>
            <a:ext cx="431800" cy="9636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7" name="6 Abrir llave"/>
          <p:cNvSpPr/>
          <p:nvPr/>
        </p:nvSpPr>
        <p:spPr>
          <a:xfrm rot="16200000">
            <a:off x="4896644" y="2240757"/>
            <a:ext cx="358775" cy="2592387"/>
          </a:xfrm>
          <a:prstGeom prst="leftBrace">
            <a:avLst>
              <a:gd name="adj1" fmla="val 18359"/>
              <a:gd name="adj2" fmla="val 4947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051720" y="3933056"/>
            <a:ext cx="4248472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tángulo redondeado"/>
          <p:cNvSpPr/>
          <p:nvPr/>
        </p:nvSpPr>
        <p:spPr>
          <a:xfrm>
            <a:off x="2195736" y="2420888"/>
            <a:ext cx="3888432" cy="7920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2 Rectángulo redondeado"/>
          <p:cNvSpPr/>
          <p:nvPr/>
        </p:nvSpPr>
        <p:spPr>
          <a:xfrm>
            <a:off x="539552" y="1052736"/>
            <a:ext cx="7416824" cy="7200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5066" name="1 CuadroTexto"/>
          <p:cNvSpPr txBox="1">
            <a:spLocks noChangeArrowheads="1"/>
          </p:cNvSpPr>
          <p:nvPr/>
        </p:nvSpPr>
        <p:spPr bwMode="auto">
          <a:xfrm>
            <a:off x="611188" y="1196975"/>
            <a:ext cx="7292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Calibri" pitchFamily="34" charset="0"/>
              </a:rPr>
              <a:t>Una vez establecidos SUPUESTOS se aplican las siguientes REGLAS :</a:t>
            </a:r>
          </a:p>
        </p:txBody>
      </p:sp>
      <p:sp>
        <p:nvSpPr>
          <p:cNvPr id="45067" name="3 CuadroTexto"/>
          <p:cNvSpPr txBox="1">
            <a:spLocks noChangeArrowheads="1"/>
          </p:cNvSpPr>
          <p:nvPr/>
        </p:nvSpPr>
        <p:spPr bwMode="auto">
          <a:xfrm>
            <a:off x="2339975" y="2565400"/>
            <a:ext cx="3552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Calibri" pitchFamily="34" charset="0"/>
              </a:rPr>
              <a:t>La regla  de la TABLA RASA</a:t>
            </a:r>
          </a:p>
        </p:txBody>
      </p:sp>
      <p:sp>
        <p:nvSpPr>
          <p:cNvPr id="45068" name="5 CuadroTexto"/>
          <p:cNvSpPr txBox="1">
            <a:spLocks noChangeArrowheads="1"/>
          </p:cNvSpPr>
          <p:nvPr/>
        </p:nvSpPr>
        <p:spPr bwMode="auto">
          <a:xfrm>
            <a:off x="2195513" y="4005263"/>
            <a:ext cx="40433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Calibri" pitchFamily="34" charset="0"/>
              </a:rPr>
              <a:t>La regla de la Continuidad</a:t>
            </a:r>
          </a:p>
        </p:txBody>
      </p:sp>
      <p:sp>
        <p:nvSpPr>
          <p:cNvPr id="11" name="10 Explosión 1"/>
          <p:cNvSpPr/>
          <p:nvPr/>
        </p:nvSpPr>
        <p:spPr>
          <a:xfrm>
            <a:off x="1116013" y="2420938"/>
            <a:ext cx="576262" cy="6477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" name="11 Explosión 1"/>
          <p:cNvSpPr/>
          <p:nvPr/>
        </p:nvSpPr>
        <p:spPr>
          <a:xfrm>
            <a:off x="1042988" y="4076700"/>
            <a:ext cx="576262" cy="5048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5071" name="9 Rectángulo"/>
          <p:cNvSpPr>
            <a:spLocks noChangeArrowheads="1"/>
          </p:cNvSpPr>
          <p:nvPr/>
        </p:nvSpPr>
        <p:spPr bwMode="auto">
          <a:xfrm>
            <a:off x="1979613" y="5516563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“ regla de la movilidad del ámbito de validez espacial </a:t>
            </a:r>
            <a:r>
              <a:rPr lang="en-US" b="1">
                <a:latin typeface="Calibri" pitchFamily="34" charset="0"/>
              </a:rPr>
              <a:t>“</a:t>
            </a:r>
            <a:endParaRPr lang="es-ES" b="1">
              <a:latin typeface="Calibri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907704" y="5373216"/>
            <a:ext cx="4680520" cy="86409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Explosión 1"/>
          <p:cNvSpPr/>
          <p:nvPr/>
        </p:nvSpPr>
        <p:spPr>
          <a:xfrm>
            <a:off x="1042988" y="5445125"/>
            <a:ext cx="576262" cy="57626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Rectángulo"/>
          <p:cNvSpPr>
            <a:spLocks noChangeArrowheads="1"/>
          </p:cNvSpPr>
          <p:nvPr/>
        </p:nvSpPr>
        <p:spPr bwMode="auto">
          <a:xfrm>
            <a:off x="1908175" y="260350"/>
            <a:ext cx="46799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Calibri" pitchFamily="34" charset="0"/>
              </a:rPr>
              <a:t>La regla  de la TABLA RASA</a:t>
            </a:r>
          </a:p>
        </p:txBody>
      </p:sp>
      <p:sp>
        <p:nvSpPr>
          <p:cNvPr id="46082" name="2 Rectángulo"/>
          <p:cNvSpPr>
            <a:spLocks noChangeArrowheads="1"/>
          </p:cNvSpPr>
          <p:nvPr/>
        </p:nvSpPr>
        <p:spPr bwMode="auto">
          <a:xfrm>
            <a:off x="468313" y="3573463"/>
            <a:ext cx="16589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Calibri" pitchFamily="34" charset="0"/>
              </a:rPr>
              <a:t>Aplicable:</a:t>
            </a:r>
          </a:p>
        </p:txBody>
      </p:sp>
      <p:sp>
        <p:nvSpPr>
          <p:cNvPr id="46083" name="3 Rectángulo"/>
          <p:cNvSpPr>
            <a:spLocks noChangeArrowheads="1"/>
          </p:cNvSpPr>
          <p:nvPr/>
        </p:nvSpPr>
        <p:spPr bwMode="auto">
          <a:xfrm>
            <a:off x="3779838" y="3500438"/>
            <a:ext cx="496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Estados de reciente  independencia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1619250" y="188913"/>
            <a:ext cx="5473700" cy="7921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411413" y="3860800"/>
            <a:ext cx="100806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Abrir llave"/>
          <p:cNvSpPr/>
          <p:nvPr/>
        </p:nvSpPr>
        <p:spPr>
          <a:xfrm rot="16200000">
            <a:off x="4427538" y="2636838"/>
            <a:ext cx="360362" cy="4392612"/>
          </a:xfrm>
          <a:prstGeom prst="leftBrace">
            <a:avLst>
              <a:gd name="adj1" fmla="val 8333"/>
              <a:gd name="adj2" fmla="val 5062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6087" name="Rectangle 1"/>
          <p:cNvSpPr>
            <a:spLocks noChangeArrowheads="1"/>
          </p:cNvSpPr>
          <p:nvPr/>
        </p:nvSpPr>
        <p:spPr bwMode="auto">
          <a:xfrm>
            <a:off x="468313" y="1628775"/>
            <a:ext cx="8027987" cy="13239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UY" sz="11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*  </a:t>
            </a:r>
            <a:r>
              <a:rPr lang="es-UY" sz="20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El Estado sucesor no tiene obligaci</a:t>
            </a:r>
            <a:r>
              <a:rPr lang="es-UY" sz="20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UY" sz="20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n de continuar en vigor los tratados del</a:t>
            </a:r>
            <a:r>
              <a:rPr lang="es-UY" sz="2000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UY" sz="20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Estado predecesor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. El sucesor entra a la vida internacional con lo que se a dado en llamar una </a:t>
            </a:r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tabla rasa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, esto es,                          </a:t>
            </a:r>
          </a:p>
          <a:p>
            <a:r>
              <a:rPr lang="es-UY" sz="2000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lang="es-UY" sz="2000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como si la anterior situaci</a:t>
            </a:r>
            <a:r>
              <a:rPr lang="es-UY" sz="2000" b="1" u="sng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UY" sz="2000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n no hubiera existido.</a:t>
            </a:r>
            <a:endParaRPr lang="es-UY" sz="2000" b="1" u="sng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6088" name="16 Rectángulo"/>
          <p:cNvSpPr>
            <a:spLocks noChangeArrowheads="1"/>
          </p:cNvSpPr>
          <p:nvPr/>
        </p:nvSpPr>
        <p:spPr bwMode="auto">
          <a:xfrm>
            <a:off x="2555875" y="5229225"/>
            <a:ext cx="400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Surgidos del proceso de descolonización</a:t>
            </a:r>
            <a:endParaRPr lang="es-ES">
              <a:latin typeface="Calibri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779838" y="3357563"/>
            <a:ext cx="4895850" cy="935037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Rectángulo"/>
          <p:cNvSpPr>
            <a:spLocks noChangeArrowheads="1"/>
          </p:cNvSpPr>
          <p:nvPr/>
        </p:nvSpPr>
        <p:spPr bwMode="auto">
          <a:xfrm>
            <a:off x="2268538" y="4221163"/>
            <a:ext cx="4103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latin typeface="Calibri" pitchFamily="34" charset="0"/>
              </a:rPr>
              <a:t>La regla de la Continuidad</a:t>
            </a:r>
          </a:p>
        </p:txBody>
      </p:sp>
      <p:sp>
        <p:nvSpPr>
          <p:cNvPr id="3" name="2 Tarjeta"/>
          <p:cNvSpPr/>
          <p:nvPr/>
        </p:nvSpPr>
        <p:spPr>
          <a:xfrm>
            <a:off x="1979613" y="4076700"/>
            <a:ext cx="4752975" cy="792163"/>
          </a:xfrm>
          <a:prstGeom prst="flowChartPunchedCard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7107" name="3 CuadroTexto"/>
          <p:cNvSpPr txBox="1">
            <a:spLocks noChangeArrowheads="1"/>
          </p:cNvSpPr>
          <p:nvPr/>
        </p:nvSpPr>
        <p:spPr bwMode="auto">
          <a:xfrm>
            <a:off x="3563938" y="2420938"/>
            <a:ext cx="1279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Aplica :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47108" name="4 CuadroTexto"/>
          <p:cNvSpPr txBox="1">
            <a:spLocks noChangeArrowheads="1"/>
          </p:cNvSpPr>
          <p:nvPr/>
        </p:nvSpPr>
        <p:spPr bwMode="auto">
          <a:xfrm>
            <a:off x="1476375" y="620713"/>
            <a:ext cx="6657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Unificación  o  Separación  de  Estados</a:t>
            </a:r>
            <a:endParaRPr lang="es-ES" sz="3200" b="1">
              <a:latin typeface="Calibri" pitchFamily="34" charset="0"/>
            </a:endParaRPr>
          </a:p>
        </p:txBody>
      </p:sp>
      <p:sp>
        <p:nvSpPr>
          <p:cNvPr id="6" name="5 Explosión 1"/>
          <p:cNvSpPr/>
          <p:nvPr/>
        </p:nvSpPr>
        <p:spPr>
          <a:xfrm>
            <a:off x="468313" y="620713"/>
            <a:ext cx="574675" cy="576262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7110" name="6 CuadroTexto"/>
          <p:cNvSpPr txBox="1">
            <a:spLocks noChangeArrowheads="1"/>
          </p:cNvSpPr>
          <p:nvPr/>
        </p:nvSpPr>
        <p:spPr bwMode="auto">
          <a:xfrm>
            <a:off x="4572000" y="6165850"/>
            <a:ext cx="1851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Parte 4.art.31 -34</a:t>
            </a:r>
            <a:endParaRPr lang="es-ES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Rectángulo"/>
          <p:cNvSpPr>
            <a:spLocks noChangeArrowheads="1"/>
          </p:cNvSpPr>
          <p:nvPr/>
        </p:nvSpPr>
        <p:spPr bwMode="auto">
          <a:xfrm>
            <a:off x="900113" y="83661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UNIFICACI</a:t>
            </a:r>
            <a:r>
              <a:rPr lang="es-UY" b="1" u="sng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Dos o m</a:t>
            </a:r>
            <a:r>
              <a:rPr lang="es-UY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á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s Estados se unen para formar uno solo.</a:t>
            </a:r>
            <a:endParaRPr lang="es-E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8130" name="2 Rectángulo"/>
          <p:cNvSpPr>
            <a:spLocks noChangeArrowheads="1"/>
          </p:cNvSpPr>
          <p:nvPr/>
        </p:nvSpPr>
        <p:spPr bwMode="auto">
          <a:xfrm>
            <a:off x="827088" y="220503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b="1" u="sng">
                <a:latin typeface="Calibri" pitchFamily="34" charset="0"/>
              </a:rPr>
              <a:t>SEPARACIÓN DE ESTADOS</a:t>
            </a:r>
            <a:r>
              <a:rPr lang="es-UY" b="1">
                <a:latin typeface="Calibri" pitchFamily="34" charset="0"/>
              </a:rPr>
              <a:t>: Partes de un Estado se separan para formar uno o más Estados. </a:t>
            </a:r>
            <a:endParaRPr lang="es-ES">
              <a:latin typeface="Calibri" pitchFamily="34" charset="0"/>
            </a:endParaRPr>
          </a:p>
        </p:txBody>
      </p:sp>
      <p:sp>
        <p:nvSpPr>
          <p:cNvPr id="48131" name="3 Rectángulo"/>
          <p:cNvSpPr>
            <a:spLocks noChangeArrowheads="1"/>
          </p:cNvSpPr>
          <p:nvPr/>
        </p:nvSpPr>
        <p:spPr bwMode="auto">
          <a:xfrm>
            <a:off x="2411413" y="4724400"/>
            <a:ext cx="4589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b="1">
                <a:latin typeface="Calibri" pitchFamily="34" charset="0"/>
              </a:rPr>
              <a:t>* </a:t>
            </a:r>
            <a:r>
              <a:rPr lang="es-UY" sz="2400" b="1">
                <a:latin typeface="Calibri" pitchFamily="34" charset="0"/>
              </a:rPr>
              <a:t>CONTINUIDAD DE LOS TRATADOS</a:t>
            </a:r>
            <a:endParaRPr lang="es-ES" sz="2400">
              <a:latin typeface="Calibri" pitchFamily="34" charset="0"/>
            </a:endParaRPr>
          </a:p>
        </p:txBody>
      </p:sp>
      <p:sp>
        <p:nvSpPr>
          <p:cNvPr id="48132" name="4 CuadroTexto"/>
          <p:cNvSpPr txBox="1">
            <a:spLocks noChangeArrowheads="1"/>
          </p:cNvSpPr>
          <p:nvPr/>
        </p:nvSpPr>
        <p:spPr bwMode="auto">
          <a:xfrm>
            <a:off x="6443663" y="836613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Alemania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48133" name="5 CuadroTexto"/>
          <p:cNvSpPr txBox="1">
            <a:spLocks noChangeArrowheads="1"/>
          </p:cNvSpPr>
          <p:nvPr/>
        </p:nvSpPr>
        <p:spPr bwMode="auto">
          <a:xfrm>
            <a:off x="6659563" y="2349500"/>
            <a:ext cx="20891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URSS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7" name="6 Explosión 1"/>
          <p:cNvSpPr/>
          <p:nvPr/>
        </p:nvSpPr>
        <p:spPr>
          <a:xfrm>
            <a:off x="8388350" y="836613"/>
            <a:ext cx="431800" cy="504825"/>
          </a:xfrm>
          <a:prstGeom prst="irregularSeal1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979613" y="4365625"/>
            <a:ext cx="5545137" cy="1366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8136" name="8 CuadroTexto"/>
          <p:cNvSpPr txBox="1">
            <a:spLocks noChangeArrowheads="1"/>
          </p:cNvSpPr>
          <p:nvPr/>
        </p:nvSpPr>
        <p:spPr bwMode="auto">
          <a:xfrm>
            <a:off x="6011863" y="3141663"/>
            <a:ext cx="26876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Checoeslovaquia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940425" y="2276475"/>
            <a:ext cx="2952750" cy="18002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1" name="10 Flecha curvada hacia la izquierda"/>
          <p:cNvSpPr/>
          <p:nvPr/>
        </p:nvSpPr>
        <p:spPr>
          <a:xfrm rot="2218491">
            <a:off x="7885113" y="4246563"/>
            <a:ext cx="793750" cy="1406525"/>
          </a:xfrm>
          <a:prstGeom prst="curved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116013" y="234950"/>
            <a:ext cx="684053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Parte 4:    Unificaci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n y separaci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n de Estados</a:t>
            </a:r>
          </a:p>
          <a:p>
            <a:pPr algn="just"/>
            <a:endParaRPr lang="es-ES" sz="2000" b="1"/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Efectos de una unificaci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 Estados respecto de los tratados en vigor en la fecha de la sucesi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 Estados</a:t>
            </a:r>
            <a:endParaRPr lang="es-ES" sz="2000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Art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culo 31.1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. 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Cuando dos o m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s Estados se unan y formen de ese modo un Estado sucesor, todo tratado en vigor en la fecha de la sucesi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n de Estados respecto de cual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­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quiera de ellos continuar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 en vigor respecto del Estado sucesor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, a menos:</a:t>
            </a:r>
            <a:endParaRPr lang="es-ES" sz="2000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a)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Que el Estado sucesor y el otro Estado Parte o los otros Estados Partes con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vengan en otra cosa; o</a:t>
            </a:r>
            <a:endParaRPr lang="es-ES" sz="2000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b)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Que se desprenda del tratado o conste de otro modo que la aplicaci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del tratado respecto del Estado sucesor ser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 incompatible con el objeto y el fin del tratado o cambiar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 radicalmente las condiciones de su ejecuci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n….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39750" y="-4763"/>
            <a:ext cx="82804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Sucesi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n de Estados en caso de separaci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n de partes de un Estado</a:t>
            </a:r>
            <a:endParaRPr lang="es-ES" sz="2000" b="1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Art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culo 34.1. Cuando una parte o partes del territorio de un Estado se separen para formar uno o varios Estados, contin</a:t>
            </a:r>
            <a:r>
              <a:rPr lang="es-ES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ú</a:t>
            </a:r>
            <a:r>
              <a:rPr lang="es-ES" sz="2000" b="1">
                <a:solidFill>
                  <a:srgbClr val="333333"/>
                </a:solidFill>
                <a:cs typeface="Times New Roman" pitchFamily="18" charset="0"/>
              </a:rPr>
              <a:t>e o no existiendo el Estado predecesor</a:t>
            </a:r>
            <a:endParaRPr lang="es-ES" sz="2000" b="1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a)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Todo tratado que estuviera en vigor en la fecha de la sucesi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 Estados respecto de la totalidad del territorio del Estado predecesor continuar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en vigor respecto de cada Estado sucesor as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formado;</a:t>
            </a:r>
            <a:endParaRPr lang="es-ES" sz="2000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b)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Todo tratado que estuviera en vigor en la fecha de la sucesi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 Estados respecto solamente de la parte del territorio del Estado predecesor que haya pasado a ser un Estado sucesor continuar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 en vigor s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lo respecto de ese Es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tado sucesor.</a:t>
            </a:r>
            <a:endParaRPr lang="es-ES" sz="2000"/>
          </a:p>
          <a:p>
            <a:pPr algn="just" eaLnBrk="0" hangingPunct="0"/>
            <a:endParaRPr lang="es-ES" sz="2000">
              <a:solidFill>
                <a:srgbClr val="333333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2. El p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rrafo 1 no se aplicar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á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:</a:t>
            </a:r>
            <a:endParaRPr lang="es-ES" sz="2000"/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a) Si los Estados interesados convienen en otra cosa; o</a:t>
            </a:r>
            <a:endParaRPr lang="es-ES" sz="2000"/>
          </a:p>
          <a:p>
            <a:pPr algn="just" eaLnBrk="0" hangingPunct="0"/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b) Si se desprende del tratado o consta de otro modo que la aplicaci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 del tra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tado respecto del Estado sucesor ser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 incompatible con el objeto y el fin del tratado o cambiar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í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a radicalmente las condiciones de su ejecuci</a:t>
            </a:r>
            <a:r>
              <a:rPr lang="es-ES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ó</a:t>
            </a:r>
            <a:r>
              <a:rPr lang="es-ES" sz="2000">
                <a:solidFill>
                  <a:srgbClr val="333333"/>
                </a:solidFill>
                <a:cs typeface="Times New Roman" pitchFamily="18" charset="0"/>
              </a:rPr>
              <a:t>n.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CuadroTexto"/>
          <p:cNvSpPr txBox="1">
            <a:spLocks noChangeArrowheads="1"/>
          </p:cNvSpPr>
          <p:nvPr/>
        </p:nvSpPr>
        <p:spPr bwMode="auto">
          <a:xfrm>
            <a:off x="468313" y="1196975"/>
            <a:ext cx="8045450" cy="522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Regla de la movilidad del ámbito de validez espacial </a:t>
            </a:r>
            <a:r>
              <a:rPr lang="en-US">
                <a:latin typeface="Calibri" pitchFamily="34" charset="0"/>
              </a:rPr>
              <a:t>:</a:t>
            </a:r>
            <a:endParaRPr lang="es-ES">
              <a:latin typeface="Calibri" pitchFamily="34" charset="0"/>
            </a:endParaRPr>
          </a:p>
        </p:txBody>
      </p:sp>
      <p:sp>
        <p:nvSpPr>
          <p:cNvPr id="51202" name="2 CuadroTexto"/>
          <p:cNvSpPr txBox="1">
            <a:spLocks noChangeArrowheads="1"/>
          </p:cNvSpPr>
          <p:nvPr/>
        </p:nvSpPr>
        <p:spPr bwMode="auto">
          <a:xfrm>
            <a:off x="468313" y="2781300"/>
            <a:ext cx="8340725" cy="5222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Regla de la movilidad del ámbito territorial del Tratado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51203" name="3 CuadroTexto"/>
          <p:cNvSpPr txBox="1">
            <a:spLocks noChangeArrowheads="1"/>
          </p:cNvSpPr>
          <p:nvPr/>
        </p:nvSpPr>
        <p:spPr bwMode="auto">
          <a:xfrm>
            <a:off x="1476375" y="3644900"/>
            <a:ext cx="5975350" cy="181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Los Tratados del Estado predecesor cesan de aplicarse en ese territorio y comienzan a aplicarse los Tratados del Estado sucesor.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5" name="4 Igual que"/>
          <p:cNvSpPr/>
          <p:nvPr/>
        </p:nvSpPr>
        <p:spPr>
          <a:xfrm>
            <a:off x="3635375" y="1844675"/>
            <a:ext cx="1081088" cy="431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51205" name="5 CuadroTexto"/>
          <p:cNvSpPr txBox="1">
            <a:spLocks noChangeArrowheads="1"/>
          </p:cNvSpPr>
          <p:nvPr/>
        </p:nvSpPr>
        <p:spPr bwMode="auto">
          <a:xfrm>
            <a:off x="900113" y="5661025"/>
            <a:ext cx="168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Ej:  Alaska</a:t>
            </a:r>
            <a:endParaRPr lang="es-ES" sz="2800" b="1">
              <a:latin typeface="Calibri" pitchFamily="34" charset="0"/>
            </a:endParaRPr>
          </a:p>
        </p:txBody>
      </p:sp>
      <p:sp>
        <p:nvSpPr>
          <p:cNvPr id="51206" name="6 Rectángulo"/>
          <p:cNvSpPr>
            <a:spLocks noChangeArrowheads="1"/>
          </p:cNvSpPr>
          <p:nvPr/>
        </p:nvSpPr>
        <p:spPr bwMode="auto">
          <a:xfrm>
            <a:off x="395288" y="0"/>
            <a:ext cx="5462587" cy="4619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Calibri" pitchFamily="34" charset="0"/>
              </a:rPr>
              <a:t>Sólo una parte del territorio de un Estado</a:t>
            </a:r>
          </a:p>
        </p:txBody>
      </p:sp>
      <p:sp>
        <p:nvSpPr>
          <p:cNvPr id="8" name="7 Flecha curvada hacia la izquierda"/>
          <p:cNvSpPr/>
          <p:nvPr/>
        </p:nvSpPr>
        <p:spPr>
          <a:xfrm>
            <a:off x="6227763" y="260350"/>
            <a:ext cx="504825" cy="792163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elfin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286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2226" name="2 CuadroTexto"/>
          <p:cNvSpPr txBox="1">
            <a:spLocks noChangeArrowheads="1"/>
          </p:cNvSpPr>
          <p:nvPr/>
        </p:nvSpPr>
        <p:spPr bwMode="auto">
          <a:xfrm>
            <a:off x="6732588" y="6092825"/>
            <a:ext cx="2200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>
                <a:latin typeface="Brush Script Std"/>
              </a:rPr>
              <a:t>Lic. Graciela Aguilar</a:t>
            </a:r>
          </a:p>
        </p:txBody>
      </p:sp>
      <p:sp>
        <p:nvSpPr>
          <p:cNvPr id="52227" name="3 CuadroTexto"/>
          <p:cNvSpPr txBox="1">
            <a:spLocks noChangeArrowheads="1"/>
          </p:cNvSpPr>
          <p:nvPr/>
        </p:nvSpPr>
        <p:spPr bwMode="auto">
          <a:xfrm>
            <a:off x="8316913" y="566102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Calibri" pitchFamily="34" charset="0"/>
              </a:rPr>
              <a:t>®</a:t>
            </a:r>
          </a:p>
        </p:txBody>
      </p:sp>
      <p:sp>
        <p:nvSpPr>
          <p:cNvPr id="5" name="4 Forma libre"/>
          <p:cNvSpPr/>
          <p:nvPr/>
        </p:nvSpPr>
        <p:spPr>
          <a:xfrm>
            <a:off x="7821613" y="5343525"/>
            <a:ext cx="298450" cy="852488"/>
          </a:xfrm>
          <a:custGeom>
            <a:avLst/>
            <a:gdLst>
              <a:gd name="connsiteX0" fmla="*/ 297455 w 297455"/>
              <a:gd name="connsiteY0" fmla="*/ 154302 h 853557"/>
              <a:gd name="connsiteX1" fmla="*/ 286438 w 297455"/>
              <a:gd name="connsiteY1" fmla="*/ 77184 h 853557"/>
              <a:gd name="connsiteX2" fmla="*/ 231354 w 297455"/>
              <a:gd name="connsiteY2" fmla="*/ 11083 h 853557"/>
              <a:gd name="connsiteX3" fmla="*/ 198304 w 297455"/>
              <a:gd name="connsiteY3" fmla="*/ 66 h 853557"/>
              <a:gd name="connsiteX4" fmla="*/ 132202 w 297455"/>
              <a:gd name="connsiteY4" fmla="*/ 11083 h 853557"/>
              <a:gd name="connsiteX5" fmla="*/ 121185 w 297455"/>
              <a:gd name="connsiteY5" fmla="*/ 44133 h 853557"/>
              <a:gd name="connsiteX6" fmla="*/ 88135 w 297455"/>
              <a:gd name="connsiteY6" fmla="*/ 110234 h 853557"/>
              <a:gd name="connsiteX7" fmla="*/ 99152 w 297455"/>
              <a:gd name="connsiteY7" fmla="*/ 198369 h 853557"/>
              <a:gd name="connsiteX8" fmla="*/ 253388 w 297455"/>
              <a:gd name="connsiteY8" fmla="*/ 154302 h 853557"/>
              <a:gd name="connsiteX9" fmla="*/ 231354 w 297455"/>
              <a:gd name="connsiteY9" fmla="*/ 231420 h 853557"/>
              <a:gd name="connsiteX10" fmla="*/ 209320 w 297455"/>
              <a:gd name="connsiteY10" fmla="*/ 264471 h 853557"/>
              <a:gd name="connsiteX11" fmla="*/ 198304 w 297455"/>
              <a:gd name="connsiteY11" fmla="*/ 319555 h 853557"/>
              <a:gd name="connsiteX12" fmla="*/ 176270 w 297455"/>
              <a:gd name="connsiteY12" fmla="*/ 385656 h 853557"/>
              <a:gd name="connsiteX13" fmla="*/ 165253 w 297455"/>
              <a:gd name="connsiteY13" fmla="*/ 418707 h 853557"/>
              <a:gd name="connsiteX14" fmla="*/ 132202 w 297455"/>
              <a:gd name="connsiteY14" fmla="*/ 506842 h 853557"/>
              <a:gd name="connsiteX15" fmla="*/ 110169 w 297455"/>
              <a:gd name="connsiteY15" fmla="*/ 550909 h 853557"/>
              <a:gd name="connsiteX16" fmla="*/ 77118 w 297455"/>
              <a:gd name="connsiteY16" fmla="*/ 617010 h 853557"/>
              <a:gd name="connsiteX17" fmla="*/ 0 w 297455"/>
              <a:gd name="connsiteY17" fmla="*/ 782263 h 853557"/>
              <a:gd name="connsiteX18" fmla="*/ 0 w 297455"/>
              <a:gd name="connsiteY18" fmla="*/ 771246 h 85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97455" h="853557">
                <a:moveTo>
                  <a:pt x="297455" y="154302"/>
                </a:moveTo>
                <a:cubicBezTo>
                  <a:pt x="293783" y="128596"/>
                  <a:pt x="293899" y="102056"/>
                  <a:pt x="286438" y="77184"/>
                </a:cubicBezTo>
                <a:cubicBezTo>
                  <a:pt x="281357" y="60246"/>
                  <a:pt x="243652" y="19281"/>
                  <a:pt x="231354" y="11083"/>
                </a:cubicBezTo>
                <a:cubicBezTo>
                  <a:pt x="221692" y="4642"/>
                  <a:pt x="209321" y="3738"/>
                  <a:pt x="198304" y="66"/>
                </a:cubicBezTo>
                <a:cubicBezTo>
                  <a:pt x="176270" y="3738"/>
                  <a:pt x="151597" y="0"/>
                  <a:pt x="132202" y="11083"/>
                </a:cubicBezTo>
                <a:cubicBezTo>
                  <a:pt x="122119" y="16844"/>
                  <a:pt x="126378" y="33746"/>
                  <a:pt x="121185" y="44133"/>
                </a:cubicBezTo>
                <a:cubicBezTo>
                  <a:pt x="78473" y="129559"/>
                  <a:pt x="115826" y="27162"/>
                  <a:pt x="88135" y="110234"/>
                </a:cubicBezTo>
                <a:cubicBezTo>
                  <a:pt x="91807" y="139612"/>
                  <a:pt x="73578" y="183451"/>
                  <a:pt x="99152" y="198369"/>
                </a:cubicBezTo>
                <a:cubicBezTo>
                  <a:pt x="177639" y="244153"/>
                  <a:pt x="214016" y="193673"/>
                  <a:pt x="253388" y="154302"/>
                </a:cubicBezTo>
                <a:cubicBezTo>
                  <a:pt x="249858" y="168421"/>
                  <a:pt x="239256" y="215616"/>
                  <a:pt x="231354" y="231420"/>
                </a:cubicBezTo>
                <a:cubicBezTo>
                  <a:pt x="225433" y="243263"/>
                  <a:pt x="216665" y="253454"/>
                  <a:pt x="209320" y="264471"/>
                </a:cubicBezTo>
                <a:cubicBezTo>
                  <a:pt x="205648" y="282832"/>
                  <a:pt x="203231" y="301490"/>
                  <a:pt x="198304" y="319555"/>
                </a:cubicBezTo>
                <a:cubicBezTo>
                  <a:pt x="192193" y="341962"/>
                  <a:pt x="183615" y="363622"/>
                  <a:pt x="176270" y="385656"/>
                </a:cubicBezTo>
                <a:lnTo>
                  <a:pt x="165253" y="418707"/>
                </a:lnTo>
                <a:cubicBezTo>
                  <a:pt x="153140" y="455045"/>
                  <a:pt x="149765" y="467325"/>
                  <a:pt x="132202" y="506842"/>
                </a:cubicBezTo>
                <a:cubicBezTo>
                  <a:pt x="125532" y="521849"/>
                  <a:pt x="116638" y="535814"/>
                  <a:pt x="110169" y="550909"/>
                </a:cubicBezTo>
                <a:cubicBezTo>
                  <a:pt x="82804" y="614762"/>
                  <a:pt x="119459" y="553500"/>
                  <a:pt x="77118" y="617010"/>
                </a:cubicBezTo>
                <a:cubicBezTo>
                  <a:pt x="67325" y="646388"/>
                  <a:pt x="0" y="853557"/>
                  <a:pt x="0" y="782263"/>
                </a:cubicBezTo>
                <a:lnTo>
                  <a:pt x="0" y="77124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Forma libre"/>
          <p:cNvSpPr/>
          <p:nvPr/>
        </p:nvSpPr>
        <p:spPr>
          <a:xfrm>
            <a:off x="7986713" y="5340350"/>
            <a:ext cx="307975" cy="520700"/>
          </a:xfrm>
          <a:custGeom>
            <a:avLst/>
            <a:gdLst>
              <a:gd name="connsiteX0" fmla="*/ 0 w 307031"/>
              <a:gd name="connsiteY0" fmla="*/ 498513 h 520546"/>
              <a:gd name="connsiteX1" fmla="*/ 22034 w 307031"/>
              <a:gd name="connsiteY1" fmla="*/ 300209 h 520546"/>
              <a:gd name="connsiteX2" fmla="*/ 44067 w 307031"/>
              <a:gd name="connsiteY2" fmla="*/ 267159 h 520546"/>
              <a:gd name="connsiteX3" fmla="*/ 33051 w 307031"/>
              <a:gd name="connsiteY3" fmla="*/ 366310 h 520546"/>
              <a:gd name="connsiteX4" fmla="*/ 11017 w 307031"/>
              <a:gd name="connsiteY4" fmla="*/ 421395 h 520546"/>
              <a:gd name="connsiteX5" fmla="*/ 33051 w 307031"/>
              <a:gd name="connsiteY5" fmla="*/ 377327 h 520546"/>
              <a:gd name="connsiteX6" fmla="*/ 44067 w 307031"/>
              <a:gd name="connsiteY6" fmla="*/ 344277 h 520546"/>
              <a:gd name="connsiteX7" fmla="*/ 88135 w 307031"/>
              <a:gd name="connsiteY7" fmla="*/ 278175 h 520546"/>
              <a:gd name="connsiteX8" fmla="*/ 110169 w 307031"/>
              <a:gd name="connsiteY8" fmla="*/ 212074 h 520546"/>
              <a:gd name="connsiteX9" fmla="*/ 121185 w 307031"/>
              <a:gd name="connsiteY9" fmla="*/ 179024 h 520546"/>
              <a:gd name="connsiteX10" fmla="*/ 132202 w 307031"/>
              <a:gd name="connsiteY10" fmla="*/ 289192 h 520546"/>
              <a:gd name="connsiteX11" fmla="*/ 143219 w 307031"/>
              <a:gd name="connsiteY11" fmla="*/ 267159 h 520546"/>
              <a:gd name="connsiteX12" fmla="*/ 132202 w 307031"/>
              <a:gd name="connsiteY12" fmla="*/ 300209 h 520546"/>
              <a:gd name="connsiteX13" fmla="*/ 143219 w 307031"/>
              <a:gd name="connsiteY13" fmla="*/ 245125 h 520546"/>
              <a:gd name="connsiteX14" fmla="*/ 154236 w 307031"/>
              <a:gd name="connsiteY14" fmla="*/ 289192 h 520546"/>
              <a:gd name="connsiteX15" fmla="*/ 198304 w 307031"/>
              <a:gd name="connsiteY15" fmla="*/ 300209 h 520546"/>
              <a:gd name="connsiteX16" fmla="*/ 264405 w 307031"/>
              <a:gd name="connsiteY16" fmla="*/ 212074 h 520546"/>
              <a:gd name="connsiteX17" fmla="*/ 286438 w 307031"/>
              <a:gd name="connsiteY17" fmla="*/ 145973 h 520546"/>
              <a:gd name="connsiteX18" fmla="*/ 297455 w 307031"/>
              <a:gd name="connsiteY18" fmla="*/ 35804 h 520546"/>
              <a:gd name="connsiteX19" fmla="*/ 275422 w 307031"/>
              <a:gd name="connsiteY19" fmla="*/ 112922 h 520546"/>
              <a:gd name="connsiteX20" fmla="*/ 264405 w 307031"/>
              <a:gd name="connsiteY20" fmla="*/ 156990 h 520546"/>
              <a:gd name="connsiteX21" fmla="*/ 253388 w 307031"/>
              <a:gd name="connsiteY21" fmla="*/ 190040 h 520546"/>
              <a:gd name="connsiteX22" fmla="*/ 231354 w 307031"/>
              <a:gd name="connsiteY22" fmla="*/ 300209 h 520546"/>
              <a:gd name="connsiteX23" fmla="*/ 220337 w 307031"/>
              <a:gd name="connsiteY23" fmla="*/ 410378 h 520546"/>
              <a:gd name="connsiteX24" fmla="*/ 209320 w 307031"/>
              <a:gd name="connsiteY24" fmla="*/ 443428 h 520546"/>
              <a:gd name="connsiteX25" fmla="*/ 198304 w 307031"/>
              <a:gd name="connsiteY25" fmla="*/ 520546 h 52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7031" h="520546">
                <a:moveTo>
                  <a:pt x="0" y="498513"/>
                </a:moveTo>
                <a:cubicBezTo>
                  <a:pt x="805" y="488850"/>
                  <a:pt x="9843" y="336784"/>
                  <a:pt x="22034" y="300209"/>
                </a:cubicBezTo>
                <a:cubicBezTo>
                  <a:pt x="26221" y="287648"/>
                  <a:pt x="36723" y="278176"/>
                  <a:pt x="44067" y="267159"/>
                </a:cubicBezTo>
                <a:cubicBezTo>
                  <a:pt x="40395" y="300209"/>
                  <a:pt x="40019" y="333794"/>
                  <a:pt x="33051" y="366310"/>
                </a:cubicBezTo>
                <a:cubicBezTo>
                  <a:pt x="28907" y="385647"/>
                  <a:pt x="11017" y="401619"/>
                  <a:pt x="11017" y="421395"/>
                </a:cubicBezTo>
                <a:cubicBezTo>
                  <a:pt x="11017" y="437818"/>
                  <a:pt x="26582" y="392422"/>
                  <a:pt x="33051" y="377327"/>
                </a:cubicBezTo>
                <a:cubicBezTo>
                  <a:pt x="37625" y="366653"/>
                  <a:pt x="38427" y="354428"/>
                  <a:pt x="44067" y="344277"/>
                </a:cubicBezTo>
                <a:cubicBezTo>
                  <a:pt x="56928" y="321128"/>
                  <a:pt x="79761" y="303298"/>
                  <a:pt x="88135" y="278175"/>
                </a:cubicBezTo>
                <a:lnTo>
                  <a:pt x="110169" y="212074"/>
                </a:lnTo>
                <a:cubicBezTo>
                  <a:pt x="113841" y="201057"/>
                  <a:pt x="123094" y="167569"/>
                  <a:pt x="121185" y="179024"/>
                </a:cubicBezTo>
                <a:cubicBezTo>
                  <a:pt x="96975" y="324286"/>
                  <a:pt x="61980" y="336008"/>
                  <a:pt x="132202" y="289192"/>
                </a:cubicBezTo>
                <a:cubicBezTo>
                  <a:pt x="186455" y="207813"/>
                  <a:pt x="192159" y="201906"/>
                  <a:pt x="143219" y="267159"/>
                </a:cubicBezTo>
                <a:cubicBezTo>
                  <a:pt x="139547" y="278176"/>
                  <a:pt x="132202" y="311822"/>
                  <a:pt x="132202" y="300209"/>
                </a:cubicBezTo>
                <a:cubicBezTo>
                  <a:pt x="132202" y="281484"/>
                  <a:pt x="126471" y="253499"/>
                  <a:pt x="143219" y="245125"/>
                </a:cubicBezTo>
                <a:cubicBezTo>
                  <a:pt x="156762" y="238354"/>
                  <a:pt x="143530" y="278486"/>
                  <a:pt x="154236" y="289192"/>
                </a:cubicBezTo>
                <a:cubicBezTo>
                  <a:pt x="164943" y="299899"/>
                  <a:pt x="183615" y="296537"/>
                  <a:pt x="198304" y="300209"/>
                </a:cubicBezTo>
                <a:cubicBezTo>
                  <a:pt x="220338" y="270831"/>
                  <a:pt x="252793" y="246912"/>
                  <a:pt x="264405" y="212074"/>
                </a:cubicBezTo>
                <a:lnTo>
                  <a:pt x="286438" y="145973"/>
                </a:lnTo>
                <a:cubicBezTo>
                  <a:pt x="290110" y="109250"/>
                  <a:pt x="306406" y="0"/>
                  <a:pt x="297455" y="35804"/>
                </a:cubicBezTo>
                <a:cubicBezTo>
                  <a:pt x="263013" y="173571"/>
                  <a:pt x="307031" y="2286"/>
                  <a:pt x="275422" y="112922"/>
                </a:cubicBezTo>
                <a:cubicBezTo>
                  <a:pt x="271262" y="127481"/>
                  <a:pt x="268565" y="142431"/>
                  <a:pt x="264405" y="156990"/>
                </a:cubicBezTo>
                <a:cubicBezTo>
                  <a:pt x="261215" y="168156"/>
                  <a:pt x="255999" y="178725"/>
                  <a:pt x="253388" y="190040"/>
                </a:cubicBezTo>
                <a:cubicBezTo>
                  <a:pt x="244967" y="226531"/>
                  <a:pt x="231354" y="300209"/>
                  <a:pt x="231354" y="300209"/>
                </a:cubicBezTo>
                <a:cubicBezTo>
                  <a:pt x="227682" y="336932"/>
                  <a:pt x="225949" y="373901"/>
                  <a:pt x="220337" y="410378"/>
                </a:cubicBezTo>
                <a:cubicBezTo>
                  <a:pt x="218571" y="421856"/>
                  <a:pt x="212510" y="432262"/>
                  <a:pt x="209320" y="443428"/>
                </a:cubicBezTo>
                <a:cubicBezTo>
                  <a:pt x="195632" y="491337"/>
                  <a:pt x="198304" y="477337"/>
                  <a:pt x="198304" y="5205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elfin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286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3250" name="2 CuadroTexto"/>
          <p:cNvSpPr txBox="1">
            <a:spLocks noChangeArrowheads="1"/>
          </p:cNvSpPr>
          <p:nvPr/>
        </p:nvSpPr>
        <p:spPr bwMode="auto">
          <a:xfrm>
            <a:off x="6732588" y="6092825"/>
            <a:ext cx="2200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>
                <a:latin typeface="Brush Script Std"/>
              </a:rPr>
              <a:t>Lic. Graciela Aguilar</a:t>
            </a:r>
          </a:p>
        </p:txBody>
      </p:sp>
      <p:sp>
        <p:nvSpPr>
          <p:cNvPr id="53251" name="3 CuadroTexto"/>
          <p:cNvSpPr txBox="1">
            <a:spLocks noChangeArrowheads="1"/>
          </p:cNvSpPr>
          <p:nvPr/>
        </p:nvSpPr>
        <p:spPr bwMode="auto">
          <a:xfrm>
            <a:off x="8316913" y="566102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Calibri" pitchFamily="34" charset="0"/>
              </a:rPr>
              <a:t>®</a:t>
            </a:r>
          </a:p>
        </p:txBody>
      </p:sp>
      <p:sp>
        <p:nvSpPr>
          <p:cNvPr id="5" name="4 Forma libre"/>
          <p:cNvSpPr/>
          <p:nvPr/>
        </p:nvSpPr>
        <p:spPr>
          <a:xfrm>
            <a:off x="7821613" y="5343525"/>
            <a:ext cx="298450" cy="852488"/>
          </a:xfrm>
          <a:custGeom>
            <a:avLst/>
            <a:gdLst>
              <a:gd name="connsiteX0" fmla="*/ 297455 w 297455"/>
              <a:gd name="connsiteY0" fmla="*/ 154302 h 853557"/>
              <a:gd name="connsiteX1" fmla="*/ 286438 w 297455"/>
              <a:gd name="connsiteY1" fmla="*/ 77184 h 853557"/>
              <a:gd name="connsiteX2" fmla="*/ 231354 w 297455"/>
              <a:gd name="connsiteY2" fmla="*/ 11083 h 853557"/>
              <a:gd name="connsiteX3" fmla="*/ 198304 w 297455"/>
              <a:gd name="connsiteY3" fmla="*/ 66 h 853557"/>
              <a:gd name="connsiteX4" fmla="*/ 132202 w 297455"/>
              <a:gd name="connsiteY4" fmla="*/ 11083 h 853557"/>
              <a:gd name="connsiteX5" fmla="*/ 121185 w 297455"/>
              <a:gd name="connsiteY5" fmla="*/ 44133 h 853557"/>
              <a:gd name="connsiteX6" fmla="*/ 88135 w 297455"/>
              <a:gd name="connsiteY6" fmla="*/ 110234 h 853557"/>
              <a:gd name="connsiteX7" fmla="*/ 99152 w 297455"/>
              <a:gd name="connsiteY7" fmla="*/ 198369 h 853557"/>
              <a:gd name="connsiteX8" fmla="*/ 253388 w 297455"/>
              <a:gd name="connsiteY8" fmla="*/ 154302 h 853557"/>
              <a:gd name="connsiteX9" fmla="*/ 231354 w 297455"/>
              <a:gd name="connsiteY9" fmla="*/ 231420 h 853557"/>
              <a:gd name="connsiteX10" fmla="*/ 209320 w 297455"/>
              <a:gd name="connsiteY10" fmla="*/ 264471 h 853557"/>
              <a:gd name="connsiteX11" fmla="*/ 198304 w 297455"/>
              <a:gd name="connsiteY11" fmla="*/ 319555 h 853557"/>
              <a:gd name="connsiteX12" fmla="*/ 176270 w 297455"/>
              <a:gd name="connsiteY12" fmla="*/ 385656 h 853557"/>
              <a:gd name="connsiteX13" fmla="*/ 165253 w 297455"/>
              <a:gd name="connsiteY13" fmla="*/ 418707 h 853557"/>
              <a:gd name="connsiteX14" fmla="*/ 132202 w 297455"/>
              <a:gd name="connsiteY14" fmla="*/ 506842 h 853557"/>
              <a:gd name="connsiteX15" fmla="*/ 110169 w 297455"/>
              <a:gd name="connsiteY15" fmla="*/ 550909 h 853557"/>
              <a:gd name="connsiteX16" fmla="*/ 77118 w 297455"/>
              <a:gd name="connsiteY16" fmla="*/ 617010 h 853557"/>
              <a:gd name="connsiteX17" fmla="*/ 0 w 297455"/>
              <a:gd name="connsiteY17" fmla="*/ 782263 h 853557"/>
              <a:gd name="connsiteX18" fmla="*/ 0 w 297455"/>
              <a:gd name="connsiteY18" fmla="*/ 771246 h 85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97455" h="853557">
                <a:moveTo>
                  <a:pt x="297455" y="154302"/>
                </a:moveTo>
                <a:cubicBezTo>
                  <a:pt x="293783" y="128596"/>
                  <a:pt x="293899" y="102056"/>
                  <a:pt x="286438" y="77184"/>
                </a:cubicBezTo>
                <a:cubicBezTo>
                  <a:pt x="281357" y="60246"/>
                  <a:pt x="243652" y="19281"/>
                  <a:pt x="231354" y="11083"/>
                </a:cubicBezTo>
                <a:cubicBezTo>
                  <a:pt x="221692" y="4642"/>
                  <a:pt x="209321" y="3738"/>
                  <a:pt x="198304" y="66"/>
                </a:cubicBezTo>
                <a:cubicBezTo>
                  <a:pt x="176270" y="3738"/>
                  <a:pt x="151597" y="0"/>
                  <a:pt x="132202" y="11083"/>
                </a:cubicBezTo>
                <a:cubicBezTo>
                  <a:pt x="122119" y="16844"/>
                  <a:pt x="126378" y="33746"/>
                  <a:pt x="121185" y="44133"/>
                </a:cubicBezTo>
                <a:cubicBezTo>
                  <a:pt x="78473" y="129559"/>
                  <a:pt x="115826" y="27162"/>
                  <a:pt x="88135" y="110234"/>
                </a:cubicBezTo>
                <a:cubicBezTo>
                  <a:pt x="91807" y="139612"/>
                  <a:pt x="73578" y="183451"/>
                  <a:pt x="99152" y="198369"/>
                </a:cubicBezTo>
                <a:cubicBezTo>
                  <a:pt x="177639" y="244153"/>
                  <a:pt x="214016" y="193673"/>
                  <a:pt x="253388" y="154302"/>
                </a:cubicBezTo>
                <a:cubicBezTo>
                  <a:pt x="249858" y="168421"/>
                  <a:pt x="239256" y="215616"/>
                  <a:pt x="231354" y="231420"/>
                </a:cubicBezTo>
                <a:cubicBezTo>
                  <a:pt x="225433" y="243263"/>
                  <a:pt x="216665" y="253454"/>
                  <a:pt x="209320" y="264471"/>
                </a:cubicBezTo>
                <a:cubicBezTo>
                  <a:pt x="205648" y="282832"/>
                  <a:pt x="203231" y="301490"/>
                  <a:pt x="198304" y="319555"/>
                </a:cubicBezTo>
                <a:cubicBezTo>
                  <a:pt x="192193" y="341962"/>
                  <a:pt x="183615" y="363622"/>
                  <a:pt x="176270" y="385656"/>
                </a:cubicBezTo>
                <a:lnTo>
                  <a:pt x="165253" y="418707"/>
                </a:lnTo>
                <a:cubicBezTo>
                  <a:pt x="153140" y="455045"/>
                  <a:pt x="149765" y="467325"/>
                  <a:pt x="132202" y="506842"/>
                </a:cubicBezTo>
                <a:cubicBezTo>
                  <a:pt x="125532" y="521849"/>
                  <a:pt x="116638" y="535814"/>
                  <a:pt x="110169" y="550909"/>
                </a:cubicBezTo>
                <a:cubicBezTo>
                  <a:pt x="82804" y="614762"/>
                  <a:pt x="119459" y="553500"/>
                  <a:pt x="77118" y="617010"/>
                </a:cubicBezTo>
                <a:cubicBezTo>
                  <a:pt x="67325" y="646388"/>
                  <a:pt x="0" y="853557"/>
                  <a:pt x="0" y="782263"/>
                </a:cubicBezTo>
                <a:lnTo>
                  <a:pt x="0" y="77124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Forma libre"/>
          <p:cNvSpPr/>
          <p:nvPr/>
        </p:nvSpPr>
        <p:spPr>
          <a:xfrm>
            <a:off x="7986713" y="5340350"/>
            <a:ext cx="307975" cy="520700"/>
          </a:xfrm>
          <a:custGeom>
            <a:avLst/>
            <a:gdLst>
              <a:gd name="connsiteX0" fmla="*/ 0 w 307031"/>
              <a:gd name="connsiteY0" fmla="*/ 498513 h 520546"/>
              <a:gd name="connsiteX1" fmla="*/ 22034 w 307031"/>
              <a:gd name="connsiteY1" fmla="*/ 300209 h 520546"/>
              <a:gd name="connsiteX2" fmla="*/ 44067 w 307031"/>
              <a:gd name="connsiteY2" fmla="*/ 267159 h 520546"/>
              <a:gd name="connsiteX3" fmla="*/ 33051 w 307031"/>
              <a:gd name="connsiteY3" fmla="*/ 366310 h 520546"/>
              <a:gd name="connsiteX4" fmla="*/ 11017 w 307031"/>
              <a:gd name="connsiteY4" fmla="*/ 421395 h 520546"/>
              <a:gd name="connsiteX5" fmla="*/ 33051 w 307031"/>
              <a:gd name="connsiteY5" fmla="*/ 377327 h 520546"/>
              <a:gd name="connsiteX6" fmla="*/ 44067 w 307031"/>
              <a:gd name="connsiteY6" fmla="*/ 344277 h 520546"/>
              <a:gd name="connsiteX7" fmla="*/ 88135 w 307031"/>
              <a:gd name="connsiteY7" fmla="*/ 278175 h 520546"/>
              <a:gd name="connsiteX8" fmla="*/ 110169 w 307031"/>
              <a:gd name="connsiteY8" fmla="*/ 212074 h 520546"/>
              <a:gd name="connsiteX9" fmla="*/ 121185 w 307031"/>
              <a:gd name="connsiteY9" fmla="*/ 179024 h 520546"/>
              <a:gd name="connsiteX10" fmla="*/ 132202 w 307031"/>
              <a:gd name="connsiteY10" fmla="*/ 289192 h 520546"/>
              <a:gd name="connsiteX11" fmla="*/ 143219 w 307031"/>
              <a:gd name="connsiteY11" fmla="*/ 267159 h 520546"/>
              <a:gd name="connsiteX12" fmla="*/ 132202 w 307031"/>
              <a:gd name="connsiteY12" fmla="*/ 300209 h 520546"/>
              <a:gd name="connsiteX13" fmla="*/ 143219 w 307031"/>
              <a:gd name="connsiteY13" fmla="*/ 245125 h 520546"/>
              <a:gd name="connsiteX14" fmla="*/ 154236 w 307031"/>
              <a:gd name="connsiteY14" fmla="*/ 289192 h 520546"/>
              <a:gd name="connsiteX15" fmla="*/ 198304 w 307031"/>
              <a:gd name="connsiteY15" fmla="*/ 300209 h 520546"/>
              <a:gd name="connsiteX16" fmla="*/ 264405 w 307031"/>
              <a:gd name="connsiteY16" fmla="*/ 212074 h 520546"/>
              <a:gd name="connsiteX17" fmla="*/ 286438 w 307031"/>
              <a:gd name="connsiteY17" fmla="*/ 145973 h 520546"/>
              <a:gd name="connsiteX18" fmla="*/ 297455 w 307031"/>
              <a:gd name="connsiteY18" fmla="*/ 35804 h 520546"/>
              <a:gd name="connsiteX19" fmla="*/ 275422 w 307031"/>
              <a:gd name="connsiteY19" fmla="*/ 112922 h 520546"/>
              <a:gd name="connsiteX20" fmla="*/ 264405 w 307031"/>
              <a:gd name="connsiteY20" fmla="*/ 156990 h 520546"/>
              <a:gd name="connsiteX21" fmla="*/ 253388 w 307031"/>
              <a:gd name="connsiteY21" fmla="*/ 190040 h 520546"/>
              <a:gd name="connsiteX22" fmla="*/ 231354 w 307031"/>
              <a:gd name="connsiteY22" fmla="*/ 300209 h 520546"/>
              <a:gd name="connsiteX23" fmla="*/ 220337 w 307031"/>
              <a:gd name="connsiteY23" fmla="*/ 410378 h 520546"/>
              <a:gd name="connsiteX24" fmla="*/ 209320 w 307031"/>
              <a:gd name="connsiteY24" fmla="*/ 443428 h 520546"/>
              <a:gd name="connsiteX25" fmla="*/ 198304 w 307031"/>
              <a:gd name="connsiteY25" fmla="*/ 520546 h 52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7031" h="520546">
                <a:moveTo>
                  <a:pt x="0" y="498513"/>
                </a:moveTo>
                <a:cubicBezTo>
                  <a:pt x="805" y="488850"/>
                  <a:pt x="9843" y="336784"/>
                  <a:pt x="22034" y="300209"/>
                </a:cubicBezTo>
                <a:cubicBezTo>
                  <a:pt x="26221" y="287648"/>
                  <a:pt x="36723" y="278176"/>
                  <a:pt x="44067" y="267159"/>
                </a:cubicBezTo>
                <a:cubicBezTo>
                  <a:pt x="40395" y="300209"/>
                  <a:pt x="40019" y="333794"/>
                  <a:pt x="33051" y="366310"/>
                </a:cubicBezTo>
                <a:cubicBezTo>
                  <a:pt x="28907" y="385647"/>
                  <a:pt x="11017" y="401619"/>
                  <a:pt x="11017" y="421395"/>
                </a:cubicBezTo>
                <a:cubicBezTo>
                  <a:pt x="11017" y="437818"/>
                  <a:pt x="26582" y="392422"/>
                  <a:pt x="33051" y="377327"/>
                </a:cubicBezTo>
                <a:cubicBezTo>
                  <a:pt x="37625" y="366653"/>
                  <a:pt x="38427" y="354428"/>
                  <a:pt x="44067" y="344277"/>
                </a:cubicBezTo>
                <a:cubicBezTo>
                  <a:pt x="56928" y="321128"/>
                  <a:pt x="79761" y="303298"/>
                  <a:pt x="88135" y="278175"/>
                </a:cubicBezTo>
                <a:lnTo>
                  <a:pt x="110169" y="212074"/>
                </a:lnTo>
                <a:cubicBezTo>
                  <a:pt x="113841" y="201057"/>
                  <a:pt x="123094" y="167569"/>
                  <a:pt x="121185" y="179024"/>
                </a:cubicBezTo>
                <a:cubicBezTo>
                  <a:pt x="96975" y="324286"/>
                  <a:pt x="61980" y="336008"/>
                  <a:pt x="132202" y="289192"/>
                </a:cubicBezTo>
                <a:cubicBezTo>
                  <a:pt x="186455" y="207813"/>
                  <a:pt x="192159" y="201906"/>
                  <a:pt x="143219" y="267159"/>
                </a:cubicBezTo>
                <a:cubicBezTo>
                  <a:pt x="139547" y="278176"/>
                  <a:pt x="132202" y="311822"/>
                  <a:pt x="132202" y="300209"/>
                </a:cubicBezTo>
                <a:cubicBezTo>
                  <a:pt x="132202" y="281484"/>
                  <a:pt x="126471" y="253499"/>
                  <a:pt x="143219" y="245125"/>
                </a:cubicBezTo>
                <a:cubicBezTo>
                  <a:pt x="156762" y="238354"/>
                  <a:pt x="143530" y="278486"/>
                  <a:pt x="154236" y="289192"/>
                </a:cubicBezTo>
                <a:cubicBezTo>
                  <a:pt x="164943" y="299899"/>
                  <a:pt x="183615" y="296537"/>
                  <a:pt x="198304" y="300209"/>
                </a:cubicBezTo>
                <a:cubicBezTo>
                  <a:pt x="220338" y="270831"/>
                  <a:pt x="252793" y="246912"/>
                  <a:pt x="264405" y="212074"/>
                </a:cubicBezTo>
                <a:lnTo>
                  <a:pt x="286438" y="145973"/>
                </a:lnTo>
                <a:cubicBezTo>
                  <a:pt x="290110" y="109250"/>
                  <a:pt x="306406" y="0"/>
                  <a:pt x="297455" y="35804"/>
                </a:cubicBezTo>
                <a:cubicBezTo>
                  <a:pt x="263013" y="173571"/>
                  <a:pt x="307031" y="2286"/>
                  <a:pt x="275422" y="112922"/>
                </a:cubicBezTo>
                <a:cubicBezTo>
                  <a:pt x="271262" y="127481"/>
                  <a:pt x="268565" y="142431"/>
                  <a:pt x="264405" y="156990"/>
                </a:cubicBezTo>
                <a:cubicBezTo>
                  <a:pt x="261215" y="168156"/>
                  <a:pt x="255999" y="178725"/>
                  <a:pt x="253388" y="190040"/>
                </a:cubicBezTo>
                <a:cubicBezTo>
                  <a:pt x="244967" y="226531"/>
                  <a:pt x="231354" y="300209"/>
                  <a:pt x="231354" y="300209"/>
                </a:cubicBezTo>
                <a:cubicBezTo>
                  <a:pt x="227682" y="336932"/>
                  <a:pt x="225949" y="373901"/>
                  <a:pt x="220337" y="410378"/>
                </a:cubicBezTo>
                <a:cubicBezTo>
                  <a:pt x="218571" y="421856"/>
                  <a:pt x="212510" y="432262"/>
                  <a:pt x="209320" y="443428"/>
                </a:cubicBezTo>
                <a:cubicBezTo>
                  <a:pt x="195632" y="491337"/>
                  <a:pt x="198304" y="477337"/>
                  <a:pt x="198304" y="5205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own Arrow 8"/>
          <p:cNvSpPr>
            <a:spLocks noChangeArrowheads="1"/>
          </p:cNvSpPr>
          <p:nvPr/>
        </p:nvSpPr>
        <p:spPr bwMode="auto">
          <a:xfrm>
            <a:off x="3708400" y="2636838"/>
            <a:ext cx="287338" cy="647700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54274" name="Rectangle 5"/>
          <p:cNvSpPr>
            <a:spLocks noChangeArrowheads="1"/>
          </p:cNvSpPr>
          <p:nvPr/>
        </p:nvSpPr>
        <p:spPr bwMode="auto">
          <a:xfrm>
            <a:off x="611188" y="620713"/>
            <a:ext cx="77771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2) UNIFICACI</a:t>
            </a:r>
            <a:r>
              <a:rPr lang="es-UY" b="1" u="sng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Dos o m</a:t>
            </a:r>
            <a:r>
              <a:rPr lang="es-UY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á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s Estados se unen para formar uno solo.</a:t>
            </a:r>
            <a:endParaRPr lang="es-ES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s-E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275" name="Rectangle 6"/>
          <p:cNvSpPr>
            <a:spLocks noChangeArrowheads="1"/>
          </p:cNvSpPr>
          <p:nvPr/>
        </p:nvSpPr>
        <p:spPr bwMode="auto">
          <a:xfrm>
            <a:off x="179388" y="338138"/>
            <a:ext cx="7451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UY" sz="1100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s-UY" sz="1100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sz="11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s-UY" sz="11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sz="11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s-UY" sz="11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endParaRPr lang="es-ES" sz="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s-E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276" name="Rectangle 8"/>
          <p:cNvSpPr>
            <a:spLocks noChangeArrowheads="1"/>
          </p:cNvSpPr>
          <p:nvPr/>
        </p:nvSpPr>
        <p:spPr bwMode="auto">
          <a:xfrm>
            <a:off x="395288" y="5216525"/>
            <a:ext cx="83883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EXCEPCIONES:</a:t>
            </a:r>
            <a:b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- Que los Estados convengan otra cosa.</a:t>
            </a:r>
            <a:b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- Que la aplicación del tratado al Estado sucesor resulte incompatible con el objeto y fin del tratado o que cambie radicalmente las condiciones de su ejecución.</a:t>
            </a:r>
            <a:b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s-UY" sz="1400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endParaRPr lang="es-UY" sz="1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277" name="17 Rectángulo"/>
          <p:cNvSpPr>
            <a:spLocks noChangeArrowheads="1"/>
          </p:cNvSpPr>
          <p:nvPr/>
        </p:nvSpPr>
        <p:spPr bwMode="auto">
          <a:xfrm>
            <a:off x="539750" y="1484313"/>
            <a:ext cx="7848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b="1" u="sng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ALEMANIA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(NO APLIC</a:t>
            </a:r>
            <a:r>
              <a:rPr lang="es-UY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ESTA REGLA)  otros 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Ej.: Suecia y Noruega en 1902,  Siria y Egipto en la Rep</a:t>
            </a:r>
            <a:r>
              <a:rPr lang="es-UY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ú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blica </a:t>
            </a:r>
            <a:r>
              <a:rPr lang="es-UY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Á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rabe Unida en 1958, Tanganica y Zanz</a:t>
            </a:r>
            <a:r>
              <a:rPr lang="es-UY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es-UY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bar para formar Tanzania en 1964.</a:t>
            </a:r>
            <a:endParaRPr lang="es-E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278" name="19 Rectángulo"/>
          <p:cNvSpPr>
            <a:spLocks noChangeArrowheads="1"/>
          </p:cNvSpPr>
          <p:nvPr/>
        </p:nvSpPr>
        <p:spPr bwMode="auto">
          <a:xfrm>
            <a:off x="1116013" y="3500438"/>
            <a:ext cx="60483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lang="es-UY" b="1">
                <a:solidFill>
                  <a:srgbClr val="00000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* CONTINUIDAD DE LOS TRATADOS respecto de la parte de territorio en la que estaba en vigor, salvo que se convenga otra cosa (por ej. que se aplique a todo el territorio) - </a:t>
            </a:r>
            <a:endParaRPr lang="es-E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nta perforada"/>
          <p:cNvSpPr/>
          <p:nvPr/>
        </p:nvSpPr>
        <p:spPr>
          <a:xfrm>
            <a:off x="2627313" y="5516563"/>
            <a:ext cx="4537075" cy="804862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2" name="1 CuadroTexto"/>
          <p:cNvSpPr txBox="1"/>
          <p:nvPr/>
        </p:nvSpPr>
        <p:spPr>
          <a:xfrm rot="20111662">
            <a:off x="205820" y="1526944"/>
            <a:ext cx="4489434" cy="769441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4400" dirty="0">
                <a:latin typeface="+mn-lt"/>
                <a:cs typeface="+mn-cs"/>
              </a:rPr>
              <a:t>NO comprendidos:</a:t>
            </a:r>
            <a:endParaRPr lang="es-UY" sz="4400" dirty="0">
              <a:latin typeface="+mn-lt"/>
              <a:cs typeface="+mn-cs"/>
            </a:endParaRPr>
          </a:p>
        </p:txBody>
      </p:sp>
      <p:sp>
        <p:nvSpPr>
          <p:cNvPr id="17411" name="3 CuadroTexto"/>
          <p:cNvSpPr txBox="1">
            <a:spLocks noChangeArrowheads="1"/>
          </p:cNvSpPr>
          <p:nvPr/>
        </p:nvSpPr>
        <p:spPr bwMode="auto">
          <a:xfrm>
            <a:off x="1539875" y="3141663"/>
            <a:ext cx="76041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-</a:t>
            </a:r>
            <a:r>
              <a:rPr lang="es-UY" sz="2400" b="1">
                <a:latin typeface="Calibri" pitchFamily="34" charset="0"/>
              </a:rPr>
              <a:t>Espacios no naturales</a:t>
            </a:r>
            <a:r>
              <a:rPr lang="es-UY" sz="2400">
                <a:latin typeface="Calibri" pitchFamily="34" charset="0"/>
              </a:rPr>
              <a:t>: -barcos de su bandera</a:t>
            </a:r>
          </a:p>
          <a:p>
            <a:r>
              <a:rPr lang="es-UY" sz="2400">
                <a:latin typeface="Calibri" pitchFamily="34" charset="0"/>
              </a:rPr>
              <a:t>                                           -aeronaves en espacio libre</a:t>
            </a:r>
          </a:p>
          <a:p>
            <a:r>
              <a:rPr lang="es-UY" sz="2400">
                <a:latin typeface="Calibri" pitchFamily="34" charset="0"/>
              </a:rPr>
              <a:t>                                           -campamentos militares –extranjero</a:t>
            </a:r>
          </a:p>
          <a:p>
            <a:r>
              <a:rPr lang="es-UY" sz="2400">
                <a:latin typeface="Calibri" pitchFamily="34" charset="0"/>
              </a:rPr>
              <a:t>                                           -expediciones Antártida</a:t>
            </a:r>
          </a:p>
        </p:txBody>
      </p:sp>
      <p:sp>
        <p:nvSpPr>
          <p:cNvPr id="17412" name="4 CuadroTexto"/>
          <p:cNvSpPr txBox="1">
            <a:spLocks noChangeArrowheads="1"/>
          </p:cNvSpPr>
          <p:nvPr/>
        </p:nvSpPr>
        <p:spPr bwMode="auto">
          <a:xfrm>
            <a:off x="2987675" y="5732463"/>
            <a:ext cx="37338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Calibri" pitchFamily="34" charset="0"/>
              </a:rPr>
              <a:t>ESTADO</a:t>
            </a:r>
            <a:r>
              <a:rPr lang="es-UY" sz="2000">
                <a:latin typeface="Calibri" pitchFamily="34" charset="0"/>
              </a:rPr>
              <a:t> ejerce actos de soberanía</a:t>
            </a:r>
          </a:p>
        </p:txBody>
      </p:sp>
      <p:sp>
        <p:nvSpPr>
          <p:cNvPr id="8" name="7 Flecha a la derecha con muesca"/>
          <p:cNvSpPr/>
          <p:nvPr/>
        </p:nvSpPr>
        <p:spPr>
          <a:xfrm rot="5400000">
            <a:off x="4932363" y="5013325"/>
            <a:ext cx="503238" cy="7143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0" name="9 Forma libre"/>
          <p:cNvSpPr/>
          <p:nvPr/>
        </p:nvSpPr>
        <p:spPr>
          <a:xfrm>
            <a:off x="7596188" y="4221163"/>
            <a:ext cx="288925" cy="360362"/>
          </a:xfrm>
          <a:custGeom>
            <a:avLst/>
            <a:gdLst>
              <a:gd name="connsiteX0" fmla="*/ 159657 w 595085"/>
              <a:gd name="connsiteY0" fmla="*/ 348343 h 856343"/>
              <a:gd name="connsiteX1" fmla="*/ 72571 w 595085"/>
              <a:gd name="connsiteY1" fmla="*/ 798286 h 856343"/>
              <a:gd name="connsiteX2" fmla="*/ 595085 w 595085"/>
              <a:gd name="connsiteY2" fmla="*/ 0 h 856343"/>
              <a:gd name="connsiteX3" fmla="*/ 595085 w 595085"/>
              <a:gd name="connsiteY3" fmla="*/ 0 h 85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085" h="856343">
                <a:moveTo>
                  <a:pt x="159657" y="348343"/>
                </a:moveTo>
                <a:cubicBezTo>
                  <a:pt x="79828" y="602343"/>
                  <a:pt x="0" y="856343"/>
                  <a:pt x="72571" y="798286"/>
                </a:cubicBezTo>
                <a:cubicBezTo>
                  <a:pt x="145142" y="740229"/>
                  <a:pt x="595085" y="0"/>
                  <a:pt x="595085" y="0"/>
                </a:cubicBezTo>
                <a:lnTo>
                  <a:pt x="595085" y="0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Rectángulo"/>
          <p:cNvSpPr>
            <a:spLocks noChangeArrowheads="1"/>
          </p:cNvSpPr>
          <p:nvPr/>
        </p:nvSpPr>
        <p:spPr bwMode="auto">
          <a:xfrm>
            <a:off x="827088" y="549275"/>
            <a:ext cx="72009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Calibri" pitchFamily="34" charset="0"/>
              </a:rPr>
              <a:t/>
            </a:r>
            <a:br>
              <a:rPr lang="es-UY">
                <a:latin typeface="Calibri" pitchFamily="34" charset="0"/>
              </a:rPr>
            </a:br>
            <a:r>
              <a:rPr lang="es-UY" b="1">
                <a:latin typeface="Calibri" pitchFamily="34" charset="0"/>
              </a:rPr>
              <a:t>3) </a:t>
            </a:r>
            <a:r>
              <a:rPr lang="es-UY" b="1" u="sng">
                <a:latin typeface="Calibri" pitchFamily="34" charset="0"/>
              </a:rPr>
              <a:t>SEPARACIÓN DE ESTADOS</a:t>
            </a:r>
            <a:r>
              <a:rPr lang="es-UY" b="1">
                <a:latin typeface="Calibri" pitchFamily="34" charset="0"/>
              </a:rPr>
              <a:t>: Partes de un Estado se separan para formar uno o más Estados.  </a:t>
            </a:r>
            <a:r>
              <a:rPr lang="es-UY">
                <a:latin typeface="Calibri" pitchFamily="34" charset="0"/>
              </a:rPr>
              <a:t> Ej.</a:t>
            </a:r>
            <a:r>
              <a:rPr lang="es-UY" b="1">
                <a:latin typeface="Calibri" pitchFamily="34" charset="0"/>
              </a:rPr>
              <a:t>la de Paquistán de India, la de Bangladesh de Pakistán</a:t>
            </a:r>
            <a:r>
              <a:rPr lang="es-UY">
                <a:latin typeface="Calibri" pitchFamily="34" charset="0"/>
              </a:rPr>
              <a:t>, Egipto y Siria en 1960, </a:t>
            </a:r>
            <a:r>
              <a:rPr lang="es-UY" b="1">
                <a:latin typeface="Calibri" pitchFamily="34" charset="0"/>
              </a:rPr>
              <a:t>la República Checa y Eslovaquia en 1993,</a:t>
            </a:r>
            <a:r>
              <a:rPr lang="es-UY">
                <a:latin typeface="Calibri" pitchFamily="34" charset="0"/>
              </a:rPr>
              <a:t> </a:t>
            </a:r>
            <a:r>
              <a:rPr lang="es-UY" b="1">
                <a:latin typeface="Calibri" pitchFamily="34" charset="0"/>
              </a:rPr>
              <a:t> el desmembamiento de la URSS en 1990.</a:t>
            </a:r>
            <a:br>
              <a:rPr lang="es-UY" b="1">
                <a:latin typeface="Calibri" pitchFamily="34" charset="0"/>
              </a:rPr>
            </a:br>
            <a:endParaRPr lang="es-ES">
              <a:latin typeface="Calibri" pitchFamily="34" charset="0"/>
            </a:endParaRPr>
          </a:p>
        </p:txBody>
      </p:sp>
      <p:sp>
        <p:nvSpPr>
          <p:cNvPr id="55298" name="2 Rectángulo"/>
          <p:cNvSpPr>
            <a:spLocks noChangeArrowheads="1"/>
          </p:cNvSpPr>
          <p:nvPr/>
        </p:nvSpPr>
        <p:spPr bwMode="auto">
          <a:xfrm>
            <a:off x="1476375" y="2708275"/>
            <a:ext cx="59578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b="1">
                <a:latin typeface="Calibri" pitchFamily="34" charset="0"/>
              </a:rPr>
              <a:t>* CONTINUIDAD DE LOS TRATADOS</a:t>
            </a:r>
            <a:r>
              <a:rPr lang="es-UY">
                <a:latin typeface="Calibri" pitchFamily="34" charset="0"/>
              </a:rPr>
              <a:t> (art. 34). La regla se aparta de la costumbre internacional consagrada que no hace diferencia entre los Estados de reciente independencia y los surgidos de una separación: en ambos casos se aplica el principio de la tabla rasa.</a:t>
            </a:r>
            <a:br>
              <a:rPr lang="es-UY">
                <a:latin typeface="Calibri" pitchFamily="34" charset="0"/>
              </a:rPr>
            </a:br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1340768"/>
            <a:ext cx="4383059" cy="769441"/>
          </a:xfrm>
          <a:prstGeom prst="rect">
            <a:avLst/>
          </a:prstGeom>
          <a:ln w="28575"/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4400" dirty="0"/>
              <a:t>Espacios Excluidos</a:t>
            </a:r>
            <a:endParaRPr lang="es-UY" sz="4400" dirty="0"/>
          </a:p>
        </p:txBody>
      </p:sp>
      <p:sp>
        <p:nvSpPr>
          <p:cNvPr id="18434" name="2 CuadroTexto"/>
          <p:cNvSpPr txBox="1">
            <a:spLocks noChangeArrowheads="1"/>
          </p:cNvSpPr>
          <p:nvPr/>
        </p:nvSpPr>
        <p:spPr bwMode="auto">
          <a:xfrm>
            <a:off x="2195513" y="2420938"/>
            <a:ext cx="556101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UY" sz="2800">
                <a:latin typeface="Adobe Garamond Pro Bold"/>
              </a:rPr>
              <a:t>-</a:t>
            </a:r>
            <a:r>
              <a:rPr lang="es-UY" sz="2800" b="1">
                <a:latin typeface="Adobe Garamond Pro Bold"/>
              </a:rPr>
              <a:t>Fondos marítimos y oceánicos</a:t>
            </a:r>
          </a:p>
          <a:p>
            <a:pPr>
              <a:lnSpc>
                <a:spcPct val="150000"/>
              </a:lnSpc>
            </a:pPr>
            <a:r>
              <a:rPr lang="es-UY" sz="2800" b="1">
                <a:latin typeface="Adobe Garamond Pro Bold"/>
              </a:rPr>
              <a:t>-Espacio exterior y cuerpos celestes</a:t>
            </a:r>
          </a:p>
          <a:p>
            <a:pPr>
              <a:lnSpc>
                <a:spcPct val="150000"/>
              </a:lnSpc>
            </a:pPr>
            <a:r>
              <a:rPr lang="es-UY" sz="2800" b="1">
                <a:latin typeface="Adobe Garamond Pro Bold"/>
              </a:rPr>
              <a:t>-Alta mar y espacio aéreo en alta mar</a:t>
            </a:r>
          </a:p>
          <a:p>
            <a:pPr>
              <a:lnSpc>
                <a:spcPct val="150000"/>
              </a:lnSpc>
            </a:pPr>
            <a:r>
              <a:rPr lang="es-UY" sz="2800" b="1">
                <a:latin typeface="Adobe Garamond Pro Bold"/>
              </a:rPr>
              <a:t>-Antártida.</a:t>
            </a:r>
          </a:p>
          <a:p>
            <a:pPr>
              <a:lnSpc>
                <a:spcPct val="150000"/>
              </a:lnSpc>
            </a:pPr>
            <a:r>
              <a:rPr lang="es-UY" sz="2800" b="1">
                <a:latin typeface="Adobe Garamond Pro Bold"/>
              </a:rPr>
              <a:t>-Territorios “res nullius</a:t>
            </a:r>
            <a:r>
              <a:rPr lang="es-UY" sz="2800">
                <a:latin typeface="Adobe Garamond Pro Bold"/>
              </a:rPr>
              <a:t>”</a:t>
            </a:r>
          </a:p>
        </p:txBody>
      </p:sp>
      <p:sp>
        <p:nvSpPr>
          <p:cNvPr id="5" name="4 Forma libre"/>
          <p:cNvSpPr/>
          <p:nvPr/>
        </p:nvSpPr>
        <p:spPr>
          <a:xfrm>
            <a:off x="3995738" y="4508500"/>
            <a:ext cx="215900" cy="382588"/>
          </a:xfrm>
          <a:custGeom>
            <a:avLst/>
            <a:gdLst>
              <a:gd name="connsiteX0" fmla="*/ 176590 w 626533"/>
              <a:gd name="connsiteY0" fmla="*/ 486228 h 1149047"/>
              <a:gd name="connsiteX1" fmla="*/ 60476 w 626533"/>
              <a:gd name="connsiteY1" fmla="*/ 1095828 h 1149047"/>
              <a:gd name="connsiteX2" fmla="*/ 539447 w 626533"/>
              <a:gd name="connsiteY2" fmla="*/ 166914 h 1149047"/>
              <a:gd name="connsiteX3" fmla="*/ 582990 w 626533"/>
              <a:gd name="connsiteY3" fmla="*/ 94342 h 114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6533" h="1149047">
                <a:moveTo>
                  <a:pt x="176590" y="486228"/>
                </a:moveTo>
                <a:cubicBezTo>
                  <a:pt x="88295" y="817637"/>
                  <a:pt x="0" y="1149047"/>
                  <a:pt x="60476" y="1095828"/>
                </a:cubicBezTo>
                <a:cubicBezTo>
                  <a:pt x="120952" y="1042609"/>
                  <a:pt x="452361" y="333828"/>
                  <a:pt x="539447" y="166914"/>
                </a:cubicBezTo>
                <a:cubicBezTo>
                  <a:pt x="626533" y="0"/>
                  <a:pt x="604761" y="47171"/>
                  <a:pt x="582990" y="94342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inta perforada"/>
          <p:cNvSpPr/>
          <p:nvPr/>
        </p:nvSpPr>
        <p:spPr>
          <a:xfrm>
            <a:off x="827088" y="260350"/>
            <a:ext cx="7632700" cy="804863"/>
          </a:xfrm>
          <a:prstGeom prst="flowChartPunchedTap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19458" name="1 CuadroTexto"/>
          <p:cNvSpPr txBox="1">
            <a:spLocks noChangeArrowheads="1"/>
          </p:cNvSpPr>
          <p:nvPr/>
        </p:nvSpPr>
        <p:spPr bwMode="auto">
          <a:xfrm>
            <a:off x="1331913" y="404813"/>
            <a:ext cx="6465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3200">
                <a:latin typeface="Aharoni" pitchFamily="2" charset="-79"/>
                <a:cs typeface="Aharoni" pitchFamily="2" charset="-79"/>
              </a:rPr>
              <a:t>Naturaleza jurídica del territorio</a:t>
            </a:r>
          </a:p>
        </p:txBody>
      </p:sp>
      <p:sp>
        <p:nvSpPr>
          <p:cNvPr id="19459" name="4 CuadroTexto"/>
          <p:cNvSpPr txBox="1">
            <a:spLocks noChangeArrowheads="1"/>
          </p:cNvSpPr>
          <p:nvPr/>
        </p:nvSpPr>
        <p:spPr bwMode="auto">
          <a:xfrm>
            <a:off x="684213" y="1989138"/>
            <a:ext cx="2416175" cy="4619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Teoría de Kelsen 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140200" y="1268413"/>
            <a:ext cx="4464050" cy="267811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400" b="1" dirty="0"/>
              <a:t>Territorio  del Estado es aquel: 1)</a:t>
            </a:r>
            <a:r>
              <a:rPr lang="es-UY" sz="2400" dirty="0"/>
              <a:t>Donde es  válido un mismo ordenamiento  jurídico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400" b="1" dirty="0"/>
              <a:t>2)</a:t>
            </a:r>
            <a:r>
              <a:rPr lang="es-UY" sz="2400" dirty="0"/>
              <a:t>Donde el Estado ejerce actos de coerción.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400" b="1" dirty="0"/>
              <a:t>3)</a:t>
            </a:r>
            <a:r>
              <a:rPr lang="es-UY" sz="2400" dirty="0"/>
              <a:t>Diferencia territorio  stricto sensu del lato sensu. </a:t>
            </a:r>
            <a:endParaRPr lang="es-UY" sz="2400" dirty="0"/>
          </a:p>
        </p:txBody>
      </p:sp>
      <p:sp>
        <p:nvSpPr>
          <p:cNvPr id="19461" name="6 CuadroTexto"/>
          <p:cNvSpPr txBox="1">
            <a:spLocks noChangeArrowheads="1"/>
          </p:cNvSpPr>
          <p:nvPr/>
        </p:nvSpPr>
        <p:spPr bwMode="auto">
          <a:xfrm>
            <a:off x="827088" y="4437063"/>
            <a:ext cx="7018337" cy="46196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>
                <a:latin typeface="Calibri" pitchFamily="34" charset="0"/>
              </a:rPr>
              <a:t>Teoría del Derecho sustantivo  de soberanía territorial </a:t>
            </a:r>
            <a:r>
              <a:rPr lang="es-UY">
                <a:latin typeface="Calibri" pitchFamily="34" charset="0"/>
              </a:rPr>
              <a:t>:</a:t>
            </a:r>
          </a:p>
        </p:txBody>
      </p:sp>
      <p:sp>
        <p:nvSpPr>
          <p:cNvPr id="19462" name="7 CuadroTexto"/>
          <p:cNvSpPr txBox="1">
            <a:spLocks noChangeArrowheads="1"/>
          </p:cNvSpPr>
          <p:nvPr/>
        </p:nvSpPr>
        <p:spPr bwMode="auto">
          <a:xfrm>
            <a:off x="2124075" y="5445125"/>
            <a:ext cx="4464050" cy="1016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000">
                <a:latin typeface="Calibri" pitchFamily="34" charset="0"/>
              </a:rPr>
              <a:t>Derecho del Estado al </a:t>
            </a:r>
            <a:r>
              <a:rPr lang="es-UY" sz="2000" b="1">
                <a:latin typeface="Calibri" pitchFamily="34" charset="0"/>
              </a:rPr>
              <a:t>goce pleno de su territorio</a:t>
            </a:r>
            <a:r>
              <a:rPr lang="es-UY" sz="2000">
                <a:latin typeface="Calibri" pitchFamily="34" charset="0"/>
              </a:rPr>
              <a:t> y excluir toda intervención externa.-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203575" y="2276475"/>
            <a:ext cx="720725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Igual que"/>
          <p:cNvSpPr/>
          <p:nvPr/>
        </p:nvSpPr>
        <p:spPr>
          <a:xfrm>
            <a:off x="3851275" y="5013325"/>
            <a:ext cx="720725" cy="3603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>
              <a:solidFill>
                <a:schemeClr val="tx1"/>
              </a:solidFill>
            </a:endParaRPr>
          </a:p>
        </p:txBody>
      </p:sp>
      <p:sp>
        <p:nvSpPr>
          <p:cNvPr id="12" name="11 Estrella de 5 puntas"/>
          <p:cNvSpPr/>
          <p:nvPr/>
        </p:nvSpPr>
        <p:spPr>
          <a:xfrm>
            <a:off x="0" y="4365625"/>
            <a:ext cx="611188" cy="576263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Forma libre"/>
          <p:cNvSpPr/>
          <p:nvPr/>
        </p:nvSpPr>
        <p:spPr>
          <a:xfrm rot="856680">
            <a:off x="6804025" y="5373688"/>
            <a:ext cx="431800" cy="712787"/>
          </a:xfrm>
          <a:custGeom>
            <a:avLst/>
            <a:gdLst>
              <a:gd name="connsiteX0" fmla="*/ 169333 w 749905"/>
              <a:gd name="connsiteY0" fmla="*/ 348343 h 1001485"/>
              <a:gd name="connsiteX1" fmla="*/ 96762 w 749905"/>
              <a:gd name="connsiteY1" fmla="*/ 943428 h 1001485"/>
              <a:gd name="connsiteX2" fmla="*/ 749905 w 749905"/>
              <a:gd name="connsiteY2" fmla="*/ 0 h 1001485"/>
              <a:gd name="connsiteX3" fmla="*/ 749905 w 749905"/>
              <a:gd name="connsiteY3" fmla="*/ 0 h 1001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05" h="1001485">
                <a:moveTo>
                  <a:pt x="169333" y="348343"/>
                </a:moveTo>
                <a:cubicBezTo>
                  <a:pt x="84666" y="674914"/>
                  <a:pt x="0" y="1001485"/>
                  <a:pt x="96762" y="943428"/>
                </a:cubicBezTo>
                <a:cubicBezTo>
                  <a:pt x="193524" y="885371"/>
                  <a:pt x="749905" y="0"/>
                  <a:pt x="749905" y="0"/>
                </a:cubicBezTo>
                <a:lnTo>
                  <a:pt x="74990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1124744"/>
            <a:ext cx="593701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perspectiveContrastingRightFacing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3600" dirty="0">
                <a:latin typeface="+mn-lt"/>
                <a:cs typeface="+mn-cs"/>
              </a:rPr>
              <a:t>Casos aplicación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3600" dirty="0">
                <a:latin typeface="+mn-lt"/>
                <a:cs typeface="+mn-cs"/>
              </a:rPr>
              <a:t>Teoría del Derecho sustantivo :</a:t>
            </a:r>
            <a:endParaRPr lang="es-UY" sz="3600" dirty="0">
              <a:latin typeface="+mn-lt"/>
              <a:cs typeface="+mn-cs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347864" y="3645024"/>
            <a:ext cx="4427174" cy="224676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dirty="0">
                <a:latin typeface="+mn-lt"/>
                <a:cs typeface="+mn-cs"/>
              </a:rPr>
              <a:t>-Caso del Lotus – 1926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dirty="0">
                <a:latin typeface="+mn-lt"/>
                <a:cs typeface="+mn-cs"/>
              </a:rPr>
              <a:t>-Caso Isla de Palma – 1928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dirty="0">
                <a:latin typeface="+mn-lt"/>
                <a:cs typeface="+mn-cs"/>
              </a:rPr>
              <a:t>-Caso Canal de Corfú – 1949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dirty="0">
                <a:latin typeface="+mn-lt"/>
                <a:cs typeface="+mn-cs"/>
              </a:rPr>
              <a:t>-Caso del Sahara occidental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Y" sz="2800" dirty="0">
                <a:latin typeface="+mn-lt"/>
                <a:cs typeface="+mn-cs"/>
              </a:rPr>
              <a:t>  (</a:t>
            </a:r>
            <a:r>
              <a:rPr lang="es-UY" sz="2400" dirty="0">
                <a:latin typeface="+mn-lt"/>
                <a:cs typeface="+mn-cs"/>
              </a:rPr>
              <a:t>opinión consultiva A.G- 1975)</a:t>
            </a:r>
            <a:endParaRPr lang="es-UY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CuadroTexto"/>
          <p:cNvSpPr txBox="1">
            <a:spLocks noChangeArrowheads="1"/>
          </p:cNvSpPr>
          <p:nvPr/>
        </p:nvSpPr>
        <p:spPr bwMode="auto">
          <a:xfrm>
            <a:off x="539750" y="1125538"/>
            <a:ext cx="797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Modos de adquisición de Soberanía territorial</a:t>
            </a:r>
            <a:endParaRPr lang="es-ES" sz="3200" b="1">
              <a:latin typeface="Calibri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95536" y="908720"/>
            <a:ext cx="8208912" cy="108012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507" name="3 CuadroTexto"/>
          <p:cNvSpPr txBox="1">
            <a:spLocks noChangeArrowheads="1"/>
          </p:cNvSpPr>
          <p:nvPr/>
        </p:nvSpPr>
        <p:spPr bwMode="auto">
          <a:xfrm>
            <a:off x="0" y="2997200"/>
            <a:ext cx="9012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Se refiere a la modificación del territorio en su constitución originaria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21508" name="4 CuadroTexto"/>
          <p:cNvSpPr txBox="1">
            <a:spLocks noChangeArrowheads="1"/>
          </p:cNvSpPr>
          <p:nvPr/>
        </p:nvSpPr>
        <p:spPr bwMode="auto">
          <a:xfrm>
            <a:off x="827088" y="4149725"/>
            <a:ext cx="7504112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</a:t>
            </a:r>
            <a:r>
              <a:rPr lang="en-US" sz="2000" b="1">
                <a:latin typeface="Calibri" pitchFamily="34" charset="0"/>
              </a:rPr>
              <a:t>el territorio del Estado  puede aumentar o disminuir en su extensión</a:t>
            </a:r>
            <a:endParaRPr lang="es-ES" sz="2000" b="1">
              <a:latin typeface="Calibri" pitchFamily="34" charset="0"/>
            </a:endParaRPr>
          </a:p>
        </p:txBody>
      </p:sp>
      <p:sp>
        <p:nvSpPr>
          <p:cNvPr id="21509" name="5 CuadroTexto"/>
          <p:cNvSpPr txBox="1">
            <a:spLocks noChangeArrowheads="1"/>
          </p:cNvSpPr>
          <p:nvPr/>
        </p:nvSpPr>
        <p:spPr bwMode="auto">
          <a:xfrm>
            <a:off x="1187450" y="5373688"/>
            <a:ext cx="637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NO  afecta al ESTADO  como Sujeto Internacional</a:t>
            </a:r>
            <a:endParaRPr lang="es-ES" sz="2400" b="1"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2924175"/>
            <a:ext cx="9144000" cy="6492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1043608" y="5157192"/>
            <a:ext cx="6696744" cy="936104"/>
          </a:xfrm>
          <a:prstGeom prst="roundRect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67175" y="2205038"/>
            <a:ext cx="0" cy="431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Flecha curvada hacia la derecha"/>
          <p:cNvSpPr/>
          <p:nvPr/>
        </p:nvSpPr>
        <p:spPr>
          <a:xfrm rot="20100494">
            <a:off x="163513" y="3702050"/>
            <a:ext cx="460375" cy="8747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ocumento"/>
          <p:cNvSpPr/>
          <p:nvPr/>
        </p:nvSpPr>
        <p:spPr>
          <a:xfrm>
            <a:off x="1331913" y="549275"/>
            <a:ext cx="6192837" cy="1008063"/>
          </a:xfrm>
          <a:prstGeom prst="flowChartDocumen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22530" name="1 CuadroTexto"/>
          <p:cNvSpPr txBox="1">
            <a:spLocks noChangeArrowheads="1"/>
          </p:cNvSpPr>
          <p:nvPr/>
        </p:nvSpPr>
        <p:spPr bwMode="auto">
          <a:xfrm>
            <a:off x="1619250" y="692150"/>
            <a:ext cx="57292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3200">
                <a:latin typeface="Bernard MT Condensed"/>
              </a:rPr>
              <a:t>Modos de adquisición de territorios</a:t>
            </a:r>
          </a:p>
        </p:txBody>
      </p:sp>
      <p:sp>
        <p:nvSpPr>
          <p:cNvPr id="22531" name="2 CuadroTexto"/>
          <p:cNvSpPr txBox="1">
            <a:spLocks noChangeArrowheads="1"/>
          </p:cNvSpPr>
          <p:nvPr/>
        </p:nvSpPr>
        <p:spPr bwMode="auto">
          <a:xfrm>
            <a:off x="395288" y="2852738"/>
            <a:ext cx="3803650" cy="58420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3200" b="1">
                <a:latin typeface="Calibri" pitchFamily="34" charset="0"/>
              </a:rPr>
              <a:t>Tipos de Adquisición</a:t>
            </a:r>
            <a:r>
              <a:rPr lang="es-UY" sz="3200">
                <a:latin typeface="Calibri" pitchFamily="34" charset="0"/>
              </a:rPr>
              <a:t>:</a:t>
            </a:r>
          </a:p>
        </p:txBody>
      </p:sp>
      <p:sp>
        <p:nvSpPr>
          <p:cNvPr id="22532" name="3 CuadroTexto"/>
          <p:cNvSpPr txBox="1">
            <a:spLocks noChangeArrowheads="1"/>
          </p:cNvSpPr>
          <p:nvPr/>
        </p:nvSpPr>
        <p:spPr bwMode="auto">
          <a:xfrm>
            <a:off x="4643438" y="2349500"/>
            <a:ext cx="173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Originarios</a:t>
            </a:r>
            <a:r>
              <a:rPr lang="es-UY" sz="2400">
                <a:latin typeface="Calibri" pitchFamily="34" charset="0"/>
              </a:rPr>
              <a:t> :</a:t>
            </a:r>
          </a:p>
        </p:txBody>
      </p:sp>
      <p:sp>
        <p:nvSpPr>
          <p:cNvPr id="22533" name="4 CuadroTexto"/>
          <p:cNvSpPr txBox="1">
            <a:spLocks noChangeArrowheads="1"/>
          </p:cNvSpPr>
          <p:nvPr/>
        </p:nvSpPr>
        <p:spPr bwMode="auto">
          <a:xfrm>
            <a:off x="4716463" y="4221163"/>
            <a:ext cx="1465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400" b="1">
                <a:latin typeface="Calibri" pitchFamily="34" charset="0"/>
              </a:rPr>
              <a:t>Derivados</a:t>
            </a:r>
          </a:p>
        </p:txBody>
      </p:sp>
      <p:sp>
        <p:nvSpPr>
          <p:cNvPr id="22534" name="5 CuadroTexto"/>
          <p:cNvSpPr txBox="1">
            <a:spLocks noChangeArrowheads="1"/>
          </p:cNvSpPr>
          <p:nvPr/>
        </p:nvSpPr>
        <p:spPr bwMode="auto">
          <a:xfrm>
            <a:off x="6443663" y="2060575"/>
            <a:ext cx="1392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>
                <a:latin typeface="Calibri" pitchFamily="34" charset="0"/>
              </a:rPr>
              <a:t>-</a:t>
            </a:r>
            <a:r>
              <a:rPr lang="es-UY" sz="2000" b="1">
                <a:latin typeface="Calibri" pitchFamily="34" charset="0"/>
              </a:rPr>
              <a:t>Ocupación</a:t>
            </a:r>
          </a:p>
        </p:txBody>
      </p:sp>
      <p:sp>
        <p:nvSpPr>
          <p:cNvPr id="22535" name="6 CuadroTexto"/>
          <p:cNvSpPr txBox="1">
            <a:spLocks noChangeArrowheads="1"/>
          </p:cNvSpPr>
          <p:nvPr/>
        </p:nvSpPr>
        <p:spPr bwMode="auto">
          <a:xfrm>
            <a:off x="6372225" y="2708275"/>
            <a:ext cx="1319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>
                <a:latin typeface="Calibri" pitchFamily="34" charset="0"/>
              </a:rPr>
              <a:t>  -</a:t>
            </a:r>
            <a:r>
              <a:rPr lang="es-UY" sz="2000" b="1">
                <a:latin typeface="Calibri" pitchFamily="34" charset="0"/>
              </a:rPr>
              <a:t>Accesión</a:t>
            </a:r>
          </a:p>
        </p:txBody>
      </p:sp>
      <p:sp>
        <p:nvSpPr>
          <p:cNvPr id="22536" name="8 CuadroTexto"/>
          <p:cNvSpPr txBox="1">
            <a:spLocks noChangeArrowheads="1"/>
          </p:cNvSpPr>
          <p:nvPr/>
        </p:nvSpPr>
        <p:spPr bwMode="auto">
          <a:xfrm>
            <a:off x="6443663" y="4076700"/>
            <a:ext cx="1639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 sz="2000" b="1">
                <a:latin typeface="Calibri" pitchFamily="34" charset="0"/>
              </a:rPr>
              <a:t>-Cesión</a:t>
            </a:r>
          </a:p>
          <a:p>
            <a:r>
              <a:rPr lang="es-UY" sz="2000" b="1">
                <a:latin typeface="Calibri" pitchFamily="34" charset="0"/>
              </a:rPr>
              <a:t>-Prescripción</a:t>
            </a:r>
          </a:p>
          <a:p>
            <a:r>
              <a:rPr lang="es-UY" sz="2000" b="1">
                <a:latin typeface="Calibri" pitchFamily="34" charset="0"/>
              </a:rPr>
              <a:t>-Adjudicación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6372225" y="2133600"/>
            <a:ext cx="144463" cy="863600"/>
          </a:xfrm>
          <a:prstGeom prst="leftBrace">
            <a:avLst/>
          </a:prstGeom>
          <a:solidFill>
            <a:schemeClr val="tx1">
              <a:lumMod val="95000"/>
              <a:lumOff val="5000"/>
            </a:schemeClr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11" name="10 Abrir llave"/>
          <p:cNvSpPr/>
          <p:nvPr/>
        </p:nvSpPr>
        <p:spPr>
          <a:xfrm>
            <a:off x="6156325" y="3933825"/>
            <a:ext cx="144463" cy="1366838"/>
          </a:xfrm>
          <a:prstGeom prst="leftBrace">
            <a:avLst>
              <a:gd name="adj1" fmla="val 77181"/>
              <a:gd name="adj2" fmla="val 40337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Y" dirty="0"/>
          </a:p>
        </p:txBody>
      </p:sp>
      <p:sp>
        <p:nvSpPr>
          <p:cNvPr id="22539" name="11 CuadroTexto"/>
          <p:cNvSpPr txBox="1">
            <a:spLocks noChangeArrowheads="1"/>
          </p:cNvSpPr>
          <p:nvPr/>
        </p:nvSpPr>
        <p:spPr bwMode="auto">
          <a:xfrm>
            <a:off x="900113" y="6092825"/>
            <a:ext cx="674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>
                <a:latin typeface="Calibri" pitchFamily="34" charset="0"/>
              </a:rPr>
              <a:t>*</a:t>
            </a:r>
            <a:r>
              <a:rPr lang="es-UY" b="1">
                <a:latin typeface="Calibri" pitchFamily="34" charset="0"/>
              </a:rPr>
              <a:t>Conquista</a:t>
            </a:r>
            <a:r>
              <a:rPr lang="es-UY">
                <a:latin typeface="Calibri" pitchFamily="34" charset="0"/>
              </a:rPr>
              <a:t>: </a:t>
            </a:r>
            <a:r>
              <a:rPr lang="es-UY" b="1">
                <a:latin typeface="Calibri" pitchFamily="34" charset="0"/>
              </a:rPr>
              <a:t>no es un modo admitido por el DIP: ej: invasión Kuwait.-</a:t>
            </a:r>
          </a:p>
        </p:txBody>
      </p:sp>
      <p:sp>
        <p:nvSpPr>
          <p:cNvPr id="22540" name="13 Rectángulo"/>
          <p:cNvSpPr>
            <a:spLocks noChangeArrowheads="1"/>
          </p:cNvSpPr>
          <p:nvPr/>
        </p:nvSpPr>
        <p:spPr bwMode="auto">
          <a:xfrm>
            <a:off x="6372225" y="5300663"/>
            <a:ext cx="203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Utis possidetis juris</a:t>
            </a:r>
            <a:endParaRPr lang="es-ES" b="1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3576</TotalTime>
  <Words>1396</Words>
  <Application>Microsoft Office PowerPoint</Application>
  <PresentationFormat>On-screen Show (4:3)</PresentationFormat>
  <Paragraphs>226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Calibri</vt:lpstr>
      <vt:lpstr>Arial</vt:lpstr>
      <vt:lpstr>Broadway</vt:lpstr>
      <vt:lpstr>Brush Script Std</vt:lpstr>
      <vt:lpstr>Adobe Caslon Pro Bold</vt:lpstr>
      <vt:lpstr>Aharoni</vt:lpstr>
      <vt:lpstr>Adobe Garamond Pro Bold</vt:lpstr>
      <vt:lpstr>Bernard MT Condensed</vt:lpstr>
      <vt:lpstr>Adobe Gothic Std B</vt:lpstr>
      <vt:lpstr>Algerian</vt:lpstr>
      <vt:lpstr>Trebuchet MS</vt:lpstr>
      <vt:lpstr>Times New Roman</vt:lpstr>
      <vt:lpstr>Tema de Office</vt:lpstr>
      <vt:lpstr>DOMINIO TERRESTRE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DOMINIO TERRESTRE</dc:title>
  <dc:creator>Usuario</dc:creator>
  <cp:lastModifiedBy>Silvia</cp:lastModifiedBy>
  <cp:revision>236</cp:revision>
  <dcterms:created xsi:type="dcterms:W3CDTF">2011-03-31T12:43:33Z</dcterms:created>
  <dcterms:modified xsi:type="dcterms:W3CDTF">2015-04-14T19:27:13Z</dcterms:modified>
</cp:coreProperties>
</file>