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57" r:id="rId3"/>
    <p:sldId id="258" r:id="rId4"/>
    <p:sldId id="268" r:id="rId5"/>
    <p:sldId id="259" r:id="rId6"/>
    <p:sldId id="260" r:id="rId7"/>
    <p:sldId id="261" r:id="rId8"/>
    <p:sldId id="262" r:id="rId9"/>
    <p:sldId id="263" r:id="rId10"/>
    <p:sldId id="270" r:id="rId11"/>
    <p:sldId id="264" r:id="rId12"/>
    <p:sldId id="269" r:id="rId13"/>
    <p:sldId id="265" r:id="rId14"/>
    <p:sldId id="266" r:id="rId15"/>
    <p:sldId id="274" r:id="rId16"/>
    <p:sldId id="267" r:id="rId17"/>
    <p:sldId id="272" r:id="rId18"/>
    <p:sldId id="271" r:id="rId19"/>
    <p:sldId id="273" r:id="rId20"/>
    <p:sldId id="275" r:id="rId21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67E6A1D-863A-4846-8237-7060D257BCAB}" type="datetimeFigureOut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308DCB4-3421-4AF3-AA9C-56D00604286A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9 Triángulo rectángulo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1 Grupo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6 Forma libre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7" name="7 Forma libre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8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11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237A9407-6798-46A0-A15E-3FCF7A685129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12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  <a:endParaRPr lang="es-ES"/>
          </a:p>
        </p:txBody>
      </p:sp>
      <p:sp>
        <p:nvSpPr>
          <p:cNvPr id="13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67B1264-AAE9-4C06-8D12-13086AD86F9E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FD3FB1-423D-4363-9BBE-4F7D80ADD95F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6C9C5-7CF1-49E9-BFB0-AAC55F5E26E2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EE3EF-C2F9-446B-ADA8-6AAF761CA1A4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4C293B-6296-4AA0-BE69-88A3B4EB37B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FE2C4-8FCB-47BB-9267-46DDDD0097CD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5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6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5B6CA-A941-406D-AD83-CB2CEEB31FB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Cheurón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7 Cheurón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EF4F856-4AFB-4F97-9769-617FCB11E053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7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8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89A8DCD-6736-406C-8111-0C8E41040EB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55F225B-B2D9-4A3C-9E33-A74B626D3A7B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28AB1C-1D66-4564-9AC8-FD13DBB41FE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3463AA9-B736-4CC8-98DB-B78EAFFFFF12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040EA09-F537-4E69-AA33-9F90ECB3749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EAE5ED-A7E9-4BB2-AE67-C22F773BE2E8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0D0C31F-80CE-46FC-B595-B2361323A0A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9F9FAB-A75B-4BA6-88AA-7BA33797B250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3" name="2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4" name="1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7A956-B6CA-4B54-8C8E-5942459056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A08B146-2236-432B-8633-85E15256EFF5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F3B50D4-E566-48BB-B07C-A5C94D9E8EED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8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7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11 Cheurón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12 Cheurón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1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8A18200-AE3C-4BB9-A305-BFC30B2695DC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12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  <a:endParaRPr lang="es-ES"/>
          </a:p>
        </p:txBody>
      </p:sp>
      <p:sp>
        <p:nvSpPr>
          <p:cNvPr id="13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1ABFF7D-BEC4-4B6F-A9F6-869DBBBD768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3" name="29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76238922-59BA-46AA-918A-C106A2DB332F}" type="datetime1">
              <a:rPr lang="es-ES"/>
              <a:pPr>
                <a:defRPr/>
              </a:pPr>
              <a:t>14/04/2015</a:t>
            </a:fld>
            <a:endParaRPr lang="es-ES"/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r>
              <a:rPr lang="es-ES"/>
              <a:t>Lic.Graciela Aguilar</a:t>
            </a:r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 smtClean="0">
                <a:solidFill>
                  <a:schemeClr val="tx1"/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C733AD7-0B6C-4549-9002-76461A1A776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3" r:id="rId3"/>
    <p:sldLayoutId id="2147483674" r:id="rId4"/>
    <p:sldLayoutId id="2147483675" r:id="rId5"/>
    <p:sldLayoutId id="2147483676" r:id="rId6"/>
    <p:sldLayoutId id="2147483670" r:id="rId7"/>
    <p:sldLayoutId id="2147483677" r:id="rId8"/>
    <p:sldLayoutId id="2147483678" r:id="rId9"/>
    <p:sldLayoutId id="2147483669" r:id="rId10"/>
    <p:sldLayoutId id="2147483668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fontAlgn="base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fontAlgn="base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2 Subtítulo"/>
          <p:cNvSpPr>
            <a:spLocks noGrp="1"/>
          </p:cNvSpPr>
          <p:nvPr>
            <p:ph type="subTitle" idx="1"/>
          </p:nvPr>
        </p:nvSpPr>
        <p:spPr>
          <a:xfrm>
            <a:off x="1547813" y="3573463"/>
            <a:ext cx="5184775" cy="1008062"/>
          </a:xfrm>
        </p:spPr>
        <p:txBody>
          <a:bodyPr/>
          <a:lstStyle/>
          <a:p>
            <a:pPr marR="0"/>
            <a:endParaRPr lang="en-US" smtClean="0"/>
          </a:p>
          <a:p>
            <a:pPr marR="0"/>
            <a:r>
              <a:rPr lang="en-US" b="1" smtClean="0"/>
              <a:t>SUJETO  DERIVADO  DE  DIP </a:t>
            </a:r>
            <a:endParaRPr lang="es-ES" b="1" smtClean="0"/>
          </a:p>
        </p:txBody>
      </p:sp>
      <p:sp>
        <p:nvSpPr>
          <p:cNvPr id="4" name="3 CuadroTexto"/>
          <p:cNvSpPr txBox="1"/>
          <p:nvPr/>
        </p:nvSpPr>
        <p:spPr>
          <a:xfrm>
            <a:off x="1116013" y="2060575"/>
            <a:ext cx="6769100" cy="1077913"/>
          </a:xfrm>
          <a:prstGeom prst="rect">
            <a:avLst/>
          </a:prstGeom>
          <a:noFill/>
          <a:ln w="57150">
            <a:solidFill>
              <a:schemeClr val="tx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  </a:t>
            </a:r>
            <a:r>
              <a:rPr lang="en-US" sz="3200" b="1" dirty="0" err="1">
                <a:latin typeface="+mn-lt"/>
                <a:cs typeface="+mn-cs"/>
              </a:rPr>
              <a:t>Organizaciones</a:t>
            </a: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 err="1">
                <a:latin typeface="+mn-lt"/>
                <a:cs typeface="+mn-cs"/>
              </a:rPr>
              <a:t>Internacionales</a:t>
            </a:r>
            <a:r>
              <a:rPr lang="en-US" sz="3200" b="1" dirty="0">
                <a:latin typeface="+mn-lt"/>
                <a:cs typeface="+mn-cs"/>
              </a:rPr>
              <a:t>    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200" b="1" dirty="0">
                <a:latin typeface="+mn-lt"/>
                <a:cs typeface="+mn-cs"/>
              </a:rPr>
              <a:t> </a:t>
            </a:r>
            <a:r>
              <a:rPr lang="en-US" sz="3200" b="1" dirty="0">
                <a:latin typeface="+mn-lt"/>
                <a:cs typeface="+mn-cs"/>
              </a:rPr>
              <a:t>       </a:t>
            </a:r>
            <a:r>
              <a:rPr lang="en-US" sz="3200" b="1" dirty="0" err="1">
                <a:latin typeface="+mn-lt"/>
                <a:cs typeface="+mn-cs"/>
              </a:rPr>
              <a:t>Intergubernamentales</a:t>
            </a:r>
            <a:endParaRPr lang="es-ES" sz="3200" b="1" dirty="0">
              <a:latin typeface="+mn-lt"/>
              <a:cs typeface="+mn-cs"/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s-ES"/>
              <a:t>Lic.Graciela Aguilar</a:t>
            </a: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 redondeado"/>
          <p:cNvSpPr/>
          <p:nvPr/>
        </p:nvSpPr>
        <p:spPr>
          <a:xfrm>
            <a:off x="1403648" y="2564904"/>
            <a:ext cx="6840760" cy="345638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57150"/>
          <a:effectLst>
            <a:glow rad="1397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squina doblada"/>
          <p:cNvSpPr/>
          <p:nvPr/>
        </p:nvSpPr>
        <p:spPr>
          <a:xfrm>
            <a:off x="4355976" y="476672"/>
            <a:ext cx="4536504" cy="792088"/>
          </a:xfrm>
          <a:prstGeom prst="foldedCorner">
            <a:avLst/>
          </a:prstGeom>
          <a:solidFill>
            <a:schemeClr val="bg2"/>
          </a:solidFill>
          <a:ln w="57150"/>
          <a:effectLst>
            <a:glow rad="1016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Rectángulo redondeado"/>
          <p:cNvSpPr/>
          <p:nvPr/>
        </p:nvSpPr>
        <p:spPr>
          <a:xfrm>
            <a:off x="179388" y="476250"/>
            <a:ext cx="3529012" cy="792163"/>
          </a:xfrm>
          <a:prstGeom prst="roundRect">
            <a:avLst/>
          </a:prstGeom>
          <a:solidFill>
            <a:schemeClr val="bg2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560" name="1 CuadroTexto"/>
          <p:cNvSpPr txBox="1">
            <a:spLocks noChangeArrowheads="1"/>
          </p:cNvSpPr>
          <p:nvPr/>
        </p:nvSpPr>
        <p:spPr bwMode="auto">
          <a:xfrm>
            <a:off x="323850" y="620713"/>
            <a:ext cx="31003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Naturaleza jurídica 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23561" name="2 CuadroTexto"/>
          <p:cNvSpPr txBox="1">
            <a:spLocks noChangeArrowheads="1"/>
          </p:cNvSpPr>
          <p:nvPr/>
        </p:nvSpPr>
        <p:spPr bwMode="auto">
          <a:xfrm>
            <a:off x="4500563" y="620713"/>
            <a:ext cx="42576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Organismos especializados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23562" name="3 CuadroTexto"/>
          <p:cNvSpPr txBox="1">
            <a:spLocks noChangeArrowheads="1"/>
          </p:cNvSpPr>
          <p:nvPr/>
        </p:nvSpPr>
        <p:spPr bwMode="auto">
          <a:xfrm>
            <a:off x="468313" y="1700213"/>
            <a:ext cx="6119812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Autónomos respecto a la ONU , salvo en sus relaciones de coordinación y control .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3563" name="4 CuadroTexto"/>
          <p:cNvSpPr txBox="1">
            <a:spLocks noChangeArrowheads="1"/>
          </p:cNvSpPr>
          <p:nvPr/>
        </p:nvSpPr>
        <p:spPr bwMode="auto">
          <a:xfrm>
            <a:off x="1908175" y="2781300"/>
            <a:ext cx="5616575" cy="2862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*Tienen su propio ordenamiento jurídico.</a:t>
            </a:r>
          </a:p>
          <a:p>
            <a:endParaRPr lang="en-US" sz="2000" b="1">
              <a:latin typeface="Lucida Sans Unicode" pitchFamily="34" charset="0"/>
            </a:endParaRPr>
          </a:p>
          <a:p>
            <a:r>
              <a:rPr lang="en-US" sz="2000" b="1">
                <a:latin typeface="Lucida Sans Unicode" pitchFamily="34" charset="0"/>
              </a:rPr>
              <a:t>*Miembros pueden no coicidir con la ONU.</a:t>
            </a:r>
          </a:p>
          <a:p>
            <a:endParaRPr lang="en-US" sz="2000" b="1">
              <a:latin typeface="Lucida Sans Unicode" pitchFamily="34" charset="0"/>
            </a:endParaRPr>
          </a:p>
          <a:p>
            <a:r>
              <a:rPr lang="en-US" sz="2000" b="1">
                <a:latin typeface="Lucida Sans Unicode" pitchFamily="34" charset="0"/>
              </a:rPr>
              <a:t>*Sede en ciudades distintas.</a:t>
            </a:r>
          </a:p>
          <a:p>
            <a:endParaRPr lang="en-US" sz="2000" b="1">
              <a:latin typeface="Lucida Sans Unicode" pitchFamily="34" charset="0"/>
            </a:endParaRPr>
          </a:p>
          <a:p>
            <a:r>
              <a:rPr lang="en-US" sz="2000" b="1">
                <a:latin typeface="Lucida Sans Unicode" pitchFamily="34" charset="0"/>
              </a:rPr>
              <a:t>*Órganos y funcionarios distintos a la ONU.</a:t>
            </a:r>
          </a:p>
          <a:p>
            <a:endParaRPr lang="en-US" sz="2000" b="1">
              <a:latin typeface="Lucida Sans Unicode" pitchFamily="34" charset="0"/>
            </a:endParaRPr>
          </a:p>
          <a:p>
            <a:r>
              <a:rPr lang="en-US" sz="2000" b="1">
                <a:latin typeface="Lucida Sans Unicode" pitchFamily="34" charset="0"/>
              </a:rPr>
              <a:t>*Capacidad de J.T ; J.L. 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23564" name="5 CuadroTexto"/>
          <p:cNvSpPr txBox="1">
            <a:spLocks noChangeArrowheads="1"/>
          </p:cNvSpPr>
          <p:nvPr/>
        </p:nvSpPr>
        <p:spPr bwMode="auto">
          <a:xfrm>
            <a:off x="7596188" y="1700213"/>
            <a:ext cx="1114425" cy="6477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A.G</a:t>
            </a:r>
          </a:p>
          <a:p>
            <a:r>
              <a:rPr lang="en-US" b="1">
                <a:latin typeface="Lucida Sans Unicode" pitchFamily="34" charset="0"/>
              </a:rPr>
              <a:t>ECOSOC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0" name="9 Conector recto de flecha"/>
          <p:cNvCxnSpPr/>
          <p:nvPr/>
        </p:nvCxnSpPr>
        <p:spPr>
          <a:xfrm>
            <a:off x="3851275" y="908050"/>
            <a:ext cx="360363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 de flecha"/>
          <p:cNvCxnSpPr/>
          <p:nvPr/>
        </p:nvCxnSpPr>
        <p:spPr>
          <a:xfrm>
            <a:off x="6804025" y="2060575"/>
            <a:ext cx="5048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567" name="11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ortar rectángulo de esquina diagonal"/>
          <p:cNvSpPr/>
          <p:nvPr/>
        </p:nvSpPr>
        <p:spPr>
          <a:xfrm>
            <a:off x="1547664" y="1556792"/>
            <a:ext cx="6768752" cy="4464496"/>
          </a:xfrm>
          <a:prstGeom prst="snip2DiagRect">
            <a:avLst/>
          </a:prstGeom>
          <a:solidFill>
            <a:schemeClr val="bg1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8" name="7 Esquina doblada"/>
          <p:cNvSpPr/>
          <p:nvPr/>
        </p:nvSpPr>
        <p:spPr>
          <a:xfrm>
            <a:off x="971550" y="836613"/>
            <a:ext cx="1584325" cy="576262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4581" name="1 CuadroTexto"/>
          <p:cNvSpPr txBox="1">
            <a:spLocks noChangeArrowheads="1"/>
          </p:cNvSpPr>
          <p:nvPr/>
        </p:nvSpPr>
        <p:spPr bwMode="auto">
          <a:xfrm>
            <a:off x="1692275" y="1628775"/>
            <a:ext cx="5908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OACI</a:t>
            </a:r>
            <a:r>
              <a:rPr lang="en-US">
                <a:latin typeface="Lucida Sans Unicode" pitchFamily="34" charset="0"/>
              </a:rPr>
              <a:t> : Organizacion Internacional de aviación civil.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4582" name="2 CuadroTexto"/>
          <p:cNvSpPr txBox="1">
            <a:spLocks noChangeArrowheads="1"/>
          </p:cNvSpPr>
          <p:nvPr/>
        </p:nvSpPr>
        <p:spPr bwMode="auto">
          <a:xfrm>
            <a:off x="1763713" y="2492375"/>
            <a:ext cx="5713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UIT</a:t>
            </a:r>
            <a:r>
              <a:rPr lang="en-US">
                <a:latin typeface="Lucida Sans Unicode" pitchFamily="34" charset="0"/>
              </a:rPr>
              <a:t> : Unión Internacional de Telecomunicaciones.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4583" name="3 CuadroTexto"/>
          <p:cNvSpPr txBox="1">
            <a:spLocks noChangeArrowheads="1"/>
          </p:cNvSpPr>
          <p:nvPr/>
        </p:nvSpPr>
        <p:spPr bwMode="auto">
          <a:xfrm>
            <a:off x="1763713" y="3357563"/>
            <a:ext cx="61642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OIEA</a:t>
            </a:r>
            <a:r>
              <a:rPr lang="en-US">
                <a:latin typeface="Lucida Sans Unicode" pitchFamily="34" charset="0"/>
              </a:rPr>
              <a:t> : Organización Internacional de energía atómica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4584" name="4 CuadroTexto"/>
          <p:cNvSpPr txBox="1">
            <a:spLocks noChangeArrowheads="1"/>
          </p:cNvSpPr>
          <p:nvPr/>
        </p:nvSpPr>
        <p:spPr bwMode="auto">
          <a:xfrm>
            <a:off x="1763713" y="4149725"/>
            <a:ext cx="6197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UNESCO</a:t>
            </a:r>
            <a:r>
              <a:rPr lang="en-US">
                <a:latin typeface="Lucida Sans Unicode" pitchFamily="34" charset="0"/>
              </a:rPr>
              <a:t> :Organización de las N.U para la Educación.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4585" name="5 CuadroTexto"/>
          <p:cNvSpPr txBox="1">
            <a:spLocks noChangeArrowheads="1"/>
          </p:cNvSpPr>
          <p:nvPr/>
        </p:nvSpPr>
        <p:spPr bwMode="auto">
          <a:xfrm>
            <a:off x="1835150" y="4941888"/>
            <a:ext cx="421798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FMI</a:t>
            </a:r>
            <a:r>
              <a:rPr lang="en-US">
                <a:latin typeface="Lucida Sans Unicode" pitchFamily="34" charset="0"/>
              </a:rPr>
              <a:t>: Fondo Monetario Internacional.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4586" name="6 CuadroTexto"/>
          <p:cNvSpPr txBox="1">
            <a:spLocks noChangeArrowheads="1"/>
          </p:cNvSpPr>
          <p:nvPr/>
        </p:nvSpPr>
        <p:spPr bwMode="auto">
          <a:xfrm>
            <a:off x="1116013" y="908050"/>
            <a:ext cx="126841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Ejemplos: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5580063" y="1341438"/>
            <a:ext cx="2016125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Conector recto"/>
          <p:cNvCxnSpPr/>
          <p:nvPr/>
        </p:nvCxnSpPr>
        <p:spPr>
          <a:xfrm>
            <a:off x="7596188" y="1341438"/>
            <a:ext cx="792162" cy="79216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89" name="11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ortar rectángulo de esquina diagonal"/>
          <p:cNvSpPr/>
          <p:nvPr/>
        </p:nvSpPr>
        <p:spPr>
          <a:xfrm>
            <a:off x="900113" y="404813"/>
            <a:ext cx="7200900" cy="1152525"/>
          </a:xfrm>
          <a:prstGeom prst="snip2DiagRect">
            <a:avLst/>
          </a:prstGeom>
          <a:blipFill>
            <a:blip r:embed="rId2" cstate="print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4" name="3 Recortar rectángulo de esquina diagonal"/>
          <p:cNvSpPr/>
          <p:nvPr/>
        </p:nvSpPr>
        <p:spPr>
          <a:xfrm>
            <a:off x="1476375" y="549275"/>
            <a:ext cx="6048375" cy="863600"/>
          </a:xfrm>
          <a:prstGeom prst="snip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5603" name="1 CuadroTexto"/>
          <p:cNvSpPr txBox="1">
            <a:spLocks noChangeArrowheads="1"/>
          </p:cNvSpPr>
          <p:nvPr/>
        </p:nvSpPr>
        <p:spPr bwMode="auto">
          <a:xfrm>
            <a:off x="1619250" y="692150"/>
            <a:ext cx="5761038" cy="5857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latin typeface="Lucida Sans Unicode" pitchFamily="34" charset="0"/>
              </a:rPr>
              <a:t>Organizaciones  regionales</a:t>
            </a:r>
            <a:endParaRPr lang="es-ES" sz="3200" b="1">
              <a:latin typeface="Lucida Sans Unicode" pitchFamily="34" charset="0"/>
            </a:endParaRPr>
          </a:p>
        </p:txBody>
      </p:sp>
      <p:sp>
        <p:nvSpPr>
          <p:cNvPr id="25604" name="4 CuadroTexto"/>
          <p:cNvSpPr txBox="1">
            <a:spLocks noChangeArrowheads="1"/>
          </p:cNvSpPr>
          <p:nvPr/>
        </p:nvSpPr>
        <p:spPr bwMode="auto">
          <a:xfrm>
            <a:off x="684213" y="3068638"/>
            <a:ext cx="4010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Se crean según criterio geográfico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5" name="5 CuadroTexto"/>
          <p:cNvSpPr txBox="1">
            <a:spLocks noChangeArrowheads="1"/>
          </p:cNvSpPr>
          <p:nvPr/>
        </p:nvSpPr>
        <p:spPr bwMode="auto">
          <a:xfrm>
            <a:off x="684213" y="2133600"/>
            <a:ext cx="399256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Base jurídica de tipo convencional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6" name="6 CuadroTexto"/>
          <p:cNvSpPr txBox="1">
            <a:spLocks noChangeArrowheads="1"/>
          </p:cNvSpPr>
          <p:nvPr/>
        </p:nvSpPr>
        <p:spPr bwMode="auto">
          <a:xfrm>
            <a:off x="900113" y="4221163"/>
            <a:ext cx="36052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Objetivos e intereses comunes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7" name="7 CuadroTexto"/>
          <p:cNvSpPr txBox="1">
            <a:spLocks noChangeArrowheads="1"/>
          </p:cNvSpPr>
          <p:nvPr/>
        </p:nvSpPr>
        <p:spPr bwMode="auto">
          <a:xfrm>
            <a:off x="6011863" y="2133600"/>
            <a:ext cx="1936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Carta de </a:t>
            </a:r>
            <a:r>
              <a:rPr lang="en-US" b="1">
                <a:latin typeface="Lucida Sans Unicode" pitchFamily="34" charset="0"/>
              </a:rPr>
              <a:t>la OEA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08" name="8 CuadroTexto"/>
          <p:cNvSpPr txBox="1">
            <a:spLocks noChangeArrowheads="1"/>
          </p:cNvSpPr>
          <p:nvPr/>
        </p:nvSpPr>
        <p:spPr bwMode="auto">
          <a:xfrm>
            <a:off x="5795963" y="2924175"/>
            <a:ext cx="226695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Ámbito Americano</a:t>
            </a:r>
          </a:p>
          <a:p>
            <a:r>
              <a:rPr lang="en-US">
                <a:latin typeface="Lucida Sans Unicode" pitchFamily="34" charset="0"/>
              </a:rPr>
              <a:t>             Africano</a:t>
            </a:r>
          </a:p>
          <a:p>
            <a:r>
              <a:rPr lang="en-US">
                <a:latin typeface="Lucida Sans Unicode" pitchFamily="34" charset="0"/>
              </a:rPr>
              <a:t>             Asiático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5609" name="9 CuadroTexto"/>
          <p:cNvSpPr txBox="1">
            <a:spLocks noChangeArrowheads="1"/>
          </p:cNvSpPr>
          <p:nvPr/>
        </p:nvSpPr>
        <p:spPr bwMode="auto">
          <a:xfrm>
            <a:off x="900113" y="5661025"/>
            <a:ext cx="37623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Organizaciones sub -regionales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5610" name="10 CuadroTexto"/>
          <p:cNvSpPr txBox="1">
            <a:spLocks noChangeArrowheads="1"/>
          </p:cNvSpPr>
          <p:nvPr/>
        </p:nvSpPr>
        <p:spPr bwMode="auto">
          <a:xfrm>
            <a:off x="5795963" y="4149725"/>
            <a:ext cx="2713037" cy="92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Políticos – económicos</a:t>
            </a:r>
          </a:p>
          <a:p>
            <a:r>
              <a:rPr lang="en-US">
                <a:latin typeface="Lucida Sans Unicode" pitchFamily="34" charset="0"/>
              </a:rPr>
              <a:t>Defensa regional</a:t>
            </a:r>
          </a:p>
          <a:p>
            <a:endParaRPr lang="es-ES">
              <a:latin typeface="Lucida Sans Unicode" pitchFamily="34" charset="0"/>
            </a:endParaRPr>
          </a:p>
        </p:txBody>
      </p:sp>
      <p:sp>
        <p:nvSpPr>
          <p:cNvPr id="12" name="11 Abrir llave"/>
          <p:cNvSpPr/>
          <p:nvPr/>
        </p:nvSpPr>
        <p:spPr>
          <a:xfrm rot="16200000">
            <a:off x="2539207" y="3445669"/>
            <a:ext cx="446087" cy="3438525"/>
          </a:xfrm>
          <a:prstGeom prst="leftBrac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5612" name="12 CuadroTexto"/>
          <p:cNvSpPr txBox="1">
            <a:spLocks noChangeArrowheads="1"/>
          </p:cNvSpPr>
          <p:nvPr/>
        </p:nvSpPr>
        <p:spPr bwMode="auto">
          <a:xfrm>
            <a:off x="5580063" y="5589588"/>
            <a:ext cx="2957512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Mercosur – Pacto Andino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14" name="13 Rectángulo redondeado"/>
          <p:cNvSpPr/>
          <p:nvPr/>
        </p:nvSpPr>
        <p:spPr>
          <a:xfrm>
            <a:off x="611188" y="1989138"/>
            <a:ext cx="4176712" cy="6477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611188" y="2997200"/>
            <a:ext cx="4176712" cy="57626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" name="15 Rectángulo redondeado"/>
          <p:cNvSpPr/>
          <p:nvPr/>
        </p:nvSpPr>
        <p:spPr>
          <a:xfrm>
            <a:off x="755650" y="4149725"/>
            <a:ext cx="3887788" cy="57467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Rectángulo redondeado"/>
          <p:cNvSpPr/>
          <p:nvPr/>
        </p:nvSpPr>
        <p:spPr>
          <a:xfrm>
            <a:off x="900113" y="5589588"/>
            <a:ext cx="3816350" cy="503237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9" name="18 Conector recto de flecha"/>
          <p:cNvCxnSpPr/>
          <p:nvPr/>
        </p:nvCxnSpPr>
        <p:spPr>
          <a:xfrm>
            <a:off x="5148263" y="2349500"/>
            <a:ext cx="7191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Abrir llave"/>
          <p:cNvSpPr/>
          <p:nvPr/>
        </p:nvSpPr>
        <p:spPr>
          <a:xfrm>
            <a:off x="5364163" y="2997200"/>
            <a:ext cx="188912" cy="792163"/>
          </a:xfrm>
          <a:prstGeom prst="leftBrace">
            <a:avLst/>
          </a:prstGeom>
          <a:ln w="5715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" name="22 Abrir llave"/>
          <p:cNvSpPr/>
          <p:nvPr/>
        </p:nvSpPr>
        <p:spPr>
          <a:xfrm>
            <a:off x="5435600" y="4149725"/>
            <a:ext cx="144463" cy="574675"/>
          </a:xfrm>
          <a:prstGeom prst="leftBrace">
            <a:avLst/>
          </a:prstGeom>
          <a:ln w="5715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4932363" y="5805488"/>
            <a:ext cx="576262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1" name="2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ortar rectángulo de esquina sencilla"/>
          <p:cNvSpPr/>
          <p:nvPr/>
        </p:nvSpPr>
        <p:spPr>
          <a:xfrm>
            <a:off x="250825" y="1844675"/>
            <a:ext cx="2881313" cy="576263"/>
          </a:xfrm>
          <a:prstGeom prst="snip1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Recortar rectángulo de esquina diagonal"/>
          <p:cNvSpPr/>
          <p:nvPr/>
        </p:nvSpPr>
        <p:spPr>
          <a:xfrm>
            <a:off x="1979613" y="549275"/>
            <a:ext cx="4824412" cy="935038"/>
          </a:xfrm>
          <a:prstGeom prst="snip2DiagRect">
            <a:avLst/>
          </a:prstGeom>
          <a:solidFill>
            <a:schemeClr val="bg2"/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6627" name="1 CuadroTexto"/>
          <p:cNvSpPr txBox="1">
            <a:spLocks noChangeArrowheads="1"/>
          </p:cNvSpPr>
          <p:nvPr/>
        </p:nvSpPr>
        <p:spPr bwMode="auto">
          <a:xfrm>
            <a:off x="2339975" y="765175"/>
            <a:ext cx="39608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ESTRUCTURA  ORGANICA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26628" name="2 CuadroTexto"/>
          <p:cNvSpPr txBox="1">
            <a:spLocks noChangeArrowheads="1"/>
          </p:cNvSpPr>
          <p:nvPr/>
        </p:nvSpPr>
        <p:spPr bwMode="auto">
          <a:xfrm>
            <a:off x="323850" y="1916113"/>
            <a:ext cx="264636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CLASES DE ORGANOS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6629" name="3 CuadroTexto"/>
          <p:cNvSpPr txBox="1">
            <a:spLocks noChangeArrowheads="1"/>
          </p:cNvSpPr>
          <p:nvPr/>
        </p:nvSpPr>
        <p:spPr bwMode="auto">
          <a:xfrm>
            <a:off x="1619250" y="2924175"/>
            <a:ext cx="2824163" cy="3698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ORGANO</a:t>
            </a:r>
            <a:r>
              <a:rPr lang="en-US">
                <a:latin typeface="Lucida Sans Unicode" pitchFamily="34" charset="0"/>
              </a:rPr>
              <a:t> </a:t>
            </a:r>
            <a:r>
              <a:rPr lang="en-US" b="1">
                <a:latin typeface="Lucida Sans Unicode" pitchFamily="34" charset="0"/>
              </a:rPr>
              <a:t>DELIBERANTE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6630" name="4 CuadroTexto"/>
          <p:cNvSpPr txBox="1">
            <a:spLocks noChangeArrowheads="1"/>
          </p:cNvSpPr>
          <p:nvPr/>
        </p:nvSpPr>
        <p:spPr bwMode="auto">
          <a:xfrm>
            <a:off x="1692275" y="4005263"/>
            <a:ext cx="2419350" cy="3698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de caracter plenario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6631" name="5 CuadroTexto"/>
          <p:cNvSpPr txBox="1">
            <a:spLocks noChangeArrowheads="1"/>
          </p:cNvSpPr>
          <p:nvPr/>
        </p:nvSpPr>
        <p:spPr bwMode="auto">
          <a:xfrm>
            <a:off x="5795963" y="2133600"/>
            <a:ext cx="29527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Asamblea Gral.:    ONU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6632" name="6 CuadroTexto"/>
          <p:cNvSpPr txBox="1">
            <a:spLocks noChangeArrowheads="1"/>
          </p:cNvSpPr>
          <p:nvPr/>
        </p:nvSpPr>
        <p:spPr bwMode="auto">
          <a:xfrm>
            <a:off x="5724525" y="3141663"/>
            <a:ext cx="29384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Conferencia:    OIT - UIT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6633" name="7 CuadroTexto"/>
          <p:cNvSpPr txBox="1">
            <a:spLocks noChangeArrowheads="1"/>
          </p:cNvSpPr>
          <p:nvPr/>
        </p:nvSpPr>
        <p:spPr bwMode="auto">
          <a:xfrm>
            <a:off x="5651500" y="4076700"/>
            <a:ext cx="21304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Congreso :   OMS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2" name="11 Flecha doblada"/>
          <p:cNvSpPr/>
          <p:nvPr/>
        </p:nvSpPr>
        <p:spPr>
          <a:xfrm rot="5570071">
            <a:off x="3662362" y="2060576"/>
            <a:ext cx="595313" cy="474662"/>
          </a:xfrm>
          <a:prstGeom prst="bentArrow">
            <a:avLst>
              <a:gd name="adj1" fmla="val 21519"/>
              <a:gd name="adj2" fmla="val 25000"/>
              <a:gd name="adj3" fmla="val 25000"/>
              <a:gd name="adj4" fmla="val 43750"/>
            </a:avLst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Abrir llave"/>
          <p:cNvSpPr/>
          <p:nvPr/>
        </p:nvSpPr>
        <p:spPr>
          <a:xfrm>
            <a:off x="4572000" y="2133600"/>
            <a:ext cx="720725" cy="2663825"/>
          </a:xfrm>
          <a:prstGeom prst="leftBrace">
            <a:avLst>
              <a:gd name="adj1" fmla="val 8333"/>
              <a:gd name="adj2" fmla="val 33069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4" name="13 Recortar rectángulo de esquina diagonal"/>
          <p:cNvSpPr/>
          <p:nvPr/>
        </p:nvSpPr>
        <p:spPr>
          <a:xfrm>
            <a:off x="1403350" y="2708275"/>
            <a:ext cx="3168650" cy="865188"/>
          </a:xfrm>
          <a:prstGeom prst="snip2Diag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" name="14 Flecha curvada hacia la izquierda"/>
          <p:cNvSpPr/>
          <p:nvPr/>
        </p:nvSpPr>
        <p:spPr>
          <a:xfrm rot="19945170">
            <a:off x="8153400" y="6013450"/>
            <a:ext cx="198438" cy="590550"/>
          </a:xfrm>
          <a:prstGeom prst="curvedLeftArrow">
            <a:avLst>
              <a:gd name="adj1" fmla="val 0"/>
              <a:gd name="adj2" fmla="val 5000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6638" name="15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18 Recortar rectángulo de esquina diagonal"/>
          <p:cNvSpPr/>
          <p:nvPr/>
        </p:nvSpPr>
        <p:spPr>
          <a:xfrm>
            <a:off x="611188" y="1844675"/>
            <a:ext cx="3313112" cy="647700"/>
          </a:xfrm>
          <a:prstGeom prst="snip2Diag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7650" name="1 CuadroTexto"/>
          <p:cNvSpPr txBox="1">
            <a:spLocks noChangeArrowheads="1"/>
          </p:cNvSpPr>
          <p:nvPr/>
        </p:nvSpPr>
        <p:spPr bwMode="auto">
          <a:xfrm>
            <a:off x="684213" y="476250"/>
            <a:ext cx="25161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ORGANO EJECUTIVO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7651" name="2 CuadroTexto"/>
          <p:cNvSpPr txBox="1">
            <a:spLocks noChangeArrowheads="1"/>
          </p:cNvSpPr>
          <p:nvPr/>
        </p:nvSpPr>
        <p:spPr bwMode="auto">
          <a:xfrm>
            <a:off x="4356100" y="188913"/>
            <a:ext cx="10858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Consejo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52" name="3 CuadroTexto"/>
          <p:cNvSpPr txBox="1">
            <a:spLocks noChangeArrowheads="1"/>
          </p:cNvSpPr>
          <p:nvPr/>
        </p:nvSpPr>
        <p:spPr bwMode="auto">
          <a:xfrm>
            <a:off x="3995738" y="765175"/>
            <a:ext cx="5006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Comité directivo, ejecutivo, administrativo</a:t>
            </a:r>
            <a:r>
              <a:rPr lang="en-US">
                <a:latin typeface="Lucida Sans Unicode" pitchFamily="34" charset="0"/>
              </a:rPr>
              <a:t>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7653" name="4 CuadroTexto"/>
          <p:cNvSpPr txBox="1">
            <a:spLocks noChangeArrowheads="1"/>
          </p:cNvSpPr>
          <p:nvPr/>
        </p:nvSpPr>
        <p:spPr bwMode="auto">
          <a:xfrm>
            <a:off x="611188" y="1989138"/>
            <a:ext cx="33559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ORGANO ADMINISTRATIVO 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7654" name="5 CuadroTexto"/>
          <p:cNvSpPr txBox="1">
            <a:spLocks noChangeArrowheads="1"/>
          </p:cNvSpPr>
          <p:nvPr/>
        </p:nvSpPr>
        <p:spPr bwMode="auto">
          <a:xfrm>
            <a:off x="4356100" y="1844675"/>
            <a:ext cx="338455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Secretaría General, -Director -Presidente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55" name="6 CuadroTexto"/>
          <p:cNvSpPr txBox="1">
            <a:spLocks noChangeArrowheads="1"/>
          </p:cNvSpPr>
          <p:nvPr/>
        </p:nvSpPr>
        <p:spPr bwMode="auto">
          <a:xfrm>
            <a:off x="611188" y="3213100"/>
            <a:ext cx="2882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ORGANO DE CONTROL</a:t>
            </a:r>
            <a:r>
              <a:rPr lang="en-US">
                <a:latin typeface="Lucida Sans Unicode" pitchFamily="34" charset="0"/>
              </a:rPr>
              <a:t>: 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7656" name="7 CuadroTexto"/>
          <p:cNvSpPr txBox="1">
            <a:spLocks noChangeArrowheads="1"/>
          </p:cNvSpPr>
          <p:nvPr/>
        </p:nvSpPr>
        <p:spPr bwMode="auto">
          <a:xfrm>
            <a:off x="827088" y="3573463"/>
            <a:ext cx="22701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Pueden ejercer un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7657" name="8 CuadroTexto"/>
          <p:cNvSpPr txBox="1">
            <a:spLocks noChangeArrowheads="1"/>
          </p:cNvSpPr>
          <p:nvPr/>
        </p:nvSpPr>
        <p:spPr bwMode="auto">
          <a:xfrm>
            <a:off x="3708400" y="3429000"/>
            <a:ext cx="19399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Lucida Sans Unicode" pitchFamily="34" charset="0"/>
              </a:rPr>
              <a:t>Control jurídico</a:t>
            </a:r>
            <a:endParaRPr lang="es-ES" b="1" u="sng">
              <a:latin typeface="Lucida Sans Unicode" pitchFamily="34" charset="0"/>
            </a:endParaRPr>
          </a:p>
        </p:txBody>
      </p:sp>
      <p:sp>
        <p:nvSpPr>
          <p:cNvPr id="27658" name="9 CuadroTexto"/>
          <p:cNvSpPr txBox="1">
            <a:spLocks noChangeArrowheads="1"/>
          </p:cNvSpPr>
          <p:nvPr/>
        </p:nvSpPr>
        <p:spPr bwMode="auto">
          <a:xfrm>
            <a:off x="5940425" y="3357563"/>
            <a:ext cx="25844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Tribunales de justicia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59" name="10 CuadroTexto"/>
          <p:cNvSpPr txBox="1">
            <a:spLocks noChangeArrowheads="1"/>
          </p:cNvSpPr>
          <p:nvPr/>
        </p:nvSpPr>
        <p:spPr bwMode="auto">
          <a:xfrm>
            <a:off x="5981700" y="3789363"/>
            <a:ext cx="31623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Tribunales administrativos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60" name="11 CuadroTexto"/>
          <p:cNvSpPr txBox="1">
            <a:spLocks noChangeArrowheads="1"/>
          </p:cNvSpPr>
          <p:nvPr/>
        </p:nvSpPr>
        <p:spPr bwMode="auto">
          <a:xfrm>
            <a:off x="3779838" y="4437063"/>
            <a:ext cx="19272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Lucida Sans Unicode" pitchFamily="34" charset="0"/>
              </a:rPr>
              <a:t>Control político</a:t>
            </a:r>
            <a:endParaRPr lang="es-ES" b="1" u="sng">
              <a:latin typeface="Lucida Sans Unicode" pitchFamily="34" charset="0"/>
            </a:endParaRPr>
          </a:p>
        </p:txBody>
      </p:sp>
      <p:sp>
        <p:nvSpPr>
          <p:cNvPr id="27661" name="12 CuadroTexto"/>
          <p:cNvSpPr txBox="1">
            <a:spLocks noChangeArrowheads="1"/>
          </p:cNvSpPr>
          <p:nvPr/>
        </p:nvSpPr>
        <p:spPr bwMode="auto">
          <a:xfrm>
            <a:off x="5867400" y="4437063"/>
            <a:ext cx="301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Asamblea parlamentarias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62" name="13 CuadroTexto"/>
          <p:cNvSpPr txBox="1">
            <a:spLocks noChangeArrowheads="1"/>
          </p:cNvSpPr>
          <p:nvPr/>
        </p:nvSpPr>
        <p:spPr bwMode="auto">
          <a:xfrm>
            <a:off x="3779838" y="5229225"/>
            <a:ext cx="2281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Lucida Sans Unicode" pitchFamily="34" charset="0"/>
              </a:rPr>
              <a:t>Control financiero</a:t>
            </a:r>
            <a:r>
              <a:rPr lang="en-US" u="sng">
                <a:latin typeface="Lucida Sans Unicode" pitchFamily="34" charset="0"/>
              </a:rPr>
              <a:t>:</a:t>
            </a:r>
            <a:endParaRPr lang="es-ES" u="sng">
              <a:latin typeface="Lucida Sans Unicode" pitchFamily="34" charset="0"/>
            </a:endParaRPr>
          </a:p>
        </p:txBody>
      </p:sp>
      <p:sp>
        <p:nvSpPr>
          <p:cNvPr id="27663" name="14 CuadroTexto"/>
          <p:cNvSpPr txBox="1">
            <a:spLocks noChangeArrowheads="1"/>
          </p:cNvSpPr>
          <p:nvPr/>
        </p:nvSpPr>
        <p:spPr bwMode="auto">
          <a:xfrm>
            <a:off x="6011863" y="5229225"/>
            <a:ext cx="25336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Tribunales de cuenta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64" name="15 CuadroTexto"/>
          <p:cNvSpPr txBox="1">
            <a:spLocks noChangeArrowheads="1"/>
          </p:cNvSpPr>
          <p:nvPr/>
        </p:nvSpPr>
        <p:spPr bwMode="auto">
          <a:xfrm>
            <a:off x="611188" y="6021388"/>
            <a:ext cx="2970212" cy="369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ORGANOS CONSULTIVOS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665" name="16 CuadroTexto"/>
          <p:cNvSpPr txBox="1">
            <a:spLocks noChangeArrowheads="1"/>
          </p:cNvSpPr>
          <p:nvPr/>
        </p:nvSpPr>
        <p:spPr bwMode="auto">
          <a:xfrm>
            <a:off x="3708400" y="6021388"/>
            <a:ext cx="52070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Representados intereses regionales o locales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8" name="17 Recortar rectángulo de esquina diagonal"/>
          <p:cNvSpPr/>
          <p:nvPr/>
        </p:nvSpPr>
        <p:spPr>
          <a:xfrm>
            <a:off x="611188" y="404813"/>
            <a:ext cx="2736850" cy="576262"/>
          </a:xfrm>
          <a:prstGeom prst="snip2Diag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" name="19 Abrir llave"/>
          <p:cNvSpPr/>
          <p:nvPr/>
        </p:nvSpPr>
        <p:spPr>
          <a:xfrm>
            <a:off x="3779838" y="188913"/>
            <a:ext cx="144462" cy="936625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" name="20 Abrir llave"/>
          <p:cNvSpPr/>
          <p:nvPr/>
        </p:nvSpPr>
        <p:spPr>
          <a:xfrm>
            <a:off x="4211638" y="1844675"/>
            <a:ext cx="144462" cy="693738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" name="21 Recortar rectángulo de esquina diagonal"/>
          <p:cNvSpPr/>
          <p:nvPr/>
        </p:nvSpPr>
        <p:spPr>
          <a:xfrm>
            <a:off x="611188" y="3141663"/>
            <a:ext cx="2808287" cy="863600"/>
          </a:xfrm>
          <a:prstGeom prst="snip2Diag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3" name="22 Abrir llave"/>
          <p:cNvSpPr/>
          <p:nvPr/>
        </p:nvSpPr>
        <p:spPr>
          <a:xfrm>
            <a:off x="3492500" y="3429000"/>
            <a:ext cx="215900" cy="2160588"/>
          </a:xfrm>
          <a:prstGeom prst="leftBrace">
            <a:avLst>
              <a:gd name="adj1" fmla="val 8333"/>
              <a:gd name="adj2" fmla="val 15008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4" name="23 Recortar rectángulo de esquina diagonal"/>
          <p:cNvSpPr/>
          <p:nvPr/>
        </p:nvSpPr>
        <p:spPr>
          <a:xfrm>
            <a:off x="539750" y="5876925"/>
            <a:ext cx="3024188" cy="647700"/>
          </a:xfrm>
          <a:prstGeom prst="snip2Diag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5" name="24 Rectángulo redondeado"/>
          <p:cNvSpPr/>
          <p:nvPr/>
        </p:nvSpPr>
        <p:spPr>
          <a:xfrm>
            <a:off x="3708400" y="3213100"/>
            <a:ext cx="5435600" cy="2592388"/>
          </a:xfrm>
          <a:prstGeom prst="round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6" name="25 Rectángulo redondeado"/>
          <p:cNvSpPr/>
          <p:nvPr/>
        </p:nvSpPr>
        <p:spPr>
          <a:xfrm>
            <a:off x="3995738" y="188913"/>
            <a:ext cx="4968875" cy="1079500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7" name="26 Rectángulo redondeado"/>
          <p:cNvSpPr/>
          <p:nvPr/>
        </p:nvSpPr>
        <p:spPr>
          <a:xfrm>
            <a:off x="4427538" y="1773238"/>
            <a:ext cx="3384550" cy="792162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8" name="27 Rectángulo redondeado"/>
          <p:cNvSpPr/>
          <p:nvPr/>
        </p:nvSpPr>
        <p:spPr>
          <a:xfrm>
            <a:off x="3779838" y="5949950"/>
            <a:ext cx="5184775" cy="503238"/>
          </a:xfrm>
          <a:prstGeom prst="round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7676" name="2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 redondeado"/>
          <p:cNvSpPr/>
          <p:nvPr/>
        </p:nvSpPr>
        <p:spPr>
          <a:xfrm>
            <a:off x="1691680" y="548680"/>
            <a:ext cx="6120680" cy="936104"/>
          </a:xfrm>
          <a:prstGeom prst="roundRect">
            <a:avLst/>
          </a:prstGeom>
          <a:solidFill>
            <a:schemeClr val="bg2"/>
          </a:solidFill>
          <a:ln w="57150"/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8676" name="1 Rectángulo"/>
          <p:cNvSpPr>
            <a:spLocks noChangeArrowheads="1"/>
          </p:cNvSpPr>
          <p:nvPr/>
        </p:nvSpPr>
        <p:spPr bwMode="auto">
          <a:xfrm>
            <a:off x="2051050" y="836613"/>
            <a:ext cx="52689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Aprobación de las desiciones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28677" name="2 CuadroTexto"/>
          <p:cNvSpPr txBox="1">
            <a:spLocks noChangeArrowheads="1"/>
          </p:cNvSpPr>
          <p:nvPr/>
        </p:nvSpPr>
        <p:spPr bwMode="auto">
          <a:xfrm>
            <a:off x="3924300" y="1844675"/>
            <a:ext cx="1973263" cy="461963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Unanimidad</a:t>
            </a:r>
            <a:endParaRPr lang="es-ES" sz="2400">
              <a:latin typeface="Lucida Sans Unicode" pitchFamily="34" charset="0"/>
            </a:endParaRPr>
          </a:p>
        </p:txBody>
      </p:sp>
      <p:sp>
        <p:nvSpPr>
          <p:cNvPr id="28678" name="3 CuadroTexto"/>
          <p:cNvSpPr txBox="1">
            <a:spLocks noChangeArrowheads="1"/>
          </p:cNvSpPr>
          <p:nvPr/>
        </p:nvSpPr>
        <p:spPr bwMode="auto">
          <a:xfrm>
            <a:off x="2555875" y="2636838"/>
            <a:ext cx="2879725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Mayorías simples </a:t>
            </a:r>
            <a:endParaRPr lang="es-ES" sz="2400">
              <a:latin typeface="Lucida Sans Unicode" pitchFamily="34" charset="0"/>
            </a:endParaRPr>
          </a:p>
        </p:txBody>
      </p:sp>
      <p:sp>
        <p:nvSpPr>
          <p:cNvPr id="28679" name="4 CuadroTexto"/>
          <p:cNvSpPr txBox="1">
            <a:spLocks noChangeArrowheads="1"/>
          </p:cNvSpPr>
          <p:nvPr/>
        </p:nvSpPr>
        <p:spPr bwMode="auto">
          <a:xfrm>
            <a:off x="3492500" y="3500438"/>
            <a:ext cx="3357563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Mayorías cualificadas</a:t>
            </a:r>
            <a:endParaRPr lang="es-ES" sz="2400">
              <a:latin typeface="Lucida Sans Unicode" pitchFamily="34" charset="0"/>
            </a:endParaRPr>
          </a:p>
        </p:txBody>
      </p:sp>
      <p:sp>
        <p:nvSpPr>
          <p:cNvPr id="28680" name="5 CuadroTexto"/>
          <p:cNvSpPr txBox="1">
            <a:spLocks noChangeArrowheads="1"/>
          </p:cNvSpPr>
          <p:nvPr/>
        </p:nvSpPr>
        <p:spPr bwMode="auto">
          <a:xfrm>
            <a:off x="2700338" y="4437063"/>
            <a:ext cx="1274762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Consenso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8681" name="6 CuadroTexto"/>
          <p:cNvSpPr txBox="1">
            <a:spLocks noChangeArrowheads="1"/>
          </p:cNvSpPr>
          <p:nvPr/>
        </p:nvSpPr>
        <p:spPr bwMode="auto">
          <a:xfrm>
            <a:off x="3563938" y="5084763"/>
            <a:ext cx="2573337" cy="46196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Voto Ponderado</a:t>
            </a:r>
            <a:endParaRPr lang="es-ES" sz="2400">
              <a:latin typeface="Lucida Sans Unicode" pitchFamily="34" charset="0"/>
            </a:endParaRPr>
          </a:p>
        </p:txBody>
      </p:sp>
      <p:sp>
        <p:nvSpPr>
          <p:cNvPr id="28682" name="8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Rectángulo"/>
          <p:cNvSpPr/>
          <p:nvPr/>
        </p:nvSpPr>
        <p:spPr>
          <a:xfrm>
            <a:off x="468313" y="4005263"/>
            <a:ext cx="3024187" cy="6477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3" name="12 Rectángulo"/>
          <p:cNvSpPr/>
          <p:nvPr/>
        </p:nvSpPr>
        <p:spPr>
          <a:xfrm>
            <a:off x="899592" y="2420888"/>
            <a:ext cx="2088232" cy="8640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/>
          <a:scene3d>
            <a:camera prst="orthographicFront"/>
            <a:lightRig rig="threePt" dir="t"/>
          </a:scene3d>
          <a:sp3d>
            <a:bevelT prst="slop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9701" name="3 CuadroTexto"/>
          <p:cNvSpPr txBox="1">
            <a:spLocks noChangeArrowheads="1"/>
          </p:cNvSpPr>
          <p:nvPr/>
        </p:nvSpPr>
        <p:spPr bwMode="auto">
          <a:xfrm>
            <a:off x="5292725" y="1125538"/>
            <a:ext cx="3240088" cy="646112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Establecidos en su Carta constitutiva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9702" name="4 Rectángulo"/>
          <p:cNvSpPr>
            <a:spLocks noChangeArrowheads="1"/>
          </p:cNvSpPr>
          <p:nvPr/>
        </p:nvSpPr>
        <p:spPr bwMode="auto">
          <a:xfrm>
            <a:off x="2339975" y="404813"/>
            <a:ext cx="309562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Procedimientos</a:t>
            </a:r>
            <a:r>
              <a:rPr lang="en-US" sz="2800">
                <a:latin typeface="Lucida Sans Unicode" pitchFamily="34" charset="0"/>
              </a:rPr>
              <a:t> :</a:t>
            </a:r>
            <a:endParaRPr lang="es-ES" sz="2800">
              <a:latin typeface="Lucida Sans Unicode" pitchFamily="34" charset="0"/>
            </a:endParaRPr>
          </a:p>
        </p:txBody>
      </p:sp>
      <p:sp>
        <p:nvSpPr>
          <p:cNvPr id="29703" name="5 CuadroTexto"/>
          <p:cNvSpPr txBox="1">
            <a:spLocks noChangeArrowheads="1"/>
          </p:cNvSpPr>
          <p:nvPr/>
        </p:nvSpPr>
        <p:spPr bwMode="auto">
          <a:xfrm>
            <a:off x="1042988" y="2636838"/>
            <a:ext cx="16795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UNANIMIDAD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9704" name="6 CuadroTexto"/>
          <p:cNvSpPr txBox="1">
            <a:spLocks noChangeArrowheads="1"/>
          </p:cNvSpPr>
          <p:nvPr/>
        </p:nvSpPr>
        <p:spPr bwMode="auto">
          <a:xfrm>
            <a:off x="4643438" y="2349500"/>
            <a:ext cx="2627312" cy="92233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- requiere la aprobación de todo el órgano.</a:t>
            </a:r>
          </a:p>
        </p:txBody>
      </p:sp>
      <p:sp>
        <p:nvSpPr>
          <p:cNvPr id="29705" name="7 CuadroTexto"/>
          <p:cNvSpPr txBox="1">
            <a:spLocks noChangeArrowheads="1"/>
          </p:cNvSpPr>
          <p:nvPr/>
        </p:nvSpPr>
        <p:spPr bwMode="auto">
          <a:xfrm>
            <a:off x="539750" y="4149725"/>
            <a:ext cx="287337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Método de la Disidencia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9706" name="8 CuadroTexto"/>
          <p:cNvSpPr txBox="1">
            <a:spLocks noChangeArrowheads="1"/>
          </p:cNvSpPr>
          <p:nvPr/>
        </p:nvSpPr>
        <p:spPr bwMode="auto">
          <a:xfrm>
            <a:off x="900113" y="4868863"/>
            <a:ext cx="1747837" cy="33813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Lucida Sans Unicode" pitchFamily="34" charset="0"/>
              </a:rPr>
              <a:t>Contracting out</a:t>
            </a:r>
            <a:endParaRPr lang="es-ES" sz="1600" b="1">
              <a:latin typeface="Lucida Sans Unicode" pitchFamily="34" charset="0"/>
            </a:endParaRPr>
          </a:p>
        </p:txBody>
      </p:sp>
      <p:sp>
        <p:nvSpPr>
          <p:cNvPr id="29707" name="9 CuadroTexto"/>
          <p:cNvSpPr txBox="1">
            <a:spLocks noChangeArrowheads="1"/>
          </p:cNvSpPr>
          <p:nvPr/>
        </p:nvSpPr>
        <p:spPr bwMode="auto">
          <a:xfrm>
            <a:off x="4643438" y="3860800"/>
            <a:ext cx="3457575" cy="9239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Resoluciones adoptadas NO obligan a los miembros</a:t>
            </a:r>
          </a:p>
          <a:p>
            <a:r>
              <a:rPr lang="en-US" b="1">
                <a:latin typeface="Lucida Sans Unicode" pitchFamily="34" charset="0"/>
              </a:rPr>
              <a:t>que se abstienen.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1" name="10 Rectángulo redondeado"/>
          <p:cNvSpPr/>
          <p:nvPr/>
        </p:nvSpPr>
        <p:spPr>
          <a:xfrm>
            <a:off x="1331640" y="260648"/>
            <a:ext cx="5328592" cy="720080"/>
          </a:xfrm>
          <a:prstGeom prst="roundRect">
            <a:avLst/>
          </a:prstGeom>
          <a:noFill/>
          <a:ln w="57150">
            <a:solidFill>
              <a:schemeClr val="bg2">
                <a:lumMod val="25000"/>
              </a:schemeClr>
            </a:solidFill>
          </a:ln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6" name="15 Conector recto de flecha"/>
          <p:cNvCxnSpPr/>
          <p:nvPr/>
        </p:nvCxnSpPr>
        <p:spPr>
          <a:xfrm>
            <a:off x="3276600" y="2997200"/>
            <a:ext cx="10080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/>
          <p:nvPr/>
        </p:nvCxnSpPr>
        <p:spPr>
          <a:xfrm>
            <a:off x="3635375" y="4365625"/>
            <a:ext cx="7207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Flecha curvada hacia la izquierda"/>
          <p:cNvSpPr/>
          <p:nvPr/>
        </p:nvSpPr>
        <p:spPr>
          <a:xfrm rot="19095277">
            <a:off x="7488238" y="204788"/>
            <a:ext cx="250825" cy="87630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0" name="19 Flecha curvada hacia la izquierda"/>
          <p:cNvSpPr/>
          <p:nvPr/>
        </p:nvSpPr>
        <p:spPr>
          <a:xfrm rot="19602818">
            <a:off x="7889875" y="5554663"/>
            <a:ext cx="398463" cy="117316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29715" name="2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Rectángulo redondeado"/>
          <p:cNvSpPr/>
          <p:nvPr/>
        </p:nvSpPr>
        <p:spPr>
          <a:xfrm>
            <a:off x="611188" y="5013325"/>
            <a:ext cx="2520950" cy="576263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 w="5715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0722" name="1 CuadroTexto"/>
          <p:cNvSpPr txBox="1">
            <a:spLocks noChangeArrowheads="1"/>
          </p:cNvSpPr>
          <p:nvPr/>
        </p:nvSpPr>
        <p:spPr bwMode="auto">
          <a:xfrm>
            <a:off x="323850" y="549275"/>
            <a:ext cx="2184400" cy="368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Mayorias simples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23" name="2 CuadroTexto"/>
          <p:cNvSpPr txBox="1">
            <a:spLocks noChangeArrowheads="1"/>
          </p:cNvSpPr>
          <p:nvPr/>
        </p:nvSpPr>
        <p:spPr bwMode="auto">
          <a:xfrm>
            <a:off x="3348038" y="549275"/>
            <a:ext cx="511968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Mitad más uno de los presentes y votantes</a:t>
            </a:r>
            <a:r>
              <a:rPr lang="en-US">
                <a:latin typeface="Lucida Sans Unicode" pitchFamily="34" charset="0"/>
              </a:rPr>
              <a:t>. 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30724" name="3 CuadroTexto"/>
          <p:cNvSpPr txBox="1">
            <a:spLocks noChangeArrowheads="1"/>
          </p:cNvSpPr>
          <p:nvPr/>
        </p:nvSpPr>
        <p:spPr bwMode="auto">
          <a:xfrm>
            <a:off x="250825" y="1484313"/>
            <a:ext cx="2568575" cy="369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Mayorías cualificadas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25" name="4 CuadroTexto"/>
          <p:cNvSpPr txBox="1">
            <a:spLocks noChangeArrowheads="1"/>
          </p:cNvSpPr>
          <p:nvPr/>
        </p:nvSpPr>
        <p:spPr bwMode="auto">
          <a:xfrm>
            <a:off x="3276600" y="1412875"/>
            <a:ext cx="5138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 Más usual, 2/3 de los presentes y votantes</a:t>
            </a:r>
            <a:r>
              <a:rPr lang="en-US">
                <a:latin typeface="Lucida Sans Unicode" pitchFamily="34" charset="0"/>
              </a:rPr>
              <a:t>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30726" name="5 CuadroTexto"/>
          <p:cNvSpPr txBox="1">
            <a:spLocks noChangeArrowheads="1"/>
          </p:cNvSpPr>
          <p:nvPr/>
        </p:nvSpPr>
        <p:spPr bwMode="auto">
          <a:xfrm>
            <a:off x="323850" y="2565400"/>
            <a:ext cx="1274763" cy="368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Consenso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27" name="6 CuadroTexto"/>
          <p:cNvSpPr txBox="1">
            <a:spLocks noChangeArrowheads="1"/>
          </p:cNvSpPr>
          <p:nvPr/>
        </p:nvSpPr>
        <p:spPr bwMode="auto">
          <a:xfrm>
            <a:off x="3203575" y="2420938"/>
            <a:ext cx="54356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No se recurre al procedimiento de la votación,</a:t>
            </a:r>
          </a:p>
          <a:p>
            <a:r>
              <a:rPr lang="en-US" b="1">
                <a:latin typeface="Lucida Sans Unicode" pitchFamily="34" charset="0"/>
              </a:rPr>
              <a:t>Se proclama asentimiento o falta de oposición.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28" name="9 CuadroTexto"/>
          <p:cNvSpPr txBox="1">
            <a:spLocks noChangeArrowheads="1"/>
          </p:cNvSpPr>
          <p:nvPr/>
        </p:nvSpPr>
        <p:spPr bwMode="auto">
          <a:xfrm>
            <a:off x="250825" y="3933825"/>
            <a:ext cx="1974850" cy="3683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Voto Ponderado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29" name="10 CuadroTexto"/>
          <p:cNvSpPr txBox="1">
            <a:spLocks noChangeArrowheads="1"/>
          </p:cNvSpPr>
          <p:nvPr/>
        </p:nvSpPr>
        <p:spPr bwMode="auto">
          <a:xfrm>
            <a:off x="2611438" y="4005263"/>
            <a:ext cx="65325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Cuando un Estado dispone de más de un votos en la O.I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30" name="11 CuadroTexto"/>
          <p:cNvSpPr txBox="1">
            <a:spLocks noChangeArrowheads="1"/>
          </p:cNvSpPr>
          <p:nvPr/>
        </p:nvSpPr>
        <p:spPr bwMode="auto">
          <a:xfrm>
            <a:off x="7812088" y="4365625"/>
            <a:ext cx="10636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Ej: FMI 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31" name="12 CuadroTexto"/>
          <p:cNvSpPr txBox="1">
            <a:spLocks noChangeArrowheads="1"/>
          </p:cNvSpPr>
          <p:nvPr/>
        </p:nvSpPr>
        <p:spPr bwMode="auto">
          <a:xfrm>
            <a:off x="755650" y="5084763"/>
            <a:ext cx="21336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Derecho de VETO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30732" name="13 CuadroTexto"/>
          <p:cNvSpPr txBox="1">
            <a:spLocks noChangeArrowheads="1"/>
          </p:cNvSpPr>
          <p:nvPr/>
        </p:nvSpPr>
        <p:spPr bwMode="auto">
          <a:xfrm>
            <a:off x="3779838" y="5373688"/>
            <a:ext cx="3148012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Ej: art.27  Carta de la ONU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7" name="16 Conector recto de flecha"/>
          <p:cNvCxnSpPr/>
          <p:nvPr/>
        </p:nvCxnSpPr>
        <p:spPr>
          <a:xfrm>
            <a:off x="2700338" y="765175"/>
            <a:ext cx="50323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 de flecha"/>
          <p:cNvCxnSpPr/>
          <p:nvPr/>
        </p:nvCxnSpPr>
        <p:spPr>
          <a:xfrm>
            <a:off x="2916238" y="1628775"/>
            <a:ext cx="287337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30 Conector recto de flecha"/>
          <p:cNvCxnSpPr/>
          <p:nvPr/>
        </p:nvCxnSpPr>
        <p:spPr>
          <a:xfrm>
            <a:off x="1835150" y="2708275"/>
            <a:ext cx="11525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/>
          <p:nvPr/>
        </p:nvCxnSpPr>
        <p:spPr>
          <a:xfrm>
            <a:off x="2339975" y="4221163"/>
            <a:ext cx="215900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angular"/>
          <p:cNvCxnSpPr/>
          <p:nvPr/>
        </p:nvCxnSpPr>
        <p:spPr>
          <a:xfrm>
            <a:off x="3276600" y="5300663"/>
            <a:ext cx="431800" cy="215900"/>
          </a:xfrm>
          <a:prstGeom prst="bentConnector3">
            <a:avLst>
              <a:gd name="adj1" fmla="val 47178"/>
            </a:avLst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38" name="40 CuadroTexto"/>
          <p:cNvSpPr txBox="1">
            <a:spLocks noChangeArrowheads="1"/>
          </p:cNvSpPr>
          <p:nvPr/>
        </p:nvSpPr>
        <p:spPr bwMode="auto">
          <a:xfrm>
            <a:off x="3419475" y="188913"/>
            <a:ext cx="341471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Mayoría de votos afirmativos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43" name="42 Conector recto de flecha"/>
          <p:cNvCxnSpPr/>
          <p:nvPr/>
        </p:nvCxnSpPr>
        <p:spPr>
          <a:xfrm flipV="1">
            <a:off x="2771775" y="476250"/>
            <a:ext cx="504825" cy="144463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40" name="4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ChangeArrowheads="1"/>
          </p:cNvSpPr>
          <p:nvPr/>
        </p:nvSpPr>
        <p:spPr bwMode="auto">
          <a:xfrm>
            <a:off x="250825" y="1125538"/>
            <a:ext cx="8893175" cy="45227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b="1" i="1"/>
              <a:t>Artículo 18</a:t>
            </a:r>
            <a:endParaRPr lang="es-ES" b="1"/>
          </a:p>
          <a:p>
            <a:pPr eaLnBrk="0" hangingPunct="0"/>
            <a:r>
              <a:rPr lang="es-ES"/>
              <a:t>1. </a:t>
            </a:r>
            <a:r>
              <a:rPr lang="es-ES" b="1"/>
              <a:t>Cada Miembro de la Asamblea General tendrá un voto. </a:t>
            </a:r>
          </a:p>
          <a:p>
            <a:pPr eaLnBrk="0" hangingPunct="0"/>
            <a:endParaRPr lang="es-ES"/>
          </a:p>
          <a:p>
            <a:pPr eaLnBrk="0" hangingPunct="0"/>
            <a:r>
              <a:rPr lang="es-ES"/>
              <a:t>2. Las </a:t>
            </a:r>
            <a:r>
              <a:rPr lang="es-ES" b="1"/>
              <a:t>decisiones </a:t>
            </a:r>
            <a:r>
              <a:rPr lang="es-ES"/>
              <a:t>de la Asamblea General en cuestiones importantes se tomarán por el voto de una </a:t>
            </a:r>
            <a:r>
              <a:rPr lang="es-ES" b="1" u="sng"/>
              <a:t>mayoria de dos tercios de los miembros presentes y votantes</a:t>
            </a:r>
            <a:r>
              <a:rPr lang="es-ES" u="sng"/>
              <a:t>.  -</a:t>
            </a:r>
            <a:r>
              <a:rPr lang="es-ES"/>
              <a:t>comprenden: </a:t>
            </a:r>
          </a:p>
          <a:p>
            <a:pPr eaLnBrk="0" hangingPunct="0"/>
            <a:r>
              <a:rPr lang="es-ES"/>
              <a:t>-las recomendaciones relativas al mantenimiento de la paz y la seguridad internacionales, </a:t>
            </a:r>
          </a:p>
          <a:p>
            <a:pPr eaLnBrk="0" hangingPunct="0"/>
            <a:r>
              <a:rPr lang="es-ES"/>
              <a:t>-la elección de los miembros no permanentes del Consejo de Seguridad, lEcosoc , la  Consejo de Administración Fiduciaria .</a:t>
            </a:r>
          </a:p>
          <a:p>
            <a:pPr eaLnBrk="0" hangingPunct="0"/>
            <a:r>
              <a:rPr lang="es-ES"/>
              <a:t>- la admisión de nuevos Miembros a las Naciones Unidas, la suspensión , la expulsión de Miembros,  las cuestiones presupuestarias. </a:t>
            </a:r>
          </a:p>
          <a:p>
            <a:pPr eaLnBrk="0" hangingPunct="0"/>
            <a:endParaRPr lang="es-ES"/>
          </a:p>
          <a:p>
            <a:pPr eaLnBrk="0" hangingPunct="0"/>
            <a:r>
              <a:rPr lang="es-ES"/>
              <a:t>3. Las </a:t>
            </a:r>
            <a:r>
              <a:rPr lang="es-ES" b="1"/>
              <a:t>decisiones sobre otras cuestiones</a:t>
            </a:r>
            <a:r>
              <a:rPr lang="es-ES"/>
              <a:t>, incluso la determinación de categorías adicionales de cuestiones que deban resolverse por mayoría de dos tercios, se tomarán por </a:t>
            </a:r>
            <a:r>
              <a:rPr lang="es-ES" u="sng"/>
              <a:t>la </a:t>
            </a:r>
            <a:r>
              <a:rPr lang="es-ES" b="1" u="sng"/>
              <a:t>mayoría de los miembros presentes y votantes.</a:t>
            </a:r>
          </a:p>
        </p:txBody>
      </p:sp>
      <p:sp>
        <p:nvSpPr>
          <p:cNvPr id="31746" name="2 CuadroTexto"/>
          <p:cNvSpPr txBox="1">
            <a:spLocks noChangeArrowheads="1"/>
          </p:cNvSpPr>
          <p:nvPr/>
        </p:nvSpPr>
        <p:spPr bwMode="auto">
          <a:xfrm>
            <a:off x="1692275" y="404813"/>
            <a:ext cx="53276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latin typeface="Algerian"/>
                <a:cs typeface="Arabic Typesetting" pitchFamily="66" charset="-78"/>
              </a:rPr>
              <a:t>Votacion  :          Asamblea General</a:t>
            </a:r>
            <a:endParaRPr lang="es-ES" sz="2000" b="1">
              <a:latin typeface="Algerian"/>
              <a:cs typeface="Arabic Typesetting" pitchFamily="66" charset="-78"/>
            </a:endParaRPr>
          </a:p>
        </p:txBody>
      </p:sp>
      <p:sp>
        <p:nvSpPr>
          <p:cNvPr id="31747" name="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Elipse"/>
          <p:cNvSpPr/>
          <p:nvPr/>
        </p:nvSpPr>
        <p:spPr>
          <a:xfrm>
            <a:off x="395288" y="549275"/>
            <a:ext cx="1368425" cy="863600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2770" name="1 CuadroTexto"/>
          <p:cNvSpPr txBox="1">
            <a:spLocks noChangeArrowheads="1"/>
          </p:cNvSpPr>
          <p:nvPr/>
        </p:nvSpPr>
        <p:spPr bwMode="auto">
          <a:xfrm>
            <a:off x="539750" y="765175"/>
            <a:ext cx="10858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VETO 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32771" name="2 CuadroTexto"/>
          <p:cNvSpPr txBox="1">
            <a:spLocks noChangeArrowheads="1"/>
          </p:cNvSpPr>
          <p:nvPr/>
        </p:nvSpPr>
        <p:spPr bwMode="auto">
          <a:xfrm>
            <a:off x="2195513" y="765175"/>
            <a:ext cx="14938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Carta ONU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32772" name="Rectangle 1"/>
          <p:cNvSpPr>
            <a:spLocks noChangeArrowheads="1"/>
          </p:cNvSpPr>
          <p:nvPr/>
        </p:nvSpPr>
        <p:spPr bwMode="auto">
          <a:xfrm>
            <a:off x="1476375" y="1844675"/>
            <a:ext cx="6335713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s-ES" i="1"/>
              <a:t>Artículo 27</a:t>
            </a:r>
            <a:endParaRPr lang="es-ES"/>
          </a:p>
          <a:p>
            <a:pPr eaLnBrk="0" hangingPunct="0"/>
            <a:r>
              <a:rPr lang="es-ES"/>
              <a:t>1. Cada miembro del Consejo de Seguridad tendrá un voto. </a:t>
            </a:r>
          </a:p>
          <a:p>
            <a:pPr eaLnBrk="0" hangingPunct="0"/>
            <a:endParaRPr lang="es-ES"/>
          </a:p>
          <a:p>
            <a:pPr eaLnBrk="0" hangingPunct="0"/>
            <a:r>
              <a:rPr lang="es-ES"/>
              <a:t>2. Las decisiones del Consejo de Seguridad sobre cuestiones de procedimiento serán tomadas por el voto afirmativo de nueve miembros. </a:t>
            </a:r>
          </a:p>
          <a:p>
            <a:pPr eaLnBrk="0" hangingPunct="0"/>
            <a:endParaRPr lang="es-ES"/>
          </a:p>
          <a:p>
            <a:pPr eaLnBrk="0" hangingPunct="0"/>
            <a:r>
              <a:rPr lang="es-ES"/>
              <a:t>3. Las decisiones del Consejo de Seguridad sobre todas las demás cuestiones serán tomadas por el voto afirmativo de nueve miembros, </a:t>
            </a:r>
            <a:r>
              <a:rPr lang="es-ES" sz="2000" b="1"/>
              <a:t>incluso los votos afirmativos de todos los miembros permanentes</a:t>
            </a:r>
            <a:r>
              <a:rPr lang="es-ES"/>
              <a:t>; pero en las decisiones tomadas en virtud del Capítulo VI y del párrafo 3 del Artículo 52, la parte en una controversia se abstendrá de votar.</a:t>
            </a:r>
          </a:p>
        </p:txBody>
      </p:sp>
      <p:sp>
        <p:nvSpPr>
          <p:cNvPr id="6" name="5 Forma libre"/>
          <p:cNvSpPr/>
          <p:nvPr/>
        </p:nvSpPr>
        <p:spPr>
          <a:xfrm>
            <a:off x="8151813" y="4348163"/>
            <a:ext cx="442912" cy="433387"/>
          </a:xfrm>
          <a:custGeom>
            <a:avLst/>
            <a:gdLst>
              <a:gd name="connsiteX0" fmla="*/ 5192 w 444104"/>
              <a:gd name="connsiteY0" fmla="*/ 101391 h 432837"/>
              <a:gd name="connsiteX1" fmla="*/ 17384 w 444104"/>
              <a:gd name="connsiteY1" fmla="*/ 418383 h 432837"/>
              <a:gd name="connsiteX2" fmla="*/ 53960 w 444104"/>
              <a:gd name="connsiteY2" fmla="*/ 393999 h 432837"/>
              <a:gd name="connsiteX3" fmla="*/ 78344 w 444104"/>
              <a:gd name="connsiteY3" fmla="*/ 357423 h 432837"/>
              <a:gd name="connsiteX4" fmla="*/ 151496 w 444104"/>
              <a:gd name="connsiteY4" fmla="*/ 284271 h 432837"/>
              <a:gd name="connsiteX5" fmla="*/ 212456 w 444104"/>
              <a:gd name="connsiteY5" fmla="*/ 223311 h 432837"/>
              <a:gd name="connsiteX6" fmla="*/ 297800 w 444104"/>
              <a:gd name="connsiteY6" fmla="*/ 162351 h 432837"/>
              <a:gd name="connsiteX7" fmla="*/ 334376 w 444104"/>
              <a:gd name="connsiteY7" fmla="*/ 113583 h 432837"/>
              <a:gd name="connsiteX8" fmla="*/ 370952 w 444104"/>
              <a:gd name="connsiteY8" fmla="*/ 101391 h 432837"/>
              <a:gd name="connsiteX9" fmla="*/ 383144 w 444104"/>
              <a:gd name="connsiteY9" fmla="*/ 64815 h 432837"/>
              <a:gd name="connsiteX10" fmla="*/ 419720 w 444104"/>
              <a:gd name="connsiteY10" fmla="*/ 40431 h 432837"/>
              <a:gd name="connsiteX11" fmla="*/ 444104 w 444104"/>
              <a:gd name="connsiteY11" fmla="*/ 3855 h 432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44104" h="432837">
                <a:moveTo>
                  <a:pt x="5192" y="101391"/>
                </a:moveTo>
                <a:cubicBezTo>
                  <a:pt x="9256" y="207055"/>
                  <a:pt x="0" y="314080"/>
                  <a:pt x="17384" y="418383"/>
                </a:cubicBezTo>
                <a:cubicBezTo>
                  <a:pt x="19793" y="432837"/>
                  <a:pt x="43599" y="404360"/>
                  <a:pt x="53960" y="393999"/>
                </a:cubicBezTo>
                <a:cubicBezTo>
                  <a:pt x="64321" y="383638"/>
                  <a:pt x="68609" y="368375"/>
                  <a:pt x="78344" y="357423"/>
                </a:cubicBezTo>
                <a:cubicBezTo>
                  <a:pt x="101254" y="331649"/>
                  <a:pt x="132368" y="312964"/>
                  <a:pt x="151496" y="284271"/>
                </a:cubicBezTo>
                <a:cubicBezTo>
                  <a:pt x="196200" y="217215"/>
                  <a:pt x="151496" y="274111"/>
                  <a:pt x="212456" y="223311"/>
                </a:cubicBezTo>
                <a:cubicBezTo>
                  <a:pt x="286597" y="161527"/>
                  <a:pt x="207560" y="207471"/>
                  <a:pt x="297800" y="162351"/>
                </a:cubicBezTo>
                <a:cubicBezTo>
                  <a:pt x="309992" y="146095"/>
                  <a:pt x="318766" y="126592"/>
                  <a:pt x="334376" y="113583"/>
                </a:cubicBezTo>
                <a:cubicBezTo>
                  <a:pt x="344249" y="105356"/>
                  <a:pt x="361865" y="110478"/>
                  <a:pt x="370952" y="101391"/>
                </a:cubicBezTo>
                <a:cubicBezTo>
                  <a:pt x="380039" y="92304"/>
                  <a:pt x="375116" y="74850"/>
                  <a:pt x="383144" y="64815"/>
                </a:cubicBezTo>
                <a:cubicBezTo>
                  <a:pt x="392298" y="53373"/>
                  <a:pt x="407528" y="48559"/>
                  <a:pt x="419720" y="40431"/>
                </a:cubicBezTo>
                <a:cubicBezTo>
                  <a:pt x="433197" y="0"/>
                  <a:pt x="419061" y="3855"/>
                  <a:pt x="444104" y="3855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2774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 redondeado"/>
          <p:cNvSpPr/>
          <p:nvPr/>
        </p:nvSpPr>
        <p:spPr>
          <a:xfrm>
            <a:off x="1763688" y="2060848"/>
            <a:ext cx="6912768" cy="4176464"/>
          </a:xfrm>
          <a:prstGeom prst="roundRect">
            <a:avLst/>
          </a:prstGeom>
          <a:solidFill>
            <a:schemeClr val="bg2"/>
          </a:solidFill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364" name="1 CuadroTexto"/>
          <p:cNvSpPr txBox="1">
            <a:spLocks noChangeArrowheads="1"/>
          </p:cNvSpPr>
          <p:nvPr/>
        </p:nvSpPr>
        <p:spPr bwMode="auto">
          <a:xfrm>
            <a:off x="827088" y="981075"/>
            <a:ext cx="2598737" cy="646113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600" b="1">
                <a:latin typeface="Lucida Sans Unicode" pitchFamily="34" charset="0"/>
              </a:rPr>
              <a:t>Definición:</a:t>
            </a:r>
            <a:endParaRPr lang="es-ES" sz="3600" b="1">
              <a:latin typeface="Lucida Sans Unicode" pitchFamily="34" charset="0"/>
            </a:endParaRPr>
          </a:p>
        </p:txBody>
      </p:sp>
      <p:sp>
        <p:nvSpPr>
          <p:cNvPr id="15365" name="2 CuadroTexto"/>
          <p:cNvSpPr txBox="1">
            <a:spLocks noChangeArrowheads="1"/>
          </p:cNvSpPr>
          <p:nvPr/>
        </p:nvSpPr>
        <p:spPr bwMode="auto">
          <a:xfrm>
            <a:off x="2195513" y="2276475"/>
            <a:ext cx="6192837" cy="3970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Asociaciones voluntarias de Estados creadas por un acuerdo Internacional, dotadas de una estructura orgánica permanente, propia e independiente, encargada de gestionar intereses colectivos y competentes para expresar desiciones jurídicamente distintas de las de sus miembros.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15366" name="4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2 Imagen" descr="delfin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24075" y="620713"/>
            <a:ext cx="5184775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Forma libre"/>
          <p:cNvSpPr/>
          <p:nvPr/>
        </p:nvSpPr>
        <p:spPr>
          <a:xfrm>
            <a:off x="7265988" y="5680075"/>
            <a:ext cx="403225" cy="549275"/>
          </a:xfrm>
          <a:custGeom>
            <a:avLst/>
            <a:gdLst>
              <a:gd name="connsiteX0" fmla="*/ 170688 w 402594"/>
              <a:gd name="connsiteY0" fmla="*/ 50186 h 550021"/>
              <a:gd name="connsiteX1" fmla="*/ 121920 w 402594"/>
              <a:gd name="connsiteY1" fmla="*/ 135530 h 550021"/>
              <a:gd name="connsiteX2" fmla="*/ 97536 w 402594"/>
              <a:gd name="connsiteY2" fmla="*/ 208682 h 550021"/>
              <a:gd name="connsiteX3" fmla="*/ 12192 w 402594"/>
              <a:gd name="connsiteY3" fmla="*/ 391562 h 550021"/>
              <a:gd name="connsiteX4" fmla="*/ 0 w 402594"/>
              <a:gd name="connsiteY4" fmla="*/ 464714 h 550021"/>
              <a:gd name="connsiteX5" fmla="*/ 158496 w 402594"/>
              <a:gd name="connsiteY5" fmla="*/ 489098 h 550021"/>
              <a:gd name="connsiteX6" fmla="*/ 195072 w 402594"/>
              <a:gd name="connsiteY6" fmla="*/ 476906 h 550021"/>
              <a:gd name="connsiteX7" fmla="*/ 256032 w 402594"/>
              <a:gd name="connsiteY7" fmla="*/ 403754 h 550021"/>
              <a:gd name="connsiteX8" fmla="*/ 292608 w 402594"/>
              <a:gd name="connsiteY8" fmla="*/ 367178 h 550021"/>
              <a:gd name="connsiteX9" fmla="*/ 329184 w 402594"/>
              <a:gd name="connsiteY9" fmla="*/ 294026 h 550021"/>
              <a:gd name="connsiteX10" fmla="*/ 353568 w 402594"/>
              <a:gd name="connsiteY10" fmla="*/ 220874 h 550021"/>
              <a:gd name="connsiteX11" fmla="*/ 365760 w 402594"/>
              <a:gd name="connsiteY11" fmla="*/ 184298 h 550021"/>
              <a:gd name="connsiteX12" fmla="*/ 377952 w 402594"/>
              <a:gd name="connsiteY12" fmla="*/ 147722 h 550021"/>
              <a:gd name="connsiteX13" fmla="*/ 390144 w 402594"/>
              <a:gd name="connsiteY13" fmla="*/ 111146 h 550021"/>
              <a:gd name="connsiteX14" fmla="*/ 377952 w 402594"/>
              <a:gd name="connsiteY14" fmla="*/ 25802 h 550021"/>
              <a:gd name="connsiteX15" fmla="*/ 231648 w 402594"/>
              <a:gd name="connsiteY15" fmla="*/ 62378 h 550021"/>
              <a:gd name="connsiteX16" fmla="*/ 195072 w 402594"/>
              <a:gd name="connsiteY16" fmla="*/ 98954 h 550021"/>
              <a:gd name="connsiteX17" fmla="*/ 158496 w 402594"/>
              <a:gd name="connsiteY17" fmla="*/ 123338 h 550021"/>
              <a:gd name="connsiteX18" fmla="*/ 134112 w 402594"/>
              <a:gd name="connsiteY18" fmla="*/ 172106 h 5500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02594" h="550021">
                <a:moveTo>
                  <a:pt x="170688" y="50186"/>
                </a:moveTo>
                <a:cubicBezTo>
                  <a:pt x="148694" y="83178"/>
                  <a:pt x="137389" y="96859"/>
                  <a:pt x="121920" y="135530"/>
                </a:cubicBezTo>
                <a:cubicBezTo>
                  <a:pt x="112374" y="159395"/>
                  <a:pt x="109031" y="185693"/>
                  <a:pt x="97536" y="208682"/>
                </a:cubicBezTo>
                <a:cubicBezTo>
                  <a:pt x="34927" y="333901"/>
                  <a:pt x="63087" y="272808"/>
                  <a:pt x="12192" y="391562"/>
                </a:cubicBezTo>
                <a:cubicBezTo>
                  <a:pt x="8128" y="415946"/>
                  <a:pt x="0" y="439994"/>
                  <a:pt x="0" y="464714"/>
                </a:cubicBezTo>
                <a:cubicBezTo>
                  <a:pt x="0" y="550021"/>
                  <a:pt x="104739" y="493578"/>
                  <a:pt x="158496" y="489098"/>
                </a:cubicBezTo>
                <a:cubicBezTo>
                  <a:pt x="170688" y="485034"/>
                  <a:pt x="184379" y="484035"/>
                  <a:pt x="195072" y="476906"/>
                </a:cubicBezTo>
                <a:cubicBezTo>
                  <a:pt x="235143" y="450192"/>
                  <a:pt x="227919" y="437490"/>
                  <a:pt x="256032" y="403754"/>
                </a:cubicBezTo>
                <a:cubicBezTo>
                  <a:pt x="267070" y="390508"/>
                  <a:pt x="280416" y="379370"/>
                  <a:pt x="292608" y="367178"/>
                </a:cubicBezTo>
                <a:cubicBezTo>
                  <a:pt x="337072" y="233786"/>
                  <a:pt x="266159" y="435833"/>
                  <a:pt x="329184" y="294026"/>
                </a:cubicBezTo>
                <a:cubicBezTo>
                  <a:pt x="339623" y="270538"/>
                  <a:pt x="345440" y="245258"/>
                  <a:pt x="353568" y="220874"/>
                </a:cubicBezTo>
                <a:lnTo>
                  <a:pt x="365760" y="184298"/>
                </a:lnTo>
                <a:lnTo>
                  <a:pt x="377952" y="147722"/>
                </a:lnTo>
                <a:lnTo>
                  <a:pt x="390144" y="111146"/>
                </a:lnTo>
                <a:cubicBezTo>
                  <a:pt x="386080" y="82698"/>
                  <a:pt x="402594" y="40587"/>
                  <a:pt x="377952" y="25802"/>
                </a:cubicBezTo>
                <a:cubicBezTo>
                  <a:pt x="334948" y="0"/>
                  <a:pt x="266478" y="33353"/>
                  <a:pt x="231648" y="62378"/>
                </a:cubicBezTo>
                <a:cubicBezTo>
                  <a:pt x="218402" y="73416"/>
                  <a:pt x="208318" y="87916"/>
                  <a:pt x="195072" y="98954"/>
                </a:cubicBezTo>
                <a:cubicBezTo>
                  <a:pt x="183815" y="108335"/>
                  <a:pt x="170688" y="115210"/>
                  <a:pt x="158496" y="123338"/>
                </a:cubicBezTo>
                <a:cubicBezTo>
                  <a:pt x="144487" y="165366"/>
                  <a:pt x="155391" y="150827"/>
                  <a:pt x="134112" y="172106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Forma libre"/>
          <p:cNvSpPr/>
          <p:nvPr/>
        </p:nvSpPr>
        <p:spPr>
          <a:xfrm>
            <a:off x="7448550" y="5459413"/>
            <a:ext cx="606425" cy="1160462"/>
          </a:xfrm>
          <a:custGeom>
            <a:avLst/>
            <a:gdLst>
              <a:gd name="connsiteX0" fmla="*/ 231648 w 605630"/>
              <a:gd name="connsiteY0" fmla="*/ 428874 h 1160394"/>
              <a:gd name="connsiteX1" fmla="*/ 219456 w 605630"/>
              <a:gd name="connsiteY1" fmla="*/ 721482 h 1160394"/>
              <a:gd name="connsiteX2" fmla="*/ 170688 w 605630"/>
              <a:gd name="connsiteY2" fmla="*/ 892170 h 1160394"/>
              <a:gd name="connsiteX3" fmla="*/ 146304 w 605630"/>
              <a:gd name="connsiteY3" fmla="*/ 940938 h 1160394"/>
              <a:gd name="connsiteX4" fmla="*/ 134112 w 605630"/>
              <a:gd name="connsiteY4" fmla="*/ 977514 h 1160394"/>
              <a:gd name="connsiteX5" fmla="*/ 85344 w 605630"/>
              <a:gd name="connsiteY5" fmla="*/ 1050666 h 1160394"/>
              <a:gd name="connsiteX6" fmla="*/ 60960 w 605630"/>
              <a:gd name="connsiteY6" fmla="*/ 1087242 h 1160394"/>
              <a:gd name="connsiteX7" fmla="*/ 48768 w 605630"/>
              <a:gd name="connsiteY7" fmla="*/ 1123818 h 1160394"/>
              <a:gd name="connsiteX8" fmla="*/ 12192 w 605630"/>
              <a:gd name="connsiteY8" fmla="*/ 1160394 h 1160394"/>
              <a:gd name="connsiteX9" fmla="*/ 0 w 605630"/>
              <a:gd name="connsiteY9" fmla="*/ 1123818 h 1160394"/>
              <a:gd name="connsiteX10" fmla="*/ 36576 w 605630"/>
              <a:gd name="connsiteY10" fmla="*/ 1050666 h 1160394"/>
              <a:gd name="connsiteX11" fmla="*/ 48768 w 605630"/>
              <a:gd name="connsiteY11" fmla="*/ 1014090 h 1160394"/>
              <a:gd name="connsiteX12" fmla="*/ 73152 w 605630"/>
              <a:gd name="connsiteY12" fmla="*/ 977514 h 1160394"/>
              <a:gd name="connsiteX13" fmla="*/ 97536 w 605630"/>
              <a:gd name="connsiteY13" fmla="*/ 904362 h 1160394"/>
              <a:gd name="connsiteX14" fmla="*/ 146304 w 605630"/>
              <a:gd name="connsiteY14" fmla="*/ 831210 h 1160394"/>
              <a:gd name="connsiteX15" fmla="*/ 170688 w 605630"/>
              <a:gd name="connsiteY15" fmla="*/ 782442 h 1160394"/>
              <a:gd name="connsiteX16" fmla="*/ 182880 w 605630"/>
              <a:gd name="connsiteY16" fmla="*/ 745866 h 1160394"/>
              <a:gd name="connsiteX17" fmla="*/ 207264 w 605630"/>
              <a:gd name="connsiteY17" fmla="*/ 709290 h 1160394"/>
              <a:gd name="connsiteX18" fmla="*/ 219456 w 605630"/>
              <a:gd name="connsiteY18" fmla="*/ 660522 h 1160394"/>
              <a:gd name="connsiteX19" fmla="*/ 243840 w 605630"/>
              <a:gd name="connsiteY19" fmla="*/ 599562 h 1160394"/>
              <a:gd name="connsiteX20" fmla="*/ 268224 w 605630"/>
              <a:gd name="connsiteY20" fmla="*/ 428874 h 1160394"/>
              <a:gd name="connsiteX21" fmla="*/ 280416 w 605630"/>
              <a:gd name="connsiteY21" fmla="*/ 380106 h 1160394"/>
              <a:gd name="connsiteX22" fmla="*/ 292608 w 605630"/>
              <a:gd name="connsiteY22" fmla="*/ 416682 h 1160394"/>
              <a:gd name="connsiteX23" fmla="*/ 304800 w 605630"/>
              <a:gd name="connsiteY23" fmla="*/ 599562 h 1160394"/>
              <a:gd name="connsiteX24" fmla="*/ 329184 w 605630"/>
              <a:gd name="connsiteY24" fmla="*/ 562986 h 1160394"/>
              <a:gd name="connsiteX25" fmla="*/ 341376 w 605630"/>
              <a:gd name="connsiteY25" fmla="*/ 526410 h 1160394"/>
              <a:gd name="connsiteX26" fmla="*/ 365760 w 605630"/>
              <a:gd name="connsiteY26" fmla="*/ 477642 h 1160394"/>
              <a:gd name="connsiteX27" fmla="*/ 365760 w 605630"/>
              <a:gd name="connsiteY27" fmla="*/ 514218 h 1160394"/>
              <a:gd name="connsiteX28" fmla="*/ 377952 w 605630"/>
              <a:gd name="connsiteY28" fmla="*/ 550794 h 1160394"/>
              <a:gd name="connsiteX29" fmla="*/ 402336 w 605630"/>
              <a:gd name="connsiteY29" fmla="*/ 514218 h 1160394"/>
              <a:gd name="connsiteX30" fmla="*/ 414528 w 605630"/>
              <a:gd name="connsiteY30" fmla="*/ 441066 h 1160394"/>
              <a:gd name="connsiteX31" fmla="*/ 451104 w 605630"/>
              <a:gd name="connsiteY31" fmla="*/ 416682 h 1160394"/>
              <a:gd name="connsiteX32" fmla="*/ 426720 w 605630"/>
              <a:gd name="connsiteY32" fmla="*/ 538602 h 1160394"/>
              <a:gd name="connsiteX33" fmla="*/ 438912 w 605630"/>
              <a:gd name="connsiteY33" fmla="*/ 477642 h 1160394"/>
              <a:gd name="connsiteX34" fmla="*/ 451104 w 605630"/>
              <a:gd name="connsiteY34" fmla="*/ 441066 h 1160394"/>
              <a:gd name="connsiteX35" fmla="*/ 487680 w 605630"/>
              <a:gd name="connsiteY35" fmla="*/ 404490 h 1160394"/>
              <a:gd name="connsiteX36" fmla="*/ 499872 w 605630"/>
              <a:gd name="connsiteY36" fmla="*/ 367914 h 1160394"/>
              <a:gd name="connsiteX37" fmla="*/ 524256 w 605630"/>
              <a:gd name="connsiteY37" fmla="*/ 319146 h 1160394"/>
              <a:gd name="connsiteX38" fmla="*/ 536448 w 605630"/>
              <a:gd name="connsiteY38" fmla="*/ 258186 h 1160394"/>
              <a:gd name="connsiteX39" fmla="*/ 560832 w 605630"/>
              <a:gd name="connsiteY39" fmla="*/ 209418 h 1160394"/>
              <a:gd name="connsiteX40" fmla="*/ 597408 w 605630"/>
              <a:gd name="connsiteY40" fmla="*/ 124074 h 1160394"/>
              <a:gd name="connsiteX41" fmla="*/ 585216 w 605630"/>
              <a:gd name="connsiteY41" fmla="*/ 14346 h 1160394"/>
              <a:gd name="connsiteX42" fmla="*/ 548640 w 605630"/>
              <a:gd name="connsiteY42" fmla="*/ 50922 h 1160394"/>
              <a:gd name="connsiteX43" fmla="*/ 536448 w 605630"/>
              <a:gd name="connsiteY43" fmla="*/ 87498 h 1160394"/>
              <a:gd name="connsiteX44" fmla="*/ 524256 w 605630"/>
              <a:gd name="connsiteY44" fmla="*/ 441066 h 1160394"/>
              <a:gd name="connsiteX45" fmla="*/ 512064 w 605630"/>
              <a:gd name="connsiteY45" fmla="*/ 502026 h 1160394"/>
              <a:gd name="connsiteX46" fmla="*/ 487680 w 605630"/>
              <a:gd name="connsiteY46" fmla="*/ 562986 h 1160394"/>
              <a:gd name="connsiteX47" fmla="*/ 463296 w 605630"/>
              <a:gd name="connsiteY47" fmla="*/ 721482 h 1160394"/>
              <a:gd name="connsiteX48" fmla="*/ 438912 w 605630"/>
              <a:gd name="connsiteY48" fmla="*/ 806826 h 1160394"/>
              <a:gd name="connsiteX49" fmla="*/ 438912 w 605630"/>
              <a:gd name="connsiteY49" fmla="*/ 892170 h 11603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</a:cxnLst>
            <a:rect l="l" t="t" r="r" b="b"/>
            <a:pathLst>
              <a:path w="605630" h="1160394">
                <a:moveTo>
                  <a:pt x="231648" y="428874"/>
                </a:moveTo>
                <a:cubicBezTo>
                  <a:pt x="227584" y="526410"/>
                  <a:pt x="226173" y="624093"/>
                  <a:pt x="219456" y="721482"/>
                </a:cubicBezTo>
                <a:cubicBezTo>
                  <a:pt x="216570" y="763333"/>
                  <a:pt x="182436" y="868674"/>
                  <a:pt x="170688" y="892170"/>
                </a:cubicBezTo>
                <a:cubicBezTo>
                  <a:pt x="162560" y="908426"/>
                  <a:pt x="153463" y="924233"/>
                  <a:pt x="146304" y="940938"/>
                </a:cubicBezTo>
                <a:cubicBezTo>
                  <a:pt x="141242" y="952750"/>
                  <a:pt x="140353" y="966280"/>
                  <a:pt x="134112" y="977514"/>
                </a:cubicBezTo>
                <a:cubicBezTo>
                  <a:pt x="119880" y="1003132"/>
                  <a:pt x="101600" y="1026282"/>
                  <a:pt x="85344" y="1050666"/>
                </a:cubicBezTo>
                <a:cubicBezTo>
                  <a:pt x="77216" y="1062858"/>
                  <a:pt x="65594" y="1073341"/>
                  <a:pt x="60960" y="1087242"/>
                </a:cubicBezTo>
                <a:cubicBezTo>
                  <a:pt x="56896" y="1099434"/>
                  <a:pt x="55897" y="1113125"/>
                  <a:pt x="48768" y="1123818"/>
                </a:cubicBezTo>
                <a:cubicBezTo>
                  <a:pt x="39204" y="1138164"/>
                  <a:pt x="24384" y="1148202"/>
                  <a:pt x="12192" y="1160394"/>
                </a:cubicBezTo>
                <a:cubicBezTo>
                  <a:pt x="8128" y="1148202"/>
                  <a:pt x="0" y="1136669"/>
                  <a:pt x="0" y="1123818"/>
                </a:cubicBezTo>
                <a:cubicBezTo>
                  <a:pt x="0" y="1093173"/>
                  <a:pt x="24247" y="1075323"/>
                  <a:pt x="36576" y="1050666"/>
                </a:cubicBezTo>
                <a:cubicBezTo>
                  <a:pt x="42323" y="1039171"/>
                  <a:pt x="43021" y="1025585"/>
                  <a:pt x="48768" y="1014090"/>
                </a:cubicBezTo>
                <a:cubicBezTo>
                  <a:pt x="55321" y="1000984"/>
                  <a:pt x="67201" y="990904"/>
                  <a:pt x="73152" y="977514"/>
                </a:cubicBezTo>
                <a:cubicBezTo>
                  <a:pt x="83591" y="954026"/>
                  <a:pt x="83279" y="925748"/>
                  <a:pt x="97536" y="904362"/>
                </a:cubicBezTo>
                <a:cubicBezTo>
                  <a:pt x="113792" y="879978"/>
                  <a:pt x="133198" y="857422"/>
                  <a:pt x="146304" y="831210"/>
                </a:cubicBezTo>
                <a:cubicBezTo>
                  <a:pt x="154432" y="814954"/>
                  <a:pt x="163529" y="799147"/>
                  <a:pt x="170688" y="782442"/>
                </a:cubicBezTo>
                <a:cubicBezTo>
                  <a:pt x="175750" y="770630"/>
                  <a:pt x="177133" y="757361"/>
                  <a:pt x="182880" y="745866"/>
                </a:cubicBezTo>
                <a:cubicBezTo>
                  <a:pt x="189433" y="732760"/>
                  <a:pt x="199136" y="721482"/>
                  <a:pt x="207264" y="709290"/>
                </a:cubicBezTo>
                <a:cubicBezTo>
                  <a:pt x="211328" y="693034"/>
                  <a:pt x="214157" y="676418"/>
                  <a:pt x="219456" y="660522"/>
                </a:cubicBezTo>
                <a:cubicBezTo>
                  <a:pt x="226377" y="639760"/>
                  <a:pt x="239331" y="620978"/>
                  <a:pt x="243840" y="599562"/>
                </a:cubicBezTo>
                <a:cubicBezTo>
                  <a:pt x="255680" y="543321"/>
                  <a:pt x="254285" y="484632"/>
                  <a:pt x="268224" y="428874"/>
                </a:cubicBezTo>
                <a:lnTo>
                  <a:pt x="280416" y="380106"/>
                </a:lnTo>
                <a:cubicBezTo>
                  <a:pt x="284480" y="392298"/>
                  <a:pt x="291189" y="403909"/>
                  <a:pt x="292608" y="416682"/>
                </a:cubicBezTo>
                <a:cubicBezTo>
                  <a:pt x="299355" y="477404"/>
                  <a:pt x="289982" y="540291"/>
                  <a:pt x="304800" y="599562"/>
                </a:cubicBezTo>
                <a:cubicBezTo>
                  <a:pt x="308354" y="613777"/>
                  <a:pt x="322631" y="576092"/>
                  <a:pt x="329184" y="562986"/>
                </a:cubicBezTo>
                <a:cubicBezTo>
                  <a:pt x="334931" y="551491"/>
                  <a:pt x="336314" y="538222"/>
                  <a:pt x="341376" y="526410"/>
                </a:cubicBezTo>
                <a:cubicBezTo>
                  <a:pt x="348535" y="509705"/>
                  <a:pt x="359378" y="494660"/>
                  <a:pt x="365760" y="477642"/>
                </a:cubicBezTo>
                <a:cubicBezTo>
                  <a:pt x="379026" y="442267"/>
                  <a:pt x="390433" y="341506"/>
                  <a:pt x="365760" y="514218"/>
                </a:cubicBezTo>
                <a:cubicBezTo>
                  <a:pt x="369824" y="526410"/>
                  <a:pt x="365101" y="550794"/>
                  <a:pt x="377952" y="550794"/>
                </a:cubicBezTo>
                <a:cubicBezTo>
                  <a:pt x="392605" y="550794"/>
                  <a:pt x="397702" y="528119"/>
                  <a:pt x="402336" y="514218"/>
                </a:cubicBezTo>
                <a:cubicBezTo>
                  <a:pt x="410153" y="490766"/>
                  <a:pt x="403473" y="463177"/>
                  <a:pt x="414528" y="441066"/>
                </a:cubicBezTo>
                <a:cubicBezTo>
                  <a:pt x="421081" y="427960"/>
                  <a:pt x="438912" y="424810"/>
                  <a:pt x="451104" y="416682"/>
                </a:cubicBezTo>
                <a:lnTo>
                  <a:pt x="426720" y="538602"/>
                </a:lnTo>
                <a:cubicBezTo>
                  <a:pt x="422656" y="558922"/>
                  <a:pt x="432359" y="497301"/>
                  <a:pt x="438912" y="477642"/>
                </a:cubicBezTo>
                <a:cubicBezTo>
                  <a:pt x="442976" y="465450"/>
                  <a:pt x="443975" y="451759"/>
                  <a:pt x="451104" y="441066"/>
                </a:cubicBezTo>
                <a:cubicBezTo>
                  <a:pt x="460668" y="426720"/>
                  <a:pt x="475488" y="416682"/>
                  <a:pt x="487680" y="404490"/>
                </a:cubicBezTo>
                <a:cubicBezTo>
                  <a:pt x="491744" y="392298"/>
                  <a:pt x="494810" y="379726"/>
                  <a:pt x="499872" y="367914"/>
                </a:cubicBezTo>
                <a:cubicBezTo>
                  <a:pt x="507031" y="351209"/>
                  <a:pt x="518509" y="336388"/>
                  <a:pt x="524256" y="319146"/>
                </a:cubicBezTo>
                <a:cubicBezTo>
                  <a:pt x="530809" y="299487"/>
                  <a:pt x="529895" y="277845"/>
                  <a:pt x="536448" y="258186"/>
                </a:cubicBezTo>
                <a:cubicBezTo>
                  <a:pt x="542195" y="240944"/>
                  <a:pt x="554450" y="226436"/>
                  <a:pt x="560832" y="209418"/>
                </a:cubicBezTo>
                <a:cubicBezTo>
                  <a:pt x="594573" y="119442"/>
                  <a:pt x="547993" y="198197"/>
                  <a:pt x="597408" y="124074"/>
                </a:cubicBezTo>
                <a:cubicBezTo>
                  <a:pt x="593344" y="87498"/>
                  <a:pt x="605630" y="44966"/>
                  <a:pt x="585216" y="14346"/>
                </a:cubicBezTo>
                <a:cubicBezTo>
                  <a:pt x="575652" y="0"/>
                  <a:pt x="558204" y="36576"/>
                  <a:pt x="548640" y="50922"/>
                </a:cubicBezTo>
                <a:cubicBezTo>
                  <a:pt x="541511" y="61615"/>
                  <a:pt x="540512" y="75306"/>
                  <a:pt x="536448" y="87498"/>
                </a:cubicBezTo>
                <a:cubicBezTo>
                  <a:pt x="532384" y="205354"/>
                  <a:pt x="531181" y="323343"/>
                  <a:pt x="524256" y="441066"/>
                </a:cubicBezTo>
                <a:cubicBezTo>
                  <a:pt x="523039" y="461753"/>
                  <a:pt x="518019" y="482178"/>
                  <a:pt x="512064" y="502026"/>
                </a:cubicBezTo>
                <a:cubicBezTo>
                  <a:pt x="505775" y="522988"/>
                  <a:pt x="495808" y="542666"/>
                  <a:pt x="487680" y="562986"/>
                </a:cubicBezTo>
                <a:cubicBezTo>
                  <a:pt x="480277" y="622210"/>
                  <a:pt x="477259" y="665629"/>
                  <a:pt x="463296" y="721482"/>
                </a:cubicBezTo>
                <a:cubicBezTo>
                  <a:pt x="456120" y="750185"/>
                  <a:pt x="443096" y="777537"/>
                  <a:pt x="438912" y="806826"/>
                </a:cubicBezTo>
                <a:cubicBezTo>
                  <a:pt x="434889" y="834988"/>
                  <a:pt x="438912" y="863722"/>
                  <a:pt x="438912" y="892170"/>
                </a:cubicBezTo>
              </a:path>
            </a:pathLst>
          </a:cu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Forma libre"/>
          <p:cNvSpPr/>
          <p:nvPr/>
        </p:nvSpPr>
        <p:spPr>
          <a:xfrm>
            <a:off x="7729538" y="5918200"/>
            <a:ext cx="828675" cy="433388"/>
          </a:xfrm>
          <a:custGeom>
            <a:avLst/>
            <a:gdLst>
              <a:gd name="connsiteX0" fmla="*/ 0 w 829056"/>
              <a:gd name="connsiteY0" fmla="*/ 433483 h 433483"/>
              <a:gd name="connsiteX1" fmla="*/ 73152 w 829056"/>
              <a:gd name="connsiteY1" fmla="*/ 409099 h 433483"/>
              <a:gd name="connsiteX2" fmla="*/ 292608 w 829056"/>
              <a:gd name="connsiteY2" fmla="*/ 238411 h 433483"/>
              <a:gd name="connsiteX3" fmla="*/ 402336 w 829056"/>
              <a:gd name="connsiteY3" fmla="*/ 201835 h 433483"/>
              <a:gd name="connsiteX4" fmla="*/ 536448 w 829056"/>
              <a:gd name="connsiteY4" fmla="*/ 116491 h 433483"/>
              <a:gd name="connsiteX5" fmla="*/ 585216 w 829056"/>
              <a:gd name="connsiteY5" fmla="*/ 104299 h 433483"/>
              <a:gd name="connsiteX6" fmla="*/ 755904 w 829056"/>
              <a:gd name="connsiteY6" fmla="*/ 31147 h 433483"/>
              <a:gd name="connsiteX7" fmla="*/ 829056 w 829056"/>
              <a:gd name="connsiteY7" fmla="*/ 6763 h 433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29056" h="433483">
                <a:moveTo>
                  <a:pt x="0" y="433483"/>
                </a:moveTo>
                <a:cubicBezTo>
                  <a:pt x="24384" y="425355"/>
                  <a:pt x="51573" y="423062"/>
                  <a:pt x="73152" y="409099"/>
                </a:cubicBezTo>
                <a:cubicBezTo>
                  <a:pt x="103245" y="389627"/>
                  <a:pt x="239597" y="264916"/>
                  <a:pt x="292608" y="238411"/>
                </a:cubicBezTo>
                <a:cubicBezTo>
                  <a:pt x="327092" y="221169"/>
                  <a:pt x="365760" y="214027"/>
                  <a:pt x="402336" y="201835"/>
                </a:cubicBezTo>
                <a:cubicBezTo>
                  <a:pt x="461574" y="154445"/>
                  <a:pt x="464128" y="145419"/>
                  <a:pt x="536448" y="116491"/>
                </a:cubicBezTo>
                <a:cubicBezTo>
                  <a:pt x="552006" y="110268"/>
                  <a:pt x="569815" y="110900"/>
                  <a:pt x="585216" y="104299"/>
                </a:cubicBezTo>
                <a:cubicBezTo>
                  <a:pt x="776886" y="22155"/>
                  <a:pt x="642860" y="59408"/>
                  <a:pt x="755904" y="31147"/>
                </a:cubicBezTo>
                <a:cubicBezTo>
                  <a:pt x="802624" y="0"/>
                  <a:pt x="777827" y="6763"/>
                  <a:pt x="829056" y="6763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33797" name="6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Rectángulo redondeado"/>
          <p:cNvSpPr/>
          <p:nvPr/>
        </p:nvSpPr>
        <p:spPr>
          <a:xfrm>
            <a:off x="539750" y="2636838"/>
            <a:ext cx="1655763" cy="504825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9" name="8 Rectángulo redondeado"/>
          <p:cNvSpPr/>
          <p:nvPr/>
        </p:nvSpPr>
        <p:spPr>
          <a:xfrm>
            <a:off x="250825" y="620713"/>
            <a:ext cx="4897438" cy="93662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387" name="1 CuadroTexto"/>
          <p:cNvSpPr txBox="1">
            <a:spLocks noChangeArrowheads="1"/>
          </p:cNvSpPr>
          <p:nvPr/>
        </p:nvSpPr>
        <p:spPr bwMode="auto">
          <a:xfrm>
            <a:off x="539750" y="836613"/>
            <a:ext cx="45529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Análisis de la definición :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16388" name="2 CuadroTexto"/>
          <p:cNvSpPr txBox="1">
            <a:spLocks noChangeArrowheads="1"/>
          </p:cNvSpPr>
          <p:nvPr/>
        </p:nvSpPr>
        <p:spPr bwMode="auto">
          <a:xfrm>
            <a:off x="684213" y="2708275"/>
            <a:ext cx="2303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Requisitos: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6389" name="3 CuadroTexto"/>
          <p:cNvSpPr txBox="1">
            <a:spLocks noChangeArrowheads="1"/>
          </p:cNvSpPr>
          <p:nvPr/>
        </p:nvSpPr>
        <p:spPr bwMode="auto">
          <a:xfrm>
            <a:off x="2987675" y="2205038"/>
            <a:ext cx="4318000" cy="369887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Composición interestal:     ESTADOS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6390" name="4 CuadroTexto"/>
          <p:cNvSpPr txBox="1">
            <a:spLocks noChangeArrowheads="1"/>
          </p:cNvSpPr>
          <p:nvPr/>
        </p:nvSpPr>
        <p:spPr bwMode="auto">
          <a:xfrm>
            <a:off x="2987675" y="2852738"/>
            <a:ext cx="5811838" cy="369887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Base jurídica Convencional: Carta,  Pacto, Estatuto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6391" name="5 CuadroTexto"/>
          <p:cNvSpPr txBox="1">
            <a:spLocks noChangeArrowheads="1"/>
          </p:cNvSpPr>
          <p:nvPr/>
        </p:nvSpPr>
        <p:spPr bwMode="auto">
          <a:xfrm>
            <a:off x="2987675" y="3500438"/>
            <a:ext cx="4105275" cy="646112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Estructura  orgánica  permanente propia de la O.I.I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6392" name="6 CuadroTexto"/>
          <p:cNvSpPr txBox="1">
            <a:spLocks noChangeArrowheads="1"/>
          </p:cNvSpPr>
          <p:nvPr/>
        </p:nvSpPr>
        <p:spPr bwMode="auto">
          <a:xfrm>
            <a:off x="900113" y="4868863"/>
            <a:ext cx="4244975" cy="369887"/>
          </a:xfrm>
          <a:prstGeom prst="rect">
            <a:avLst/>
          </a:prstGeom>
          <a:noFill/>
          <a:ln w="38100">
            <a:solidFill>
              <a:srgbClr val="7030A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Autonomía jurídica de sus órganos: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6393" name="7 CuadroTexto"/>
          <p:cNvSpPr txBox="1">
            <a:spLocks noChangeArrowheads="1"/>
          </p:cNvSpPr>
          <p:nvPr/>
        </p:nvSpPr>
        <p:spPr bwMode="auto">
          <a:xfrm>
            <a:off x="5795963" y="4581525"/>
            <a:ext cx="1655762" cy="1200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Voluntad colectiva y autónoma de la O.I.I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1" name="10 Abrir llave"/>
          <p:cNvSpPr/>
          <p:nvPr/>
        </p:nvSpPr>
        <p:spPr>
          <a:xfrm>
            <a:off x="2411413" y="2133600"/>
            <a:ext cx="360362" cy="1871663"/>
          </a:xfrm>
          <a:prstGeom prst="leftBrac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2" name="11 Abrir llave"/>
          <p:cNvSpPr/>
          <p:nvPr/>
        </p:nvSpPr>
        <p:spPr>
          <a:xfrm>
            <a:off x="5292725" y="4508500"/>
            <a:ext cx="358775" cy="1368425"/>
          </a:xfrm>
          <a:prstGeom prst="leftBrace">
            <a:avLst>
              <a:gd name="adj1" fmla="val 8333"/>
              <a:gd name="adj2" fmla="val 43763"/>
            </a:avLst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6396" name="12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inta perforada"/>
          <p:cNvSpPr/>
          <p:nvPr/>
        </p:nvSpPr>
        <p:spPr>
          <a:xfrm>
            <a:off x="900113" y="692150"/>
            <a:ext cx="6840537" cy="936625"/>
          </a:xfrm>
          <a:prstGeom prst="flowChartPunchedTap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410" name="1 CuadroTexto"/>
          <p:cNvSpPr txBox="1">
            <a:spLocks noChangeArrowheads="1"/>
          </p:cNvSpPr>
          <p:nvPr/>
        </p:nvSpPr>
        <p:spPr bwMode="auto">
          <a:xfrm>
            <a:off x="1403350" y="2205038"/>
            <a:ext cx="59213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Reconocimiento  de la ONU   como SUJETO  DE  DIP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7411" name="2 CuadroTexto"/>
          <p:cNvSpPr txBox="1">
            <a:spLocks noChangeArrowheads="1"/>
          </p:cNvSpPr>
          <p:nvPr/>
        </p:nvSpPr>
        <p:spPr bwMode="auto">
          <a:xfrm>
            <a:off x="1331913" y="981075"/>
            <a:ext cx="58356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Subjetividad Internacional de las  O.I.I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17412" name="3 CuadroTexto"/>
          <p:cNvSpPr txBox="1">
            <a:spLocks noChangeArrowheads="1"/>
          </p:cNvSpPr>
          <p:nvPr/>
        </p:nvSpPr>
        <p:spPr bwMode="auto">
          <a:xfrm>
            <a:off x="1187450" y="3357563"/>
            <a:ext cx="74168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Dictámen de la Corte (1949)    “sobre reparaciones de daños    </a:t>
            </a:r>
          </a:p>
          <a:p>
            <a:r>
              <a:rPr lang="en-US" b="1">
                <a:latin typeface="Lucida Sans Unicode" pitchFamily="34" charset="0"/>
              </a:rPr>
              <a:t>                                                 sufridos al servicio de la ONU “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7" name="6 Conector recto de flecha"/>
          <p:cNvCxnSpPr/>
          <p:nvPr/>
        </p:nvCxnSpPr>
        <p:spPr>
          <a:xfrm>
            <a:off x="4356100" y="2708275"/>
            <a:ext cx="0" cy="576263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414" name="7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1 CuadroTexto"/>
          <p:cNvSpPr txBox="1">
            <a:spLocks noChangeArrowheads="1"/>
          </p:cNvSpPr>
          <p:nvPr/>
        </p:nvSpPr>
        <p:spPr bwMode="auto">
          <a:xfrm>
            <a:off x="539750" y="1341438"/>
            <a:ext cx="3455988" cy="46037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latin typeface="Lucida Sans Unicode" pitchFamily="34" charset="0"/>
              </a:rPr>
              <a:t>Atributos de las O.I.I :</a:t>
            </a:r>
            <a:endParaRPr lang="es-ES" sz="2400">
              <a:latin typeface="Lucida Sans Unicode" pitchFamily="34" charset="0"/>
            </a:endParaRPr>
          </a:p>
        </p:txBody>
      </p:sp>
      <p:sp>
        <p:nvSpPr>
          <p:cNvPr id="18434" name="2 CuadroTexto"/>
          <p:cNvSpPr txBox="1">
            <a:spLocks noChangeArrowheads="1"/>
          </p:cNvSpPr>
          <p:nvPr/>
        </p:nvSpPr>
        <p:spPr bwMode="auto">
          <a:xfrm>
            <a:off x="4643438" y="908050"/>
            <a:ext cx="2239962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JUS TRACTATUM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18435" name="3 CuadroTexto"/>
          <p:cNvSpPr txBox="1">
            <a:spLocks noChangeArrowheads="1"/>
          </p:cNvSpPr>
          <p:nvPr/>
        </p:nvSpPr>
        <p:spPr bwMode="auto">
          <a:xfrm>
            <a:off x="4716463" y="1989138"/>
            <a:ext cx="1997075" cy="400050"/>
          </a:xfrm>
          <a:prstGeom prst="rect">
            <a:avLst/>
          </a:prstGeom>
          <a:noFill/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JUS LEGATIONI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18436" name="4 CuadroTexto"/>
          <p:cNvSpPr txBox="1">
            <a:spLocks noChangeArrowheads="1"/>
          </p:cNvSpPr>
          <p:nvPr/>
        </p:nvSpPr>
        <p:spPr bwMode="auto">
          <a:xfrm>
            <a:off x="1042988" y="3789363"/>
            <a:ext cx="2100262" cy="400050"/>
          </a:xfrm>
          <a:prstGeom prst="rect">
            <a:avLst/>
          </a:prstGeom>
          <a:noFill/>
          <a:ln w="57150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LOCUS STANDI</a:t>
            </a:r>
            <a:r>
              <a:rPr lang="en-US">
                <a:latin typeface="Lucida Sans Unicode" pitchFamily="34" charset="0"/>
              </a:rPr>
              <a:t>: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18437" name="5 CuadroTexto"/>
          <p:cNvSpPr txBox="1">
            <a:spLocks noChangeArrowheads="1"/>
          </p:cNvSpPr>
          <p:nvPr/>
        </p:nvSpPr>
        <p:spPr bwMode="auto">
          <a:xfrm>
            <a:off x="3419475" y="3500438"/>
            <a:ext cx="5400675" cy="923925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     Capacidad procesal; no tienen ante la </a:t>
            </a:r>
          </a:p>
          <a:p>
            <a:r>
              <a:rPr lang="en-US" b="1">
                <a:latin typeface="Lucida Sans Unicode" pitchFamily="34" charset="0"/>
              </a:rPr>
              <a:t>          Corte Internacional de Justicia.</a:t>
            </a:r>
          </a:p>
          <a:p>
            <a:endParaRPr lang="en-US">
              <a:latin typeface="Lucida Sans Unicode" pitchFamily="34" charset="0"/>
            </a:endParaRPr>
          </a:p>
        </p:txBody>
      </p:sp>
      <p:sp>
        <p:nvSpPr>
          <p:cNvPr id="18438" name="7 CuadroTexto"/>
          <p:cNvSpPr txBox="1">
            <a:spLocks noChangeArrowheads="1"/>
          </p:cNvSpPr>
          <p:nvPr/>
        </p:nvSpPr>
        <p:spPr bwMode="auto">
          <a:xfrm>
            <a:off x="4067175" y="5229225"/>
            <a:ext cx="3448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s-CL">
              <a:latin typeface="Lucida Sans Unicode" pitchFamily="34" charset="0"/>
            </a:endParaRPr>
          </a:p>
        </p:txBody>
      </p:sp>
      <p:sp>
        <p:nvSpPr>
          <p:cNvPr id="18439" name="9 Rectángulo"/>
          <p:cNvSpPr>
            <a:spLocks noChangeArrowheads="1"/>
          </p:cNvSpPr>
          <p:nvPr/>
        </p:nvSpPr>
        <p:spPr bwMode="auto">
          <a:xfrm>
            <a:off x="1403350" y="4941888"/>
            <a:ext cx="6481763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Sólo pueden solicitar         OPINIONES CONSULTIVAS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11" name="10 Conector recto de flecha"/>
          <p:cNvCxnSpPr/>
          <p:nvPr/>
        </p:nvCxnSpPr>
        <p:spPr>
          <a:xfrm>
            <a:off x="3924300" y="5084763"/>
            <a:ext cx="431800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Abrir llave"/>
          <p:cNvSpPr/>
          <p:nvPr/>
        </p:nvSpPr>
        <p:spPr>
          <a:xfrm>
            <a:off x="4284663" y="908050"/>
            <a:ext cx="215900" cy="1512888"/>
          </a:xfrm>
          <a:prstGeom prst="leftBrace">
            <a:avLst/>
          </a:prstGeom>
          <a:ln w="5715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8442" name="12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isel"/>
          <p:cNvSpPr/>
          <p:nvPr/>
        </p:nvSpPr>
        <p:spPr>
          <a:xfrm>
            <a:off x="827088" y="4365625"/>
            <a:ext cx="7416800" cy="1150938"/>
          </a:xfrm>
          <a:prstGeom prst="beve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6" name="5 Recortar rectángulo de esquina diagonal"/>
          <p:cNvSpPr/>
          <p:nvPr/>
        </p:nvSpPr>
        <p:spPr>
          <a:xfrm>
            <a:off x="323850" y="1052513"/>
            <a:ext cx="8569325" cy="647700"/>
          </a:xfrm>
          <a:prstGeom prst="snip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5" name="4 Recortar rectángulo de esquina sencilla"/>
          <p:cNvSpPr/>
          <p:nvPr/>
        </p:nvSpPr>
        <p:spPr>
          <a:xfrm>
            <a:off x="467544" y="2060848"/>
            <a:ext cx="7920880" cy="1440160"/>
          </a:xfrm>
          <a:prstGeom prst="snip1Rect">
            <a:avLst/>
          </a:prstGeom>
          <a:solidFill>
            <a:schemeClr val="bg2"/>
          </a:solidFill>
          <a:scene3d>
            <a:camera prst="orthographicFront"/>
            <a:lightRig rig="threePt" dir="t"/>
          </a:scene3d>
          <a:sp3d>
            <a:bevelT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9462" name="1 CuadroTexto"/>
          <p:cNvSpPr txBox="1">
            <a:spLocks noChangeArrowheads="1"/>
          </p:cNvSpPr>
          <p:nvPr/>
        </p:nvSpPr>
        <p:spPr bwMode="auto">
          <a:xfrm>
            <a:off x="395288" y="1196975"/>
            <a:ext cx="8353425" cy="36988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Las OII  fueron creadas para cumplir determinados propósitos-objetivos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9463" name="2 CuadroTexto"/>
          <p:cNvSpPr txBox="1">
            <a:spLocks noChangeArrowheads="1"/>
          </p:cNvSpPr>
          <p:nvPr/>
        </p:nvSpPr>
        <p:spPr bwMode="auto">
          <a:xfrm>
            <a:off x="900113" y="2276475"/>
            <a:ext cx="7272337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Solamente pueden hacer aquello para lo cual  </a:t>
            </a:r>
            <a:r>
              <a:rPr lang="en-US" b="1" u="sng">
                <a:latin typeface="Lucida Sans Unicode" pitchFamily="34" charset="0"/>
              </a:rPr>
              <a:t>están autorizada por sus instrumentos creadores   </a:t>
            </a:r>
            <a:r>
              <a:rPr lang="en-US">
                <a:latin typeface="Lucida Sans Unicode" pitchFamily="34" charset="0"/>
              </a:rPr>
              <a:t>y  a la realización de los actos que son necesarios para el cumplimiento de sus funciones. 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19464" name="3 CuadroTexto"/>
          <p:cNvSpPr txBox="1">
            <a:spLocks noChangeArrowheads="1"/>
          </p:cNvSpPr>
          <p:nvPr/>
        </p:nvSpPr>
        <p:spPr bwMode="auto">
          <a:xfrm>
            <a:off x="1116013" y="4797425"/>
            <a:ext cx="6611937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PRINCIPIO  DE  LA   </a:t>
            </a:r>
            <a:r>
              <a:rPr lang="en-US" b="1" u="sng">
                <a:latin typeface="Lucida Sans Unicode" pitchFamily="34" charset="0"/>
              </a:rPr>
              <a:t>CANALIZACION  O  ESPECIALIZACION</a:t>
            </a:r>
            <a:endParaRPr lang="es-ES" b="1" u="sng">
              <a:latin typeface="Lucida Sans Unicode" pitchFamily="34" charset="0"/>
            </a:endParaRPr>
          </a:p>
        </p:txBody>
      </p:sp>
      <p:sp>
        <p:nvSpPr>
          <p:cNvPr id="9" name="8 Flecha abajo"/>
          <p:cNvSpPr/>
          <p:nvPr/>
        </p:nvSpPr>
        <p:spPr>
          <a:xfrm>
            <a:off x="4140200" y="3716338"/>
            <a:ext cx="360363" cy="576262"/>
          </a:xfrm>
          <a:prstGeom prst="downArrow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0" name="9 Explosión 2"/>
          <p:cNvSpPr/>
          <p:nvPr/>
        </p:nvSpPr>
        <p:spPr>
          <a:xfrm>
            <a:off x="323850" y="188913"/>
            <a:ext cx="576263" cy="625475"/>
          </a:xfrm>
          <a:prstGeom prst="irregularSeal2">
            <a:avLst/>
          </a:prstGeom>
          <a:solidFill>
            <a:srgbClr val="FF00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9467" name="10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Rectángulo redondeado"/>
          <p:cNvSpPr/>
          <p:nvPr/>
        </p:nvSpPr>
        <p:spPr>
          <a:xfrm>
            <a:off x="827088" y="5229225"/>
            <a:ext cx="7200900" cy="6477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5" name="14 Rectángulo redondeado"/>
          <p:cNvSpPr/>
          <p:nvPr/>
        </p:nvSpPr>
        <p:spPr>
          <a:xfrm>
            <a:off x="179388" y="1628775"/>
            <a:ext cx="1042987" cy="64770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1" name="10 Esquina doblada"/>
          <p:cNvSpPr/>
          <p:nvPr/>
        </p:nvSpPr>
        <p:spPr>
          <a:xfrm>
            <a:off x="250825" y="188913"/>
            <a:ext cx="6624638" cy="503237"/>
          </a:xfrm>
          <a:prstGeom prst="foldedCorner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484" name="1 CuadroTexto"/>
          <p:cNvSpPr txBox="1">
            <a:spLocks noChangeArrowheads="1"/>
          </p:cNvSpPr>
          <p:nvPr/>
        </p:nvSpPr>
        <p:spPr bwMode="auto">
          <a:xfrm>
            <a:off x="4140200" y="765175"/>
            <a:ext cx="4295775" cy="3683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O.I.I    NO DISPONEN DE TERRITORIO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0485" name="2 CuadroTexto"/>
          <p:cNvSpPr txBox="1">
            <a:spLocks noChangeArrowheads="1"/>
          </p:cNvSpPr>
          <p:nvPr/>
        </p:nvSpPr>
        <p:spPr bwMode="auto">
          <a:xfrm>
            <a:off x="0" y="1844675"/>
            <a:ext cx="1258888" cy="369888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  Ej: </a:t>
            </a:r>
            <a:r>
              <a:rPr lang="en-US" b="1">
                <a:latin typeface="Lucida Sans Unicode" pitchFamily="34" charset="0"/>
              </a:rPr>
              <a:t>ONU 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0486" name="3 CuadroTexto"/>
          <p:cNvSpPr txBox="1">
            <a:spLocks noChangeArrowheads="1"/>
          </p:cNvSpPr>
          <p:nvPr/>
        </p:nvSpPr>
        <p:spPr bwMode="auto">
          <a:xfrm>
            <a:off x="0" y="2420938"/>
            <a:ext cx="1116013" cy="6477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latin typeface="Lucida Sans Unicode" pitchFamily="34" charset="0"/>
              </a:rPr>
              <a:t>Carta art.104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0487" name="4 CuadroTexto"/>
          <p:cNvSpPr txBox="1">
            <a:spLocks noChangeArrowheads="1"/>
          </p:cNvSpPr>
          <p:nvPr/>
        </p:nvSpPr>
        <p:spPr bwMode="auto">
          <a:xfrm>
            <a:off x="1295400" y="2276475"/>
            <a:ext cx="7848600" cy="9239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Lucida Sans Unicode" pitchFamily="34" charset="0"/>
              </a:rPr>
              <a:t>La Organización </a:t>
            </a:r>
            <a:r>
              <a:rPr lang="es-ES" u="sng">
                <a:latin typeface="Lucida Sans Unicode" pitchFamily="34" charset="0"/>
              </a:rPr>
              <a:t>gozará, en el territorio de cada uno de sus Miembros</a:t>
            </a:r>
            <a:r>
              <a:rPr lang="es-ES">
                <a:latin typeface="Lucida Sans Unicode" pitchFamily="34" charset="0"/>
              </a:rPr>
              <a:t>, </a:t>
            </a:r>
            <a:r>
              <a:rPr lang="es-ES" b="1">
                <a:latin typeface="Lucida Sans Unicode" pitchFamily="34" charset="0"/>
              </a:rPr>
              <a:t>de la capacidad jurídica que sea necesaria</a:t>
            </a:r>
            <a:r>
              <a:rPr lang="es-ES">
                <a:latin typeface="Lucida Sans Unicode" pitchFamily="34" charset="0"/>
              </a:rPr>
              <a:t> para el ejercicio de sus funciones y la realización de sus propósitos.</a:t>
            </a:r>
          </a:p>
        </p:txBody>
      </p:sp>
      <p:sp>
        <p:nvSpPr>
          <p:cNvPr id="20488" name="6 CuadroTexto"/>
          <p:cNvSpPr txBox="1">
            <a:spLocks noChangeArrowheads="1"/>
          </p:cNvSpPr>
          <p:nvPr/>
        </p:nvSpPr>
        <p:spPr bwMode="auto">
          <a:xfrm>
            <a:off x="0" y="3789363"/>
            <a:ext cx="1257300" cy="3683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Art.105 : 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0489" name="7 Rectángulo"/>
          <p:cNvSpPr>
            <a:spLocks noChangeArrowheads="1"/>
          </p:cNvSpPr>
          <p:nvPr/>
        </p:nvSpPr>
        <p:spPr bwMode="auto">
          <a:xfrm>
            <a:off x="1619250" y="3573463"/>
            <a:ext cx="4572000" cy="147637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>
                <a:latin typeface="Lucida Sans Unicode" pitchFamily="34" charset="0"/>
              </a:rPr>
              <a:t>….gozarán asimismo de los privilegios e inmunidades necesarios para desempeñar con independencia sus funciones en relación con la Organización.</a:t>
            </a:r>
          </a:p>
        </p:txBody>
      </p:sp>
      <p:sp>
        <p:nvSpPr>
          <p:cNvPr id="20490" name="8 CuadroTexto"/>
          <p:cNvSpPr txBox="1">
            <a:spLocks noChangeArrowheads="1"/>
          </p:cNvSpPr>
          <p:nvPr/>
        </p:nvSpPr>
        <p:spPr bwMode="auto">
          <a:xfrm>
            <a:off x="323850" y="260350"/>
            <a:ext cx="57578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Personalidad  jurídica  en  los  Derechos  Internos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0491" name="9 CuadroTexto"/>
          <p:cNvSpPr txBox="1">
            <a:spLocks noChangeArrowheads="1"/>
          </p:cNvSpPr>
          <p:nvPr/>
        </p:nvSpPr>
        <p:spPr bwMode="auto">
          <a:xfrm>
            <a:off x="1331913" y="5373688"/>
            <a:ext cx="6477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Acuerdos complementarios :   </a:t>
            </a:r>
            <a:r>
              <a:rPr lang="en-US" sz="2400" b="1">
                <a:latin typeface="Lucida Sans Unicode" pitchFamily="34" charset="0"/>
              </a:rPr>
              <a:t>Acuerdos  de  Sede</a:t>
            </a:r>
            <a:endParaRPr lang="es-ES" sz="2400" b="1">
              <a:latin typeface="Lucida Sans Unicode" pitchFamily="34" charset="0"/>
            </a:endParaRPr>
          </a:p>
        </p:txBody>
      </p:sp>
      <p:sp>
        <p:nvSpPr>
          <p:cNvPr id="20492" name="13 CuadroTexto"/>
          <p:cNvSpPr txBox="1">
            <a:spLocks noChangeArrowheads="1"/>
          </p:cNvSpPr>
          <p:nvPr/>
        </p:nvSpPr>
        <p:spPr bwMode="auto">
          <a:xfrm>
            <a:off x="539750" y="1196975"/>
            <a:ext cx="40449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u="sng">
                <a:latin typeface="Lucida Sans Unicode" pitchFamily="34" charset="0"/>
              </a:rPr>
              <a:t>Cómo desempeñan sus funciones?</a:t>
            </a:r>
            <a:endParaRPr lang="es-ES" b="1" u="sng">
              <a:latin typeface="Lucida Sans Unicode" pitchFamily="34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4140200" y="765175"/>
            <a:ext cx="4392613" cy="431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0494" name="17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 redondeado"/>
          <p:cNvSpPr/>
          <p:nvPr/>
        </p:nvSpPr>
        <p:spPr>
          <a:xfrm>
            <a:off x="5724525" y="3213100"/>
            <a:ext cx="3024188" cy="863600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1" name="10 Esquina doblada"/>
          <p:cNvSpPr/>
          <p:nvPr/>
        </p:nvSpPr>
        <p:spPr>
          <a:xfrm>
            <a:off x="2411413" y="333375"/>
            <a:ext cx="3529012" cy="863600"/>
          </a:xfrm>
          <a:prstGeom prst="foldedCorner">
            <a:avLst/>
          </a:prstGeom>
          <a:solidFill>
            <a:schemeClr val="bg2"/>
          </a:solidFill>
          <a:ln>
            <a:solidFill>
              <a:srgbClr val="7030A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507" name="1 CuadroTexto"/>
          <p:cNvSpPr txBox="1">
            <a:spLocks noChangeArrowheads="1"/>
          </p:cNvSpPr>
          <p:nvPr/>
        </p:nvSpPr>
        <p:spPr bwMode="auto">
          <a:xfrm>
            <a:off x="2916238" y="476250"/>
            <a:ext cx="23733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>
                <a:latin typeface="Lucida Sans Unicode" pitchFamily="34" charset="0"/>
              </a:rPr>
              <a:t>Clasificación</a:t>
            </a:r>
            <a:endParaRPr lang="es-ES" sz="2800" b="1">
              <a:latin typeface="Lucida Sans Unicode" pitchFamily="34" charset="0"/>
            </a:endParaRPr>
          </a:p>
        </p:txBody>
      </p:sp>
      <p:sp>
        <p:nvSpPr>
          <p:cNvPr id="21508" name="2 CuadroTexto"/>
          <p:cNvSpPr txBox="1">
            <a:spLocks noChangeArrowheads="1"/>
          </p:cNvSpPr>
          <p:nvPr/>
        </p:nvSpPr>
        <p:spPr bwMode="auto">
          <a:xfrm>
            <a:off x="971550" y="1844675"/>
            <a:ext cx="2087563" cy="369888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Según los fines :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1509" name="3 CuadroTexto"/>
          <p:cNvSpPr txBox="1">
            <a:spLocks noChangeArrowheads="1"/>
          </p:cNvSpPr>
          <p:nvPr/>
        </p:nvSpPr>
        <p:spPr bwMode="auto">
          <a:xfrm>
            <a:off x="3779838" y="1844675"/>
            <a:ext cx="1512887" cy="3698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Generales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1510" name="4 CuadroTexto"/>
          <p:cNvSpPr txBox="1">
            <a:spLocks noChangeArrowheads="1"/>
          </p:cNvSpPr>
          <p:nvPr/>
        </p:nvSpPr>
        <p:spPr bwMode="auto">
          <a:xfrm>
            <a:off x="6011863" y="1557338"/>
            <a:ext cx="1800225" cy="368300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  Universales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1511" name="5 CuadroTexto"/>
          <p:cNvSpPr txBox="1">
            <a:spLocks noChangeArrowheads="1"/>
          </p:cNvSpPr>
          <p:nvPr/>
        </p:nvSpPr>
        <p:spPr bwMode="auto">
          <a:xfrm>
            <a:off x="6156325" y="2276475"/>
            <a:ext cx="1395413" cy="369888"/>
          </a:xfrm>
          <a:prstGeom prst="rect">
            <a:avLst/>
          </a:prstGeom>
          <a:noFill/>
          <a:ln w="38100">
            <a:solidFill>
              <a:srgbClr val="00B0F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Regionales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21512" name="6 CuadroTexto"/>
          <p:cNvSpPr txBox="1">
            <a:spLocks noChangeArrowheads="1"/>
          </p:cNvSpPr>
          <p:nvPr/>
        </p:nvSpPr>
        <p:spPr bwMode="auto">
          <a:xfrm>
            <a:off x="3708400" y="3429000"/>
            <a:ext cx="1489075" cy="3698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Lucida Sans Unicode" pitchFamily="34" charset="0"/>
              </a:rPr>
              <a:t> </a:t>
            </a:r>
            <a:r>
              <a:rPr lang="en-US" b="1">
                <a:latin typeface="Lucida Sans Unicode" pitchFamily="34" charset="0"/>
              </a:rPr>
              <a:t>Específicos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724525" y="3284538"/>
            <a:ext cx="2879725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O.I.I  ESPECIALIZADAS de la   </a:t>
            </a:r>
            <a:r>
              <a:rPr lang="en-US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rPr>
              <a:t>ONU </a:t>
            </a:r>
            <a:endParaRPr lang="es-ES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+mn-cs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1331913" y="3716338"/>
            <a:ext cx="1455737" cy="647700"/>
          </a:xfrm>
          <a:prstGeom prst="rect">
            <a:avLst/>
          </a:prstGeom>
          <a:noFill/>
          <a:ln w="38100">
            <a:solidFill>
              <a:srgbClr val="92D05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  <a:cs typeface="+mn-cs"/>
              </a:rPr>
              <a:t>Universales</a:t>
            </a:r>
            <a:endParaRPr lang="en-US" b="1" dirty="0">
              <a:latin typeface="+mn-lt"/>
              <a:cs typeface="+mn-cs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 err="1">
                <a:latin typeface="+mn-lt"/>
                <a:cs typeface="+mn-cs"/>
              </a:rPr>
              <a:t>Regionales</a:t>
            </a:r>
            <a:endParaRPr lang="es-ES" b="1" dirty="0">
              <a:latin typeface="+mn-lt"/>
              <a:cs typeface="+mn-cs"/>
            </a:endParaRPr>
          </a:p>
        </p:txBody>
      </p:sp>
      <p:sp>
        <p:nvSpPr>
          <p:cNvPr id="21515" name="9 CuadroTexto"/>
          <p:cNvSpPr txBox="1">
            <a:spLocks noChangeArrowheads="1"/>
          </p:cNvSpPr>
          <p:nvPr/>
        </p:nvSpPr>
        <p:spPr bwMode="auto">
          <a:xfrm>
            <a:off x="1476375" y="5013325"/>
            <a:ext cx="6911975" cy="12001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>
                <a:latin typeface="Lucida Sans Unicode" pitchFamily="34" charset="0"/>
              </a:rPr>
              <a:t>Ejemplos:  ONU           OIT- UIT – UNESCO –OMC – OACI. </a:t>
            </a:r>
          </a:p>
          <a:p>
            <a:r>
              <a:rPr lang="en-US" b="1">
                <a:latin typeface="Lucida Sans Unicode" pitchFamily="34" charset="0"/>
              </a:rPr>
              <a:t>                            </a:t>
            </a:r>
            <a:r>
              <a:rPr lang="en-US" b="1" i="1">
                <a:latin typeface="Lucida Sans Unicode" pitchFamily="34" charset="0"/>
              </a:rPr>
              <a:t>Otras;</a:t>
            </a:r>
            <a:r>
              <a:rPr lang="en-US" b="1">
                <a:latin typeface="Lucida Sans Unicode" pitchFamily="34" charset="0"/>
              </a:rPr>
              <a:t>  OIEA-OPEP- OTAN– ESA </a:t>
            </a:r>
          </a:p>
          <a:p>
            <a:endParaRPr lang="en-US" b="1">
              <a:latin typeface="Lucida Sans Unicode" pitchFamily="34" charset="0"/>
            </a:endParaRPr>
          </a:p>
          <a:p>
            <a:r>
              <a:rPr lang="en-US" b="1">
                <a:latin typeface="Lucida Sans Unicode" pitchFamily="34" charset="0"/>
              </a:rPr>
              <a:t>          OEA – LIGA ARABE- MERCOSUR – NAFTA  CARICOM.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12" name="11 Abrir llave"/>
          <p:cNvSpPr/>
          <p:nvPr/>
        </p:nvSpPr>
        <p:spPr>
          <a:xfrm>
            <a:off x="5651500" y="1484313"/>
            <a:ext cx="215900" cy="1274762"/>
          </a:xfrm>
          <a:prstGeom prst="leftBrac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cxnSp>
        <p:nvCxnSpPr>
          <p:cNvPr id="14" name="13 Conector recto de flecha"/>
          <p:cNvCxnSpPr/>
          <p:nvPr/>
        </p:nvCxnSpPr>
        <p:spPr>
          <a:xfrm>
            <a:off x="3203575" y="2060575"/>
            <a:ext cx="504825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 de flecha"/>
          <p:cNvCxnSpPr/>
          <p:nvPr/>
        </p:nvCxnSpPr>
        <p:spPr>
          <a:xfrm>
            <a:off x="3059113" y="2349500"/>
            <a:ext cx="504825" cy="93503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8101013" y="1557338"/>
            <a:ext cx="693737" cy="368300"/>
          </a:xfrm>
          <a:prstGeom prst="rect">
            <a:avLst/>
          </a:prstGeom>
          <a:noFill/>
          <a:ln w="38100">
            <a:solidFill>
              <a:srgbClr val="00B0F0"/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latin typeface="+mn-lt"/>
                <a:cs typeface="+mn-cs"/>
              </a:rPr>
              <a:t>ONU</a:t>
            </a:r>
            <a:endParaRPr lang="es-ES" b="1" dirty="0">
              <a:latin typeface="+mn-lt"/>
              <a:cs typeface="+mn-cs"/>
            </a:endParaRPr>
          </a:p>
        </p:txBody>
      </p:sp>
      <p:sp>
        <p:nvSpPr>
          <p:cNvPr id="21520" name="20 CuadroTexto"/>
          <p:cNvSpPr txBox="1">
            <a:spLocks noChangeArrowheads="1"/>
          </p:cNvSpPr>
          <p:nvPr/>
        </p:nvSpPr>
        <p:spPr bwMode="auto">
          <a:xfrm>
            <a:off x="8172450" y="2276475"/>
            <a:ext cx="647700" cy="369888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OEA</a:t>
            </a:r>
            <a:endParaRPr lang="es-ES" b="1">
              <a:latin typeface="Lucida Sans Unicode" pitchFamily="34" charset="0"/>
            </a:endParaRPr>
          </a:p>
        </p:txBody>
      </p:sp>
      <p:cxnSp>
        <p:nvCxnSpPr>
          <p:cNvPr id="23" name="22 Conector recto de flecha"/>
          <p:cNvCxnSpPr/>
          <p:nvPr/>
        </p:nvCxnSpPr>
        <p:spPr>
          <a:xfrm flipH="1">
            <a:off x="2987675" y="3716338"/>
            <a:ext cx="504825" cy="36036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522" name="23 CuadroTexto"/>
          <p:cNvSpPr txBox="1">
            <a:spLocks noChangeArrowheads="1"/>
          </p:cNvSpPr>
          <p:nvPr/>
        </p:nvSpPr>
        <p:spPr bwMode="auto">
          <a:xfrm>
            <a:off x="5867400" y="4292600"/>
            <a:ext cx="2482850" cy="369888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Otras Especializadas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7" name="26 Abrir llave"/>
          <p:cNvSpPr/>
          <p:nvPr/>
        </p:nvSpPr>
        <p:spPr>
          <a:xfrm>
            <a:off x="5292725" y="3213100"/>
            <a:ext cx="287338" cy="1511300"/>
          </a:xfrm>
          <a:prstGeom prst="leftBrace">
            <a:avLst>
              <a:gd name="adj1" fmla="val 8333"/>
              <a:gd name="adj2" fmla="val 25006"/>
            </a:avLst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1524" name="21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  <p:cxnSp>
        <p:nvCxnSpPr>
          <p:cNvPr id="28" name="27 Conector recto de flecha"/>
          <p:cNvCxnSpPr/>
          <p:nvPr/>
        </p:nvCxnSpPr>
        <p:spPr>
          <a:xfrm flipH="1">
            <a:off x="3419475" y="5157788"/>
            <a:ext cx="431800" cy="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17 Recortar rectángulo de esquina diagonal"/>
          <p:cNvSpPr/>
          <p:nvPr/>
        </p:nvSpPr>
        <p:spPr>
          <a:xfrm>
            <a:off x="3851275" y="5805488"/>
            <a:ext cx="3529013" cy="360362"/>
          </a:xfrm>
          <a:prstGeom prst="snip2Diag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530" name="5 CuadroTexto"/>
          <p:cNvSpPr txBox="1">
            <a:spLocks noChangeArrowheads="1"/>
          </p:cNvSpPr>
          <p:nvPr/>
        </p:nvSpPr>
        <p:spPr bwMode="auto">
          <a:xfrm>
            <a:off x="3203575" y="3357563"/>
            <a:ext cx="5472113" cy="2862262"/>
          </a:xfrm>
          <a:prstGeom prst="rect">
            <a:avLst/>
          </a:prstGeom>
          <a:noFill/>
          <a:ln w="38100">
            <a:solidFill>
              <a:srgbClr val="00B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Tx/>
              <a:buChar char="-"/>
            </a:pPr>
            <a:r>
              <a:rPr lang="en-US" b="1">
                <a:latin typeface="Lucida Sans Unicode" pitchFamily="34" charset="0"/>
              </a:rPr>
              <a:t>Creadas por un acuerdo entre Estados.</a:t>
            </a:r>
          </a:p>
          <a:p>
            <a:pPr>
              <a:buFontTx/>
              <a:buChar char="-"/>
            </a:pPr>
            <a:endParaRPr lang="en-US">
              <a:latin typeface="Lucida Sans Unicode" pitchFamily="34" charset="0"/>
            </a:endParaRPr>
          </a:p>
          <a:p>
            <a:pPr>
              <a:buFontTx/>
              <a:buChar char="-"/>
            </a:pPr>
            <a:r>
              <a:rPr lang="en-US" b="1">
                <a:latin typeface="Lucida Sans Unicode" pitchFamily="34" charset="0"/>
              </a:rPr>
              <a:t>Amplias  atribuciones  en  determinadas   </a:t>
            </a:r>
          </a:p>
          <a:p>
            <a:r>
              <a:rPr lang="en-US" b="1">
                <a:latin typeface="Lucida Sans Unicode" pitchFamily="34" charset="0"/>
              </a:rPr>
              <a:t>  materias  específicas.</a:t>
            </a:r>
          </a:p>
          <a:p>
            <a:endParaRPr lang="en-US" b="1">
              <a:latin typeface="Lucida Sans Unicode" pitchFamily="34" charset="0"/>
            </a:endParaRPr>
          </a:p>
          <a:p>
            <a:pPr>
              <a:buFontTx/>
              <a:buChar char="-"/>
            </a:pPr>
            <a:r>
              <a:rPr lang="en-US" b="1">
                <a:latin typeface="Lucida Sans Unicode" pitchFamily="34" charset="0"/>
              </a:rPr>
              <a:t>Vinculadas a la ONU por medio de un  </a:t>
            </a:r>
          </a:p>
          <a:p>
            <a:r>
              <a:rPr lang="en-US" b="1">
                <a:latin typeface="Lucida Sans Unicode" pitchFamily="34" charset="0"/>
              </a:rPr>
              <a:t>   acuerdo entre las dos Organizaciones que   </a:t>
            </a:r>
          </a:p>
          <a:p>
            <a:r>
              <a:rPr lang="en-US" b="1">
                <a:latin typeface="Lucida Sans Unicode" pitchFamily="34" charset="0"/>
              </a:rPr>
              <a:t>   le confieren el estatuto de </a:t>
            </a:r>
          </a:p>
          <a:p>
            <a:r>
              <a:rPr lang="en-US" b="1">
                <a:latin typeface="Lucida Sans Unicode" pitchFamily="34" charset="0"/>
              </a:rPr>
              <a:t> </a:t>
            </a:r>
          </a:p>
          <a:p>
            <a:r>
              <a:rPr lang="en-US">
                <a:latin typeface="Lucida Sans Unicode" pitchFamily="34" charset="0"/>
              </a:rPr>
              <a:t>         </a:t>
            </a:r>
            <a:r>
              <a:rPr lang="en-US" b="1">
                <a:latin typeface="Lucida Sans Unicode" pitchFamily="34" charset="0"/>
              </a:rPr>
              <a:t>ORGANISMO ESPECIALIZADO</a:t>
            </a:r>
            <a:r>
              <a:rPr lang="en-US">
                <a:latin typeface="Lucida Sans Unicode" pitchFamily="34" charset="0"/>
              </a:rPr>
              <a:t>.</a:t>
            </a:r>
            <a:endParaRPr lang="es-ES">
              <a:latin typeface="Lucida Sans Unicode" pitchFamily="34" charset="0"/>
            </a:endParaRPr>
          </a:p>
        </p:txBody>
      </p:sp>
      <p:sp>
        <p:nvSpPr>
          <p:cNvPr id="19" name="18 Esquina doblada"/>
          <p:cNvSpPr/>
          <p:nvPr/>
        </p:nvSpPr>
        <p:spPr>
          <a:xfrm>
            <a:off x="3779838" y="2133600"/>
            <a:ext cx="3492500" cy="358775"/>
          </a:xfrm>
          <a:prstGeom prst="foldedCorner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Tarjeta"/>
          <p:cNvSpPr/>
          <p:nvPr/>
        </p:nvSpPr>
        <p:spPr>
          <a:xfrm>
            <a:off x="468313" y="981075"/>
            <a:ext cx="8135937" cy="719138"/>
          </a:xfrm>
          <a:prstGeom prst="flowChartPunchedCard">
            <a:avLst/>
          </a:prstGeom>
          <a:solidFill>
            <a:schemeClr val="bg2"/>
          </a:solidFill>
          <a:ln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533" name="1 CuadroTexto"/>
          <p:cNvSpPr txBox="1">
            <a:spLocks noChangeArrowheads="1"/>
          </p:cNvSpPr>
          <p:nvPr/>
        </p:nvSpPr>
        <p:spPr bwMode="auto">
          <a:xfrm>
            <a:off x="539750" y="1125538"/>
            <a:ext cx="7878763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ORGANIZACIONES INTERNACIONALES  </a:t>
            </a:r>
            <a:r>
              <a:rPr lang="en-US" b="1" u="sng">
                <a:latin typeface="Lucida Sans Unicode" pitchFamily="34" charset="0"/>
              </a:rPr>
              <a:t>ESPECIALIZADAS</a:t>
            </a:r>
            <a:r>
              <a:rPr lang="en-US" b="1">
                <a:latin typeface="Lucida Sans Unicode" pitchFamily="34" charset="0"/>
              </a:rPr>
              <a:t>   DE  LA  ONU</a:t>
            </a:r>
          </a:p>
        </p:txBody>
      </p:sp>
      <p:sp>
        <p:nvSpPr>
          <p:cNvPr id="22534" name="3 CuadroTexto"/>
          <p:cNvSpPr txBox="1">
            <a:spLocks noChangeArrowheads="1"/>
          </p:cNvSpPr>
          <p:nvPr/>
        </p:nvSpPr>
        <p:spPr bwMode="auto">
          <a:xfrm>
            <a:off x="4067175" y="2133600"/>
            <a:ext cx="2921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latin typeface="Lucida Sans Unicode" pitchFamily="34" charset="0"/>
              </a:rPr>
              <a:t>Art.57 – 63   Carta  ONU</a:t>
            </a:r>
            <a:endParaRPr lang="es-ES" b="1">
              <a:latin typeface="Lucida Sans Unicode" pitchFamily="34" charset="0"/>
            </a:endParaRPr>
          </a:p>
        </p:txBody>
      </p:sp>
      <p:sp>
        <p:nvSpPr>
          <p:cNvPr id="22535" name="4 CuadroTexto"/>
          <p:cNvSpPr txBox="1">
            <a:spLocks noChangeArrowheads="1"/>
          </p:cNvSpPr>
          <p:nvPr/>
        </p:nvSpPr>
        <p:spPr bwMode="auto">
          <a:xfrm>
            <a:off x="611188" y="4005263"/>
            <a:ext cx="2170112" cy="40005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latin typeface="Lucida Sans Unicode" pitchFamily="34" charset="0"/>
              </a:rPr>
              <a:t>Caracteristicas :</a:t>
            </a:r>
            <a:endParaRPr lang="es-ES" sz="2000" b="1">
              <a:latin typeface="Lucida Sans Unicode" pitchFamily="34" charset="0"/>
            </a:endParaRPr>
          </a:p>
        </p:txBody>
      </p:sp>
      <p:sp>
        <p:nvSpPr>
          <p:cNvPr id="13" name="12 Forma libre"/>
          <p:cNvSpPr/>
          <p:nvPr/>
        </p:nvSpPr>
        <p:spPr>
          <a:xfrm rot="19987478">
            <a:off x="8688388" y="1412875"/>
            <a:ext cx="455612" cy="215900"/>
          </a:xfrm>
          <a:custGeom>
            <a:avLst/>
            <a:gdLst>
              <a:gd name="connsiteX0" fmla="*/ 65627 w 285083"/>
              <a:gd name="connsiteY0" fmla="*/ 0 h 226178"/>
              <a:gd name="connsiteX1" fmla="*/ 16859 w 285083"/>
              <a:gd name="connsiteY1" fmla="*/ 109728 h 226178"/>
              <a:gd name="connsiteX2" fmla="*/ 4667 w 285083"/>
              <a:gd name="connsiteY2" fmla="*/ 146304 h 226178"/>
              <a:gd name="connsiteX3" fmla="*/ 65627 w 285083"/>
              <a:gd name="connsiteY3" fmla="*/ 158496 h 226178"/>
              <a:gd name="connsiteX4" fmla="*/ 114395 w 285083"/>
              <a:gd name="connsiteY4" fmla="*/ 146304 h 226178"/>
              <a:gd name="connsiteX5" fmla="*/ 187547 w 285083"/>
              <a:gd name="connsiteY5" fmla="*/ 97536 h 226178"/>
              <a:gd name="connsiteX6" fmla="*/ 224123 w 285083"/>
              <a:gd name="connsiteY6" fmla="*/ 85344 h 226178"/>
              <a:gd name="connsiteX7" fmla="*/ 260699 w 285083"/>
              <a:gd name="connsiteY7" fmla="*/ 60960 h 226178"/>
              <a:gd name="connsiteX8" fmla="*/ 285083 w 285083"/>
              <a:gd name="connsiteY8" fmla="*/ 48768 h 226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85083" h="226178">
                <a:moveTo>
                  <a:pt x="65627" y="0"/>
                </a:moveTo>
                <a:cubicBezTo>
                  <a:pt x="26986" y="57962"/>
                  <a:pt x="45877" y="22675"/>
                  <a:pt x="16859" y="109728"/>
                </a:cubicBezTo>
                <a:lnTo>
                  <a:pt x="4667" y="146304"/>
                </a:lnTo>
                <a:cubicBezTo>
                  <a:pt x="24636" y="226178"/>
                  <a:pt x="0" y="191310"/>
                  <a:pt x="65627" y="158496"/>
                </a:cubicBezTo>
                <a:cubicBezTo>
                  <a:pt x="80614" y="151002"/>
                  <a:pt x="98139" y="150368"/>
                  <a:pt x="114395" y="146304"/>
                </a:cubicBezTo>
                <a:cubicBezTo>
                  <a:pt x="138779" y="130048"/>
                  <a:pt x="159745" y="106803"/>
                  <a:pt x="187547" y="97536"/>
                </a:cubicBezTo>
                <a:cubicBezTo>
                  <a:pt x="199739" y="93472"/>
                  <a:pt x="212628" y="91091"/>
                  <a:pt x="224123" y="85344"/>
                </a:cubicBezTo>
                <a:cubicBezTo>
                  <a:pt x="237229" y="78791"/>
                  <a:pt x="248134" y="68499"/>
                  <a:pt x="260699" y="60960"/>
                </a:cubicBezTo>
                <a:cubicBezTo>
                  <a:pt x="268491" y="56285"/>
                  <a:pt x="276955" y="52832"/>
                  <a:pt x="285083" y="48768"/>
                </a:cubicBezTo>
              </a:path>
            </a:pathLst>
          </a:cu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17" name="16 Flecha curvada hacia la izquierda"/>
          <p:cNvSpPr/>
          <p:nvPr/>
        </p:nvSpPr>
        <p:spPr>
          <a:xfrm rot="20039059">
            <a:off x="7534275" y="5326063"/>
            <a:ext cx="290513" cy="76993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Rectángulo"/>
          <p:cNvSpPr/>
          <p:nvPr/>
        </p:nvSpPr>
        <p:spPr>
          <a:xfrm>
            <a:off x="4859338" y="1125538"/>
            <a:ext cx="2016125" cy="3587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22539" name="11 CuadroTexto"/>
          <p:cNvSpPr txBox="1">
            <a:spLocks noChangeArrowheads="1"/>
          </p:cNvSpPr>
          <p:nvPr/>
        </p:nvSpPr>
        <p:spPr bwMode="auto">
          <a:xfrm>
            <a:off x="755650" y="2133600"/>
            <a:ext cx="1697038" cy="460375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Lucida Sans Unicode" pitchFamily="34" charset="0"/>
              </a:rPr>
              <a:t>Definición</a:t>
            </a:r>
            <a:endParaRPr lang="es-ES" sz="2400" b="1">
              <a:latin typeface="Lucida Sans Unicode" pitchFamily="34" charset="0"/>
            </a:endParaRPr>
          </a:p>
        </p:txBody>
      </p:sp>
      <p:cxnSp>
        <p:nvCxnSpPr>
          <p:cNvPr id="15" name="14 Conector recto de flecha"/>
          <p:cNvCxnSpPr/>
          <p:nvPr/>
        </p:nvCxnSpPr>
        <p:spPr>
          <a:xfrm>
            <a:off x="2700338" y="2349500"/>
            <a:ext cx="719137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1" name="13 Marcador de pie de página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>
                <a:cs typeface="Arial" charset="0"/>
              </a:rPr>
              <a:t>Lic.Graciela Aguilar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urrencia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1416</TotalTime>
  <Words>859</Words>
  <Application>Microsoft Office PowerPoint</Application>
  <PresentationFormat>On-screen Show (4:3)</PresentationFormat>
  <Paragraphs>186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20</vt:i4>
      </vt:variant>
    </vt:vector>
  </HeadingPairs>
  <TitlesOfParts>
    <vt:vector size="36" baseType="lpstr">
      <vt:lpstr>Lucida Sans Unicode</vt:lpstr>
      <vt:lpstr>Arial</vt:lpstr>
      <vt:lpstr>Wingdings 3</vt:lpstr>
      <vt:lpstr>Verdana</vt:lpstr>
      <vt:lpstr>Wingdings 2</vt:lpstr>
      <vt:lpstr>Calibri</vt:lpstr>
      <vt:lpstr>Algerian</vt:lpstr>
      <vt:lpstr>Arabic Typesetting</vt:lpstr>
      <vt:lpstr>Concurrencia</vt:lpstr>
      <vt:lpstr>Concurrencia</vt:lpstr>
      <vt:lpstr>Concurrencia</vt:lpstr>
      <vt:lpstr>Concurrencia</vt:lpstr>
      <vt:lpstr>Concurrencia</vt:lpstr>
      <vt:lpstr>Concurrencia</vt:lpstr>
      <vt:lpstr>Concurrencia</vt:lpstr>
      <vt:lpstr>Concurrencia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Aquiles</dc:creator>
  <cp:lastModifiedBy>Silvia</cp:lastModifiedBy>
  <cp:revision>93</cp:revision>
  <dcterms:created xsi:type="dcterms:W3CDTF">2013-03-16T20:44:56Z</dcterms:created>
  <dcterms:modified xsi:type="dcterms:W3CDTF">2015-04-14T14:45:26Z</dcterms:modified>
</cp:coreProperties>
</file>