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66" r:id="rId2"/>
    <p:sldId id="265" r:id="rId3"/>
    <p:sldId id="278" r:id="rId4"/>
    <p:sldId id="273" r:id="rId5"/>
    <p:sldId id="274" r:id="rId6"/>
    <p:sldId id="267" r:id="rId7"/>
    <p:sldId id="268" r:id="rId8"/>
    <p:sldId id="276" r:id="rId9"/>
    <p:sldId id="277" r:id="rId10"/>
    <p:sldId id="296" r:id="rId11"/>
    <p:sldId id="297" r:id="rId12"/>
    <p:sldId id="256" r:id="rId13"/>
    <p:sldId id="269" r:id="rId14"/>
    <p:sldId id="270" r:id="rId15"/>
    <p:sldId id="271" r:id="rId16"/>
    <p:sldId id="263" r:id="rId17"/>
    <p:sldId id="262" r:id="rId18"/>
    <p:sldId id="260" r:id="rId19"/>
    <p:sldId id="261" r:id="rId20"/>
    <p:sldId id="257" r:id="rId21"/>
    <p:sldId id="259" r:id="rId22"/>
    <p:sldId id="258" r:id="rId23"/>
    <p:sldId id="275" r:id="rId24"/>
    <p:sldId id="289" r:id="rId25"/>
    <p:sldId id="292" r:id="rId26"/>
    <p:sldId id="286" r:id="rId27"/>
    <p:sldId id="279" r:id="rId28"/>
    <p:sldId id="280" r:id="rId29"/>
    <p:sldId id="281" r:id="rId30"/>
    <p:sldId id="293" r:id="rId31"/>
    <p:sldId id="294" r:id="rId32"/>
    <p:sldId id="282" r:id="rId33"/>
    <p:sldId id="284" r:id="rId34"/>
    <p:sldId id="285" r:id="rId35"/>
    <p:sldId id="291" r:id="rId36"/>
  </p:sldIdLst>
  <p:sldSz cx="9144000" cy="6858000" type="screen4x3"/>
  <p:notesSz cx="6858000" cy="9144000"/>
  <p:defaultTextStyle>
    <a:defPPr>
      <a:defRPr lang="es-U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6" autoAdjust="0"/>
  </p:normalViewPr>
  <p:slideViewPr>
    <p:cSldViewPr>
      <p:cViewPr varScale="1">
        <p:scale>
          <a:sx n="70" d="100"/>
          <a:sy n="70" d="100"/>
        </p:scale>
        <p:origin x="-13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C93E22-7FAF-49D5-8149-FE790DDF112B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76DAD5-7A95-4AAC-A09B-13C2D8E8D4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945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CEA0FF-AC5E-4ED0-B5A0-E027857169D6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662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D28348-6632-42DB-90FF-9E52A5C0F438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7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250901-7E36-4AAB-BF96-6610D2CD8C20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  <a:endParaRPr lang="es-UY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C6D41A-4441-4F7A-872A-1DB81603967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C65C9-C839-4F07-AE17-533BD39C6D6B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20CB-EFCF-47CF-A5B0-E80EA0601E34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E9A97-A88C-40E1-B28A-9A083069A555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19ED7-52B8-41BC-A37B-BCA9B73FAB37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A328-6331-480B-9EC3-9F5840F25CFD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077AD-27E8-409F-BCE6-CC33C8E362BE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2A86B4-7880-4CFA-B7B4-7A19AC0A536E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F92B6B-4572-4398-9898-E5D7A676DECC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4147CF-A5F5-436B-B1EF-4DC21545038C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0F3678-F8D2-44BE-8EFC-1C53CCC2A237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AC6C01-28AD-4BC9-B62D-C4E1ED2378D6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050C3-66D4-443A-85BD-232FD350925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BCBA98-95A3-40BA-A94D-3794D0244B28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E8A31B-8D4F-4B86-B1D3-3F91A20BB71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C50AE-AD10-4EC9-9EC1-75610C71DB74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7B0A0-6000-4AB3-AF71-E104FC66B904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BF7221-8D5F-4CC2-9129-F85940CC556E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2C41DA-1D85-43E4-A618-6F5A74ADAA9B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8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B25CDA-5FD6-4059-A773-280EC9B25503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  <a:endParaRPr lang="es-UY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4313F3F-27ED-4A72-BA5D-BDF733C87BD6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0B26C42-5F84-4DD5-A18C-CF668A3C5434}" type="datetime1">
              <a:rPr lang="es-UY"/>
              <a:pPr>
                <a:defRPr/>
              </a:pPr>
              <a:t>14/04/2015</a:t>
            </a:fld>
            <a:endParaRPr lang="es-UY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s-UY"/>
              <a:t>Lic. Graciela Aguilar</a:t>
            </a:r>
            <a:endParaRPr lang="es-UY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81A335A-D07F-4C74-A730-3D12B5AF4EDD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10" r:id="rId4"/>
    <p:sldLayoutId id="2147483711" r:id="rId5"/>
    <p:sldLayoutId id="2147483712" r:id="rId6"/>
    <p:sldLayoutId id="2147483706" r:id="rId7"/>
    <p:sldLayoutId id="2147483713" r:id="rId8"/>
    <p:sldLayoutId id="2147483714" r:id="rId9"/>
    <p:sldLayoutId id="2147483705" r:id="rId10"/>
    <p:sldLayoutId id="2147483704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CuadroTexto"/>
          <p:cNvSpPr txBox="1">
            <a:spLocks noChangeArrowheads="1"/>
          </p:cNvSpPr>
          <p:nvPr/>
        </p:nvSpPr>
        <p:spPr bwMode="auto">
          <a:xfrm>
            <a:off x="1908175" y="1989138"/>
            <a:ext cx="568801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4400" b="1">
                <a:latin typeface="Baskerville Old Face"/>
              </a:rPr>
              <a:t>SUJETOS DE DERECHO INTERNACIONAL PÚBLICO</a:t>
            </a:r>
          </a:p>
        </p:txBody>
      </p:sp>
      <p:sp>
        <p:nvSpPr>
          <p:cNvPr id="14338" name="3 CuadroTexto"/>
          <p:cNvSpPr txBox="1">
            <a:spLocks noChangeArrowheads="1"/>
          </p:cNvSpPr>
          <p:nvPr/>
        </p:nvSpPr>
        <p:spPr bwMode="auto">
          <a:xfrm>
            <a:off x="6516688" y="6308725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Lucida Sans Unicode" pitchFamily="34" charset="0"/>
              </a:rPr>
              <a:t>®</a:t>
            </a:r>
          </a:p>
        </p:txBody>
      </p:sp>
      <p:sp>
        <p:nvSpPr>
          <p:cNvPr id="5" name="4 Explosión 2"/>
          <p:cNvSpPr/>
          <p:nvPr/>
        </p:nvSpPr>
        <p:spPr>
          <a:xfrm>
            <a:off x="468313" y="404813"/>
            <a:ext cx="719137" cy="6477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340" name="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3924300" y="2349500"/>
            <a:ext cx="3671888" cy="40322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1403648" y="404665"/>
            <a:ext cx="6840760" cy="584775"/>
          </a:xfrm>
          <a:prstGeom prst="rect">
            <a:avLst/>
          </a:prstGeom>
          <a:noFill/>
          <a:ln w="38100">
            <a:solidFill>
              <a:srgbClr val="CC00CC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n-lt"/>
                <a:cs typeface="+mn-cs"/>
              </a:rPr>
              <a:t>CLASIFICACIÓN   -   ESTADOS </a:t>
            </a:r>
            <a:endParaRPr lang="es-ES" sz="3200" dirty="0">
              <a:latin typeface="+mn-lt"/>
              <a:cs typeface="+mn-cs"/>
            </a:endParaRPr>
          </a:p>
        </p:txBody>
      </p:sp>
      <p:sp>
        <p:nvSpPr>
          <p:cNvPr id="24581" name="2 CuadroTexto"/>
          <p:cNvSpPr txBox="1">
            <a:spLocks noChangeArrowheads="1"/>
          </p:cNvSpPr>
          <p:nvPr/>
        </p:nvSpPr>
        <p:spPr bwMode="auto">
          <a:xfrm>
            <a:off x="755650" y="1700213"/>
            <a:ext cx="2251075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MODELO     SIMPLE: </a:t>
            </a:r>
          </a:p>
        </p:txBody>
      </p:sp>
      <p:sp>
        <p:nvSpPr>
          <p:cNvPr id="24582" name="3 CuadroTexto"/>
          <p:cNvSpPr txBox="1">
            <a:spLocks noChangeArrowheads="1"/>
          </p:cNvSpPr>
          <p:nvPr/>
        </p:nvSpPr>
        <p:spPr bwMode="auto">
          <a:xfrm>
            <a:off x="3995738" y="1557338"/>
            <a:ext cx="3636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Estados Unitarios</a:t>
            </a:r>
          </a:p>
        </p:txBody>
      </p:sp>
      <p:sp>
        <p:nvSpPr>
          <p:cNvPr id="24583" name="4 CuadroTexto"/>
          <p:cNvSpPr txBox="1">
            <a:spLocks noChangeArrowheads="1"/>
          </p:cNvSpPr>
          <p:nvPr/>
        </p:nvSpPr>
        <p:spPr bwMode="auto">
          <a:xfrm>
            <a:off x="539750" y="2420938"/>
            <a:ext cx="2732088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MODELOS  COMPLEJOS </a:t>
            </a:r>
            <a:r>
              <a:rPr lang="es-ES">
                <a:latin typeface="Lucida Sans Unicode" pitchFamily="34" charset="0"/>
              </a:rPr>
              <a:t>:</a:t>
            </a:r>
          </a:p>
        </p:txBody>
      </p:sp>
      <p:sp>
        <p:nvSpPr>
          <p:cNvPr id="24584" name="5 CuadroTexto"/>
          <p:cNvSpPr txBox="1">
            <a:spLocks noChangeArrowheads="1"/>
          </p:cNvSpPr>
          <p:nvPr/>
        </p:nvSpPr>
        <p:spPr bwMode="auto">
          <a:xfrm>
            <a:off x="3995738" y="2420938"/>
            <a:ext cx="1811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Confederación</a:t>
            </a:r>
          </a:p>
        </p:txBody>
      </p:sp>
      <p:sp>
        <p:nvSpPr>
          <p:cNvPr id="24585" name="6 CuadroTexto"/>
          <p:cNvSpPr txBox="1">
            <a:spLocks noChangeArrowheads="1"/>
          </p:cNvSpPr>
          <p:nvPr/>
        </p:nvSpPr>
        <p:spPr bwMode="auto">
          <a:xfrm>
            <a:off x="4067175" y="2924175"/>
            <a:ext cx="140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Federación</a:t>
            </a:r>
          </a:p>
        </p:txBody>
      </p:sp>
      <p:sp>
        <p:nvSpPr>
          <p:cNvPr id="24586" name="7 CuadroTexto"/>
          <p:cNvSpPr txBox="1">
            <a:spLocks noChangeArrowheads="1"/>
          </p:cNvSpPr>
          <p:nvPr/>
        </p:nvSpPr>
        <p:spPr bwMode="auto">
          <a:xfrm>
            <a:off x="4067175" y="3500438"/>
            <a:ext cx="1597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Mini Estados</a:t>
            </a:r>
          </a:p>
        </p:txBody>
      </p:sp>
      <p:sp>
        <p:nvSpPr>
          <p:cNvPr id="24587" name="9 CuadroTexto"/>
          <p:cNvSpPr txBox="1">
            <a:spLocks noChangeArrowheads="1"/>
          </p:cNvSpPr>
          <p:nvPr/>
        </p:nvSpPr>
        <p:spPr bwMode="auto">
          <a:xfrm>
            <a:off x="4067175" y="4149725"/>
            <a:ext cx="2259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Estados Asociados</a:t>
            </a:r>
          </a:p>
        </p:txBody>
      </p:sp>
      <p:sp>
        <p:nvSpPr>
          <p:cNvPr id="24588" name="10 CuadroTexto"/>
          <p:cNvSpPr txBox="1">
            <a:spLocks noChangeArrowheads="1"/>
          </p:cNvSpPr>
          <p:nvPr/>
        </p:nvSpPr>
        <p:spPr bwMode="auto">
          <a:xfrm>
            <a:off x="4067175" y="4724400"/>
            <a:ext cx="3625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Estados Asociados Autónomos</a:t>
            </a:r>
          </a:p>
        </p:txBody>
      </p:sp>
      <p:sp>
        <p:nvSpPr>
          <p:cNvPr id="24589" name="11 CuadroTexto"/>
          <p:cNvSpPr txBox="1">
            <a:spLocks noChangeArrowheads="1"/>
          </p:cNvSpPr>
          <p:nvPr/>
        </p:nvSpPr>
        <p:spPr bwMode="auto">
          <a:xfrm>
            <a:off x="4067175" y="5300663"/>
            <a:ext cx="1970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   Neutral</a:t>
            </a:r>
          </a:p>
        </p:txBody>
      </p:sp>
      <p:sp>
        <p:nvSpPr>
          <p:cNvPr id="24590" name="12 CuadroTexto"/>
          <p:cNvSpPr txBox="1">
            <a:spLocks noChangeArrowheads="1"/>
          </p:cNvSpPr>
          <p:nvPr/>
        </p:nvSpPr>
        <p:spPr bwMode="auto">
          <a:xfrm>
            <a:off x="4067175" y="5805488"/>
            <a:ext cx="2439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 Neutralizado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3348038" y="2420938"/>
            <a:ext cx="360362" cy="863600"/>
          </a:xfrm>
          <a:prstGeom prst="leftBrace">
            <a:avLst>
              <a:gd name="adj1" fmla="val 8333"/>
              <a:gd name="adj2" fmla="val 24602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348038" y="1844675"/>
            <a:ext cx="57626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Forma libre"/>
          <p:cNvSpPr/>
          <p:nvPr/>
        </p:nvSpPr>
        <p:spPr>
          <a:xfrm>
            <a:off x="5757863" y="2524125"/>
            <a:ext cx="241300" cy="196850"/>
          </a:xfrm>
          <a:custGeom>
            <a:avLst/>
            <a:gdLst>
              <a:gd name="connsiteX0" fmla="*/ 8222 w 239870"/>
              <a:gd name="connsiteY0" fmla="*/ 73152 h 197226"/>
              <a:gd name="connsiteX1" fmla="*/ 20414 w 239870"/>
              <a:gd name="connsiteY1" fmla="*/ 182880 h 197226"/>
              <a:gd name="connsiteX2" fmla="*/ 56990 w 239870"/>
              <a:gd name="connsiteY2" fmla="*/ 146304 h 197226"/>
              <a:gd name="connsiteX3" fmla="*/ 93566 w 239870"/>
              <a:gd name="connsiteY3" fmla="*/ 121920 h 197226"/>
              <a:gd name="connsiteX4" fmla="*/ 166718 w 239870"/>
              <a:gd name="connsiteY4" fmla="*/ 73152 h 197226"/>
              <a:gd name="connsiteX5" fmla="*/ 203294 w 239870"/>
              <a:gd name="connsiteY5" fmla="*/ 36576 h 197226"/>
              <a:gd name="connsiteX6" fmla="*/ 239870 w 239870"/>
              <a:gd name="connsiteY6" fmla="*/ 12192 h 197226"/>
              <a:gd name="connsiteX7" fmla="*/ 239870 w 239870"/>
              <a:gd name="connsiteY7" fmla="*/ 0 h 197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870" h="197226">
                <a:moveTo>
                  <a:pt x="8222" y="73152"/>
                </a:moveTo>
                <a:cubicBezTo>
                  <a:pt x="12286" y="109728"/>
                  <a:pt x="0" y="152260"/>
                  <a:pt x="20414" y="182880"/>
                </a:cubicBezTo>
                <a:cubicBezTo>
                  <a:pt x="29978" y="197226"/>
                  <a:pt x="43744" y="157342"/>
                  <a:pt x="56990" y="146304"/>
                </a:cubicBezTo>
                <a:cubicBezTo>
                  <a:pt x="68247" y="136923"/>
                  <a:pt x="82309" y="131301"/>
                  <a:pt x="93566" y="121920"/>
                </a:cubicBezTo>
                <a:cubicBezTo>
                  <a:pt x="154451" y="71183"/>
                  <a:pt x="102440" y="94578"/>
                  <a:pt x="166718" y="73152"/>
                </a:cubicBezTo>
                <a:cubicBezTo>
                  <a:pt x="178910" y="60960"/>
                  <a:pt x="190048" y="47614"/>
                  <a:pt x="203294" y="36576"/>
                </a:cubicBezTo>
                <a:cubicBezTo>
                  <a:pt x="214551" y="27195"/>
                  <a:pt x="229509" y="22553"/>
                  <a:pt x="239870" y="12192"/>
                </a:cubicBezTo>
                <a:lnTo>
                  <a:pt x="239870" y="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" name="16 Forma libre"/>
          <p:cNvSpPr/>
          <p:nvPr/>
        </p:nvSpPr>
        <p:spPr>
          <a:xfrm>
            <a:off x="5681663" y="3048000"/>
            <a:ext cx="182562" cy="127000"/>
          </a:xfrm>
          <a:custGeom>
            <a:avLst/>
            <a:gdLst>
              <a:gd name="connsiteX0" fmla="*/ 0 w 182880"/>
              <a:gd name="connsiteY0" fmla="*/ 85344 h 127667"/>
              <a:gd name="connsiteX1" fmla="*/ 12192 w 182880"/>
              <a:gd name="connsiteY1" fmla="*/ 121920 h 127667"/>
              <a:gd name="connsiteX2" fmla="*/ 48768 w 182880"/>
              <a:gd name="connsiteY2" fmla="*/ 109728 h 127667"/>
              <a:gd name="connsiteX3" fmla="*/ 121920 w 182880"/>
              <a:gd name="connsiteY3" fmla="*/ 73152 h 127667"/>
              <a:gd name="connsiteX4" fmla="*/ 134112 w 182880"/>
              <a:gd name="connsiteY4" fmla="*/ 36576 h 127667"/>
              <a:gd name="connsiteX5" fmla="*/ 170688 w 182880"/>
              <a:gd name="connsiteY5" fmla="*/ 12192 h 127667"/>
              <a:gd name="connsiteX6" fmla="*/ 182880 w 182880"/>
              <a:gd name="connsiteY6" fmla="*/ 0 h 127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880" h="127667">
                <a:moveTo>
                  <a:pt x="0" y="85344"/>
                </a:moveTo>
                <a:cubicBezTo>
                  <a:pt x="4064" y="97536"/>
                  <a:pt x="697" y="116173"/>
                  <a:pt x="12192" y="121920"/>
                </a:cubicBezTo>
                <a:cubicBezTo>
                  <a:pt x="23687" y="127667"/>
                  <a:pt x="37273" y="115475"/>
                  <a:pt x="48768" y="109728"/>
                </a:cubicBezTo>
                <a:cubicBezTo>
                  <a:pt x="143306" y="62459"/>
                  <a:pt x="29985" y="103797"/>
                  <a:pt x="121920" y="73152"/>
                </a:cubicBezTo>
                <a:cubicBezTo>
                  <a:pt x="125984" y="60960"/>
                  <a:pt x="126084" y="46611"/>
                  <a:pt x="134112" y="36576"/>
                </a:cubicBezTo>
                <a:cubicBezTo>
                  <a:pt x="143266" y="25134"/>
                  <a:pt x="158966" y="20984"/>
                  <a:pt x="170688" y="12192"/>
                </a:cubicBezTo>
                <a:cubicBezTo>
                  <a:pt x="175286" y="8744"/>
                  <a:pt x="178816" y="4064"/>
                  <a:pt x="182880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" name="19 Forma libre"/>
          <p:cNvSpPr/>
          <p:nvPr/>
        </p:nvSpPr>
        <p:spPr>
          <a:xfrm>
            <a:off x="5608638" y="3643313"/>
            <a:ext cx="309562" cy="147637"/>
          </a:xfrm>
          <a:custGeom>
            <a:avLst/>
            <a:gdLst>
              <a:gd name="connsiteX0" fmla="*/ 60960 w 309309"/>
              <a:gd name="connsiteY0" fmla="*/ 38830 h 148558"/>
              <a:gd name="connsiteX1" fmla="*/ 36576 w 309309"/>
              <a:gd name="connsiteY1" fmla="*/ 124174 h 148558"/>
              <a:gd name="connsiteX2" fmla="*/ 0 w 309309"/>
              <a:gd name="connsiteY2" fmla="*/ 148558 h 148558"/>
              <a:gd name="connsiteX3" fmla="*/ 12192 w 309309"/>
              <a:gd name="connsiteY3" fmla="*/ 111982 h 148558"/>
              <a:gd name="connsiteX4" fmla="*/ 73152 w 309309"/>
              <a:gd name="connsiteY4" fmla="*/ 99790 h 148558"/>
              <a:gd name="connsiteX5" fmla="*/ 146304 w 309309"/>
              <a:gd name="connsiteY5" fmla="*/ 75406 h 148558"/>
              <a:gd name="connsiteX6" fmla="*/ 182880 w 309309"/>
              <a:gd name="connsiteY6" fmla="*/ 63214 h 148558"/>
              <a:gd name="connsiteX7" fmla="*/ 219456 w 309309"/>
              <a:gd name="connsiteY7" fmla="*/ 38830 h 148558"/>
              <a:gd name="connsiteX8" fmla="*/ 256032 w 309309"/>
              <a:gd name="connsiteY8" fmla="*/ 26638 h 148558"/>
              <a:gd name="connsiteX9" fmla="*/ 304800 w 309309"/>
              <a:gd name="connsiteY9" fmla="*/ 2254 h 1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9309" h="148558">
                <a:moveTo>
                  <a:pt x="60960" y="38830"/>
                </a:moveTo>
                <a:cubicBezTo>
                  <a:pt x="60163" y="42016"/>
                  <a:pt x="42936" y="116224"/>
                  <a:pt x="36576" y="124174"/>
                </a:cubicBezTo>
                <a:cubicBezTo>
                  <a:pt x="27422" y="135616"/>
                  <a:pt x="12192" y="140430"/>
                  <a:pt x="0" y="148558"/>
                </a:cubicBezTo>
                <a:cubicBezTo>
                  <a:pt x="4064" y="136366"/>
                  <a:pt x="1499" y="119111"/>
                  <a:pt x="12192" y="111982"/>
                </a:cubicBezTo>
                <a:cubicBezTo>
                  <a:pt x="29434" y="100487"/>
                  <a:pt x="53160" y="105242"/>
                  <a:pt x="73152" y="99790"/>
                </a:cubicBezTo>
                <a:cubicBezTo>
                  <a:pt x="97949" y="93027"/>
                  <a:pt x="121920" y="83534"/>
                  <a:pt x="146304" y="75406"/>
                </a:cubicBezTo>
                <a:cubicBezTo>
                  <a:pt x="158496" y="71342"/>
                  <a:pt x="172187" y="70343"/>
                  <a:pt x="182880" y="63214"/>
                </a:cubicBezTo>
                <a:cubicBezTo>
                  <a:pt x="195072" y="55086"/>
                  <a:pt x="206350" y="45383"/>
                  <a:pt x="219456" y="38830"/>
                </a:cubicBezTo>
                <a:cubicBezTo>
                  <a:pt x="230951" y="33083"/>
                  <a:pt x="244537" y="32385"/>
                  <a:pt x="256032" y="26638"/>
                </a:cubicBezTo>
                <a:cubicBezTo>
                  <a:pt x="309309" y="0"/>
                  <a:pt x="274261" y="2254"/>
                  <a:pt x="304800" y="2254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2" name="21 Conector recto"/>
          <p:cNvCxnSpPr/>
          <p:nvPr/>
        </p:nvCxnSpPr>
        <p:spPr>
          <a:xfrm>
            <a:off x="3995738" y="5229225"/>
            <a:ext cx="338455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7" name="20 Marcador de pie de página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492875"/>
            <a:ext cx="55626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CuadroTexto"/>
          <p:cNvSpPr txBox="1">
            <a:spLocks noChangeArrowheads="1"/>
          </p:cNvSpPr>
          <p:nvPr/>
        </p:nvSpPr>
        <p:spPr bwMode="auto">
          <a:xfrm>
            <a:off x="1403350" y="549275"/>
            <a:ext cx="6121400" cy="646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Lucida Sans Unicode" pitchFamily="34" charset="0"/>
              </a:rPr>
              <a:t>NO   son  SUJETOS  de  DIP</a:t>
            </a:r>
            <a:endParaRPr lang="es-ES" sz="3600">
              <a:latin typeface="Lucida Sans Unicode" pitchFamily="34" charset="0"/>
            </a:endParaRPr>
          </a:p>
        </p:txBody>
      </p:sp>
      <p:sp>
        <p:nvSpPr>
          <p:cNvPr id="25602" name="2 CuadroTexto"/>
          <p:cNvSpPr txBox="1">
            <a:spLocks noChangeArrowheads="1"/>
          </p:cNvSpPr>
          <p:nvPr/>
        </p:nvSpPr>
        <p:spPr bwMode="auto">
          <a:xfrm>
            <a:off x="827088" y="1557338"/>
            <a:ext cx="4968875" cy="5222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Lucida Sans Unicode" pitchFamily="34" charset="0"/>
              </a:rPr>
              <a:t>Territorios   NO autonómos</a:t>
            </a:r>
            <a:endParaRPr lang="es-ES" sz="2800">
              <a:latin typeface="Lucida Sans Unicode" pitchFamily="34" charset="0"/>
            </a:endParaRPr>
          </a:p>
        </p:txBody>
      </p:sp>
      <p:sp>
        <p:nvSpPr>
          <p:cNvPr id="25603" name="3 CuadroTexto"/>
          <p:cNvSpPr txBox="1">
            <a:spLocks noChangeArrowheads="1"/>
          </p:cNvSpPr>
          <p:nvPr/>
        </p:nvSpPr>
        <p:spPr bwMode="auto">
          <a:xfrm>
            <a:off x="6804025" y="1484313"/>
            <a:ext cx="1979613" cy="831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16  Territorios 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25604" name="4 CuadroTexto"/>
          <p:cNvSpPr txBox="1">
            <a:spLocks noChangeArrowheads="1"/>
          </p:cNvSpPr>
          <p:nvPr/>
        </p:nvSpPr>
        <p:spPr bwMode="auto">
          <a:xfrm>
            <a:off x="827088" y="2708275"/>
            <a:ext cx="5761037" cy="9239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  </a:t>
            </a:r>
            <a:r>
              <a:rPr lang="en-US" b="1">
                <a:latin typeface="Lucida Sans Unicode" pitchFamily="34" charset="0"/>
              </a:rPr>
              <a:t>Administrado por Reino Unido :  10  (Gibraltar. Islas  Malvinas, Bermudas …</a:t>
            </a:r>
          </a:p>
          <a:p>
            <a:r>
              <a:rPr lang="en-US" b="1">
                <a:latin typeface="Lucida Sans Unicode" pitchFamily="34" charset="0"/>
              </a:rPr>
              <a:t>                                                                   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5" name="5 CuadroTexto"/>
          <p:cNvSpPr txBox="1">
            <a:spLocks noChangeArrowheads="1"/>
          </p:cNvSpPr>
          <p:nvPr/>
        </p:nvSpPr>
        <p:spPr bwMode="auto">
          <a:xfrm>
            <a:off x="755650" y="3933825"/>
            <a:ext cx="475297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Administrado por EE.UU:  3   (Guam…)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6" name="6 CuadroTexto"/>
          <p:cNvSpPr txBox="1">
            <a:spLocks noChangeArrowheads="1"/>
          </p:cNvSpPr>
          <p:nvPr/>
        </p:nvSpPr>
        <p:spPr bwMode="auto">
          <a:xfrm>
            <a:off x="755650" y="4797425"/>
            <a:ext cx="8208963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Administrado por Francia : 1 (Nueva Caledonia,:colectividad sui generis)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7" name="7 CuadroTexto"/>
          <p:cNvSpPr txBox="1">
            <a:spLocks noChangeArrowheads="1"/>
          </p:cNvSpPr>
          <p:nvPr/>
        </p:nvSpPr>
        <p:spPr bwMode="auto">
          <a:xfrm>
            <a:off x="1692275" y="62372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Lucida Sans Unicode" pitchFamily="34" charset="0"/>
            </a:endParaRPr>
          </a:p>
        </p:txBody>
      </p:sp>
      <p:sp>
        <p:nvSpPr>
          <p:cNvPr id="25608" name="9 CuadroTexto"/>
          <p:cNvSpPr txBox="1">
            <a:spLocks noChangeArrowheads="1"/>
          </p:cNvSpPr>
          <p:nvPr/>
        </p:nvSpPr>
        <p:spPr bwMode="auto">
          <a:xfrm>
            <a:off x="755650" y="5516563"/>
            <a:ext cx="4895850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Territorio  en disputa : Sahara occidental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5940425" y="1916113"/>
            <a:ext cx="863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0" name="12 CuadroTexto"/>
          <p:cNvSpPr txBox="1">
            <a:spLocks noChangeArrowheads="1"/>
          </p:cNvSpPr>
          <p:nvPr/>
        </p:nvSpPr>
        <p:spPr bwMode="auto">
          <a:xfrm>
            <a:off x="7164388" y="2708275"/>
            <a:ext cx="1800225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Territorios  de  </a:t>
            </a:r>
          </a:p>
          <a:p>
            <a:r>
              <a:rPr lang="en-US" b="1">
                <a:latin typeface="Lucida Sans Unicode" pitchFamily="34" charset="0"/>
              </a:rPr>
              <a:t>      Ultramar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6804025" y="2924175"/>
            <a:ext cx="360363" cy="28892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14 Forma libre"/>
          <p:cNvSpPr/>
          <p:nvPr/>
        </p:nvSpPr>
        <p:spPr>
          <a:xfrm>
            <a:off x="360363" y="1792288"/>
            <a:ext cx="273050" cy="366712"/>
          </a:xfrm>
          <a:custGeom>
            <a:avLst/>
            <a:gdLst>
              <a:gd name="connsiteX0" fmla="*/ 18122 w 274154"/>
              <a:gd name="connsiteY0" fmla="*/ 109728 h 367003"/>
              <a:gd name="connsiteX1" fmla="*/ 5930 w 274154"/>
              <a:gd name="connsiteY1" fmla="*/ 341376 h 367003"/>
              <a:gd name="connsiteX2" fmla="*/ 30314 w 274154"/>
              <a:gd name="connsiteY2" fmla="*/ 268224 h 367003"/>
              <a:gd name="connsiteX3" fmla="*/ 79082 w 274154"/>
              <a:gd name="connsiteY3" fmla="*/ 195072 h 367003"/>
              <a:gd name="connsiteX4" fmla="*/ 91274 w 274154"/>
              <a:gd name="connsiteY4" fmla="*/ 158496 h 367003"/>
              <a:gd name="connsiteX5" fmla="*/ 127850 w 274154"/>
              <a:gd name="connsiteY5" fmla="*/ 134112 h 367003"/>
              <a:gd name="connsiteX6" fmla="*/ 225386 w 274154"/>
              <a:gd name="connsiteY6" fmla="*/ 48768 h 367003"/>
              <a:gd name="connsiteX7" fmla="*/ 274154 w 274154"/>
              <a:gd name="connsiteY7" fmla="*/ 0 h 36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154" h="367003">
                <a:moveTo>
                  <a:pt x="18122" y="109728"/>
                </a:moveTo>
                <a:cubicBezTo>
                  <a:pt x="14058" y="186944"/>
                  <a:pt x="0" y="264281"/>
                  <a:pt x="5930" y="341376"/>
                </a:cubicBezTo>
                <a:cubicBezTo>
                  <a:pt x="7901" y="367003"/>
                  <a:pt x="16057" y="289610"/>
                  <a:pt x="30314" y="268224"/>
                </a:cubicBezTo>
                <a:cubicBezTo>
                  <a:pt x="46570" y="243840"/>
                  <a:pt x="69815" y="222874"/>
                  <a:pt x="79082" y="195072"/>
                </a:cubicBezTo>
                <a:cubicBezTo>
                  <a:pt x="83146" y="182880"/>
                  <a:pt x="83246" y="168531"/>
                  <a:pt x="91274" y="158496"/>
                </a:cubicBezTo>
                <a:cubicBezTo>
                  <a:pt x="100428" y="147054"/>
                  <a:pt x="115658" y="142240"/>
                  <a:pt x="127850" y="134112"/>
                </a:cubicBezTo>
                <a:cubicBezTo>
                  <a:pt x="196938" y="30480"/>
                  <a:pt x="83146" y="191008"/>
                  <a:pt x="225386" y="48768"/>
                </a:cubicBezTo>
                <a:lnTo>
                  <a:pt x="274154" y="0"/>
                </a:ln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" name="15 Forma libre"/>
          <p:cNvSpPr/>
          <p:nvPr/>
        </p:nvSpPr>
        <p:spPr>
          <a:xfrm>
            <a:off x="8101013" y="620713"/>
            <a:ext cx="458787" cy="406400"/>
          </a:xfrm>
          <a:custGeom>
            <a:avLst/>
            <a:gdLst>
              <a:gd name="connsiteX0" fmla="*/ 83234 w 459106"/>
              <a:gd name="connsiteY0" fmla="*/ 87675 h 406417"/>
              <a:gd name="connsiteX1" fmla="*/ 58850 w 459106"/>
              <a:gd name="connsiteY1" fmla="*/ 270555 h 406417"/>
              <a:gd name="connsiteX2" fmla="*/ 34466 w 459106"/>
              <a:gd name="connsiteY2" fmla="*/ 343707 h 406417"/>
              <a:gd name="connsiteX3" fmla="*/ 10082 w 459106"/>
              <a:gd name="connsiteY3" fmla="*/ 392475 h 406417"/>
              <a:gd name="connsiteX4" fmla="*/ 58850 w 459106"/>
              <a:gd name="connsiteY4" fmla="*/ 380283 h 406417"/>
              <a:gd name="connsiteX5" fmla="*/ 156386 w 459106"/>
              <a:gd name="connsiteY5" fmla="*/ 258363 h 406417"/>
              <a:gd name="connsiteX6" fmla="*/ 192962 w 459106"/>
              <a:gd name="connsiteY6" fmla="*/ 233979 h 406417"/>
              <a:gd name="connsiteX7" fmla="*/ 253922 w 459106"/>
              <a:gd name="connsiteY7" fmla="*/ 160827 h 406417"/>
              <a:gd name="connsiteX8" fmla="*/ 302690 w 459106"/>
              <a:gd name="connsiteY8" fmla="*/ 124251 h 406417"/>
              <a:gd name="connsiteX9" fmla="*/ 339266 w 459106"/>
              <a:gd name="connsiteY9" fmla="*/ 99867 h 406417"/>
              <a:gd name="connsiteX10" fmla="*/ 400226 w 459106"/>
              <a:gd name="connsiteY10" fmla="*/ 26715 h 406417"/>
              <a:gd name="connsiteX11" fmla="*/ 424610 w 459106"/>
              <a:gd name="connsiteY11" fmla="*/ 14523 h 406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9106" h="406417">
                <a:moveTo>
                  <a:pt x="83234" y="87675"/>
                </a:moveTo>
                <a:cubicBezTo>
                  <a:pt x="79175" y="124207"/>
                  <a:pt x="69795" y="226774"/>
                  <a:pt x="58850" y="270555"/>
                </a:cubicBezTo>
                <a:cubicBezTo>
                  <a:pt x="52616" y="295491"/>
                  <a:pt x="45961" y="320718"/>
                  <a:pt x="34466" y="343707"/>
                </a:cubicBezTo>
                <a:cubicBezTo>
                  <a:pt x="26338" y="359963"/>
                  <a:pt x="0" y="377353"/>
                  <a:pt x="10082" y="392475"/>
                </a:cubicBezTo>
                <a:cubicBezTo>
                  <a:pt x="19377" y="406417"/>
                  <a:pt x="42594" y="384347"/>
                  <a:pt x="58850" y="380283"/>
                </a:cubicBezTo>
                <a:cubicBezTo>
                  <a:pt x="87738" y="336951"/>
                  <a:pt x="115873" y="292124"/>
                  <a:pt x="156386" y="258363"/>
                </a:cubicBezTo>
                <a:cubicBezTo>
                  <a:pt x="167643" y="248982"/>
                  <a:pt x="180770" y="242107"/>
                  <a:pt x="192962" y="233979"/>
                </a:cubicBezTo>
                <a:cubicBezTo>
                  <a:pt x="218046" y="196353"/>
                  <a:pt x="217415" y="192118"/>
                  <a:pt x="253922" y="160827"/>
                </a:cubicBezTo>
                <a:cubicBezTo>
                  <a:pt x="269350" y="147603"/>
                  <a:pt x="286155" y="136062"/>
                  <a:pt x="302690" y="124251"/>
                </a:cubicBezTo>
                <a:cubicBezTo>
                  <a:pt x="314614" y="115734"/>
                  <a:pt x="328009" y="109248"/>
                  <a:pt x="339266" y="99867"/>
                </a:cubicBezTo>
                <a:cubicBezTo>
                  <a:pt x="459106" y="0"/>
                  <a:pt x="304322" y="122619"/>
                  <a:pt x="400226" y="26715"/>
                </a:cubicBezTo>
                <a:cubicBezTo>
                  <a:pt x="406652" y="20289"/>
                  <a:pt x="416482" y="18587"/>
                  <a:pt x="424610" y="14523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5614" name="1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19751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UY" dirty="0" smtClean="0">
                <a:latin typeface="Algerian" pitchFamily="82" charset="0"/>
              </a:rPr>
              <a:t>RECONOCIMIENTO  DE  ESTADO</a:t>
            </a:r>
            <a:endParaRPr lang="es-UY" dirty="0">
              <a:latin typeface="Algerian" pitchFamily="82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UY"/>
              <a:t>Lic. Graciela Aguilar</a:t>
            </a:r>
            <a:endParaRPr lang="es-UY"/>
          </a:p>
        </p:txBody>
      </p:sp>
      <p:sp>
        <p:nvSpPr>
          <p:cNvPr id="27651" name="2 CuadroTexto"/>
          <p:cNvSpPr txBox="1">
            <a:spLocks noChangeArrowheads="1"/>
          </p:cNvSpPr>
          <p:nvPr/>
        </p:nvSpPr>
        <p:spPr bwMode="auto">
          <a:xfrm>
            <a:off x="6443663" y="630872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Lucida Sans Unicode" pitchFamily="34" charset="0"/>
              </a:rPr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2 CuadroTexto"/>
          <p:cNvSpPr txBox="1">
            <a:spLocks noChangeArrowheads="1"/>
          </p:cNvSpPr>
          <p:nvPr/>
        </p:nvSpPr>
        <p:spPr bwMode="auto">
          <a:xfrm>
            <a:off x="4284663" y="1052513"/>
            <a:ext cx="3240087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ACTO   UNILATERAL</a:t>
            </a:r>
          </a:p>
        </p:txBody>
      </p:sp>
      <p:sp>
        <p:nvSpPr>
          <p:cNvPr id="28674" name="1 CuadroTexto"/>
          <p:cNvSpPr txBox="1">
            <a:spLocks noChangeArrowheads="1"/>
          </p:cNvSpPr>
          <p:nvPr/>
        </p:nvSpPr>
        <p:spPr bwMode="auto">
          <a:xfrm>
            <a:off x="323850" y="692150"/>
            <a:ext cx="3455988" cy="831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Reconocimiento  de      </a:t>
            </a:r>
          </a:p>
          <a:p>
            <a:r>
              <a:rPr lang="es-ES" sz="2400" b="1">
                <a:latin typeface="Lucida Sans Unicode" pitchFamily="34" charset="0"/>
              </a:rPr>
              <a:t>            Estado</a:t>
            </a:r>
          </a:p>
        </p:txBody>
      </p:sp>
      <p:sp>
        <p:nvSpPr>
          <p:cNvPr id="28675" name="3 CuadroTexto"/>
          <p:cNvSpPr txBox="1">
            <a:spLocks noChangeArrowheads="1"/>
          </p:cNvSpPr>
          <p:nvPr/>
        </p:nvSpPr>
        <p:spPr bwMode="auto">
          <a:xfrm>
            <a:off x="2663825" y="2276475"/>
            <a:ext cx="6480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Acto: admite el ingreso de un nuevo Sujeto  de DIP</a:t>
            </a:r>
          </a:p>
        </p:txBody>
      </p:sp>
      <p:sp>
        <p:nvSpPr>
          <p:cNvPr id="28676" name="5 CuadroTexto"/>
          <p:cNvSpPr txBox="1">
            <a:spLocks noChangeArrowheads="1"/>
          </p:cNvSpPr>
          <p:nvPr/>
        </p:nvSpPr>
        <p:spPr bwMode="auto">
          <a:xfrm>
            <a:off x="395288" y="4076700"/>
            <a:ext cx="1604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Constatan</a:t>
            </a:r>
            <a:r>
              <a:rPr lang="es-ES">
                <a:latin typeface="Lucida Sans Unicode" pitchFamily="34" charset="0"/>
              </a:rPr>
              <a:t> </a:t>
            </a:r>
          </a:p>
        </p:txBody>
      </p:sp>
      <p:sp>
        <p:nvSpPr>
          <p:cNvPr id="28677" name="6 CuadroTexto"/>
          <p:cNvSpPr txBox="1">
            <a:spLocks noChangeArrowheads="1"/>
          </p:cNvSpPr>
          <p:nvPr/>
        </p:nvSpPr>
        <p:spPr bwMode="auto">
          <a:xfrm>
            <a:off x="3419475" y="3500438"/>
            <a:ext cx="2974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Reúna   4   elementos</a:t>
            </a:r>
          </a:p>
        </p:txBody>
      </p:sp>
      <p:sp>
        <p:nvSpPr>
          <p:cNvPr id="28678" name="7 CuadroTexto"/>
          <p:cNvSpPr txBox="1">
            <a:spLocks noChangeArrowheads="1"/>
          </p:cNvSpPr>
          <p:nvPr/>
        </p:nvSpPr>
        <p:spPr bwMode="auto">
          <a:xfrm>
            <a:off x="2700338" y="5084763"/>
            <a:ext cx="61928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Verificar que surgimiento no constituya </a:t>
            </a:r>
          </a:p>
          <a:p>
            <a:r>
              <a:rPr lang="es-ES" sz="2400" b="1">
                <a:latin typeface="Lucida Sans Unicode" pitchFamily="34" charset="0"/>
              </a:rPr>
              <a:t>una violación de una norma de DI.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5435600" y="1628775"/>
            <a:ext cx="2159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2268538" y="3860800"/>
            <a:ext cx="647700" cy="431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268538" y="4437063"/>
            <a:ext cx="358775" cy="6477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2" name="10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3419475" y="3429000"/>
            <a:ext cx="3529013" cy="64770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179512" y="404664"/>
            <a:ext cx="3744416" cy="1368152"/>
          </a:xfrm>
          <a:prstGeom prst="rect">
            <a:avLst/>
          </a:prstGeom>
          <a:noFill/>
          <a:ln w="57150"/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2 CuadroTexto"/>
          <p:cNvSpPr txBox="1">
            <a:spLocks noChangeArrowheads="1"/>
          </p:cNvSpPr>
          <p:nvPr/>
        </p:nvSpPr>
        <p:spPr bwMode="auto">
          <a:xfrm>
            <a:off x="971550" y="2636838"/>
            <a:ext cx="2046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Lucida Sans Unicode" pitchFamily="34" charset="0"/>
              </a:rPr>
              <a:t>Teoría constitutiva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787900" y="4724400"/>
            <a:ext cx="3995738" cy="1512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9699" name="9 CuadroTexto"/>
          <p:cNvSpPr txBox="1">
            <a:spLocks noChangeArrowheads="1"/>
          </p:cNvSpPr>
          <p:nvPr/>
        </p:nvSpPr>
        <p:spPr bwMode="auto">
          <a:xfrm>
            <a:off x="323850" y="5084763"/>
            <a:ext cx="3887788" cy="6461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Aceptada por la práctica   </a:t>
            </a:r>
          </a:p>
          <a:p>
            <a:r>
              <a:rPr lang="es-ES" b="1">
                <a:latin typeface="Lucida Sans Unicode" pitchFamily="34" charset="0"/>
              </a:rPr>
              <a:t>                 Internacional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611188" y="549275"/>
            <a:ext cx="4105275" cy="7921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9701" name="1 CuadroTexto"/>
          <p:cNvSpPr txBox="1">
            <a:spLocks noChangeArrowheads="1"/>
          </p:cNvSpPr>
          <p:nvPr/>
        </p:nvSpPr>
        <p:spPr bwMode="auto">
          <a:xfrm>
            <a:off x="684213" y="765175"/>
            <a:ext cx="3894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Acto del Reconocimiento</a:t>
            </a:r>
          </a:p>
        </p:txBody>
      </p:sp>
      <p:sp>
        <p:nvSpPr>
          <p:cNvPr id="29702" name="4 CuadroTexto"/>
          <p:cNvSpPr txBox="1">
            <a:spLocks noChangeArrowheads="1"/>
          </p:cNvSpPr>
          <p:nvPr/>
        </p:nvSpPr>
        <p:spPr bwMode="auto">
          <a:xfrm>
            <a:off x="3348038" y="2060575"/>
            <a:ext cx="4783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“Estado no existe hasta que no haya sido</a:t>
            </a:r>
          </a:p>
          <a:p>
            <a:r>
              <a:rPr lang="es-ES" b="1">
                <a:latin typeface="Lucida Sans Unicode" pitchFamily="34" charset="0"/>
              </a:rPr>
              <a:t> reconocido”</a:t>
            </a:r>
          </a:p>
        </p:txBody>
      </p:sp>
      <p:sp>
        <p:nvSpPr>
          <p:cNvPr id="29703" name="5 CuadroTexto"/>
          <p:cNvSpPr txBox="1">
            <a:spLocks noChangeArrowheads="1"/>
          </p:cNvSpPr>
          <p:nvPr/>
        </p:nvSpPr>
        <p:spPr bwMode="auto">
          <a:xfrm>
            <a:off x="3276600" y="3500438"/>
            <a:ext cx="63357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“Reconocimiento sólo se limita a verificar su existencia”</a:t>
            </a:r>
          </a:p>
        </p:txBody>
      </p:sp>
      <p:sp>
        <p:nvSpPr>
          <p:cNvPr id="29704" name="7 CuadroTexto"/>
          <p:cNvSpPr txBox="1">
            <a:spLocks noChangeArrowheads="1"/>
          </p:cNvSpPr>
          <p:nvPr/>
        </p:nvSpPr>
        <p:spPr bwMode="auto">
          <a:xfrm>
            <a:off x="179388" y="3573463"/>
            <a:ext cx="373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Lucida Sans Unicode" pitchFamily="34" charset="0"/>
              </a:rPr>
              <a:t>b)</a:t>
            </a:r>
          </a:p>
        </p:txBody>
      </p:sp>
      <p:sp>
        <p:nvSpPr>
          <p:cNvPr id="9" name="8 Flecha a la derecha con bandas"/>
          <p:cNvSpPr/>
          <p:nvPr/>
        </p:nvSpPr>
        <p:spPr>
          <a:xfrm rot="5400000">
            <a:off x="1574006" y="4339432"/>
            <a:ext cx="606425" cy="2270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9706" name="11 CuadroTexto"/>
          <p:cNvSpPr txBox="1">
            <a:spLocks noChangeArrowheads="1"/>
          </p:cNvSpPr>
          <p:nvPr/>
        </p:nvSpPr>
        <p:spPr bwMode="auto">
          <a:xfrm>
            <a:off x="4932363" y="4868863"/>
            <a:ext cx="3436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Convención De Montevideo 1933</a:t>
            </a:r>
          </a:p>
          <a:p>
            <a:r>
              <a:rPr lang="es-ES" b="1">
                <a:latin typeface="Lucida Sans Unicode" pitchFamily="34" charset="0"/>
              </a:rPr>
              <a:t> art.6  - art.7</a:t>
            </a:r>
          </a:p>
        </p:txBody>
      </p:sp>
      <p:sp>
        <p:nvSpPr>
          <p:cNvPr id="29707" name="12 CuadroTexto"/>
          <p:cNvSpPr txBox="1">
            <a:spLocks noChangeArrowheads="1"/>
          </p:cNvSpPr>
          <p:nvPr/>
        </p:nvSpPr>
        <p:spPr bwMode="auto">
          <a:xfrm>
            <a:off x="4932363" y="5589588"/>
            <a:ext cx="2519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Carta OEA    -   Art.13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4427538" y="4941888"/>
            <a:ext cx="215900" cy="1150937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9709" name="1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29710" name="16 CuadroTexto"/>
          <p:cNvSpPr txBox="1">
            <a:spLocks noChangeArrowheads="1"/>
          </p:cNvSpPr>
          <p:nvPr/>
        </p:nvSpPr>
        <p:spPr bwMode="auto">
          <a:xfrm>
            <a:off x="179388" y="2060575"/>
            <a:ext cx="38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a)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9711" name="17 CuadroTexto"/>
          <p:cNvSpPr txBox="1">
            <a:spLocks noChangeArrowheads="1"/>
          </p:cNvSpPr>
          <p:nvPr/>
        </p:nvSpPr>
        <p:spPr bwMode="auto">
          <a:xfrm>
            <a:off x="827088" y="2060575"/>
            <a:ext cx="2311400" cy="3698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Teoría Constitutiv</a:t>
            </a:r>
            <a:r>
              <a:rPr lang="en-US">
                <a:latin typeface="Lucida Sans Unicode" pitchFamily="34" charset="0"/>
              </a:rPr>
              <a:t>a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9712" name="18 CuadroTexto"/>
          <p:cNvSpPr txBox="1">
            <a:spLocks noChangeArrowheads="1"/>
          </p:cNvSpPr>
          <p:nvPr/>
        </p:nvSpPr>
        <p:spPr bwMode="auto">
          <a:xfrm>
            <a:off x="755650" y="3573463"/>
            <a:ext cx="2205038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Teoría Declarativa</a:t>
            </a:r>
            <a:endParaRPr lang="es-ES" b="1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8313" y="549275"/>
            <a:ext cx="3887787" cy="1200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>
                <a:latin typeface="+mn-lt"/>
                <a:cs typeface="+mn-cs"/>
              </a:rPr>
              <a:t>Situaciones que se presentan en la práctica Internacional</a:t>
            </a:r>
            <a:r>
              <a:rPr lang="es-ES" sz="2400" dirty="0">
                <a:latin typeface="+mn-lt"/>
                <a:cs typeface="+mn-cs"/>
              </a:rPr>
              <a:t>:</a:t>
            </a:r>
            <a:endParaRPr lang="es-ES" sz="2400" dirty="0">
              <a:latin typeface="+mn-lt"/>
              <a:cs typeface="+mn-cs"/>
            </a:endParaRPr>
          </a:p>
        </p:txBody>
      </p:sp>
      <p:sp>
        <p:nvSpPr>
          <p:cNvPr id="30722" name="2 CuadroTexto"/>
          <p:cNvSpPr txBox="1">
            <a:spLocks noChangeArrowheads="1"/>
          </p:cNvSpPr>
          <p:nvPr/>
        </p:nvSpPr>
        <p:spPr bwMode="auto">
          <a:xfrm>
            <a:off x="2771775" y="2205038"/>
            <a:ext cx="5040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Negativa  a el Reconocimiento</a:t>
            </a:r>
          </a:p>
        </p:txBody>
      </p:sp>
      <p:sp>
        <p:nvSpPr>
          <p:cNvPr id="30723" name="3 CuadroTexto"/>
          <p:cNvSpPr txBox="1">
            <a:spLocks noChangeArrowheads="1"/>
          </p:cNvSpPr>
          <p:nvPr/>
        </p:nvSpPr>
        <p:spPr bwMode="auto">
          <a:xfrm>
            <a:off x="2771775" y="3213100"/>
            <a:ext cx="355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Reconocimiento prematuro</a:t>
            </a:r>
          </a:p>
        </p:txBody>
      </p:sp>
      <p:sp>
        <p:nvSpPr>
          <p:cNvPr id="30724" name="4 CuadroTexto"/>
          <p:cNvSpPr txBox="1">
            <a:spLocks noChangeArrowheads="1"/>
          </p:cNvSpPr>
          <p:nvPr/>
        </p:nvSpPr>
        <p:spPr bwMode="auto">
          <a:xfrm>
            <a:off x="2843213" y="4221163"/>
            <a:ext cx="298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Reconocimiento tardío</a:t>
            </a:r>
          </a:p>
        </p:txBody>
      </p:sp>
      <p:sp>
        <p:nvSpPr>
          <p:cNvPr id="7" name="6 Estrella de 7 puntas"/>
          <p:cNvSpPr/>
          <p:nvPr/>
        </p:nvSpPr>
        <p:spPr>
          <a:xfrm>
            <a:off x="1908175" y="3284538"/>
            <a:ext cx="360363" cy="28892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Estrella de 6 puntas"/>
          <p:cNvSpPr/>
          <p:nvPr/>
        </p:nvSpPr>
        <p:spPr>
          <a:xfrm>
            <a:off x="1979613" y="4365625"/>
            <a:ext cx="288925" cy="28733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Estrella de 6 puntas"/>
          <p:cNvSpPr/>
          <p:nvPr/>
        </p:nvSpPr>
        <p:spPr>
          <a:xfrm>
            <a:off x="179388" y="188913"/>
            <a:ext cx="288925" cy="36036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0728" name="10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12" name="11 Estrella de 7 puntas"/>
          <p:cNvSpPr/>
          <p:nvPr/>
        </p:nvSpPr>
        <p:spPr>
          <a:xfrm>
            <a:off x="1908175" y="2276475"/>
            <a:ext cx="360363" cy="28892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1 Imagen" descr="CHIPRE -map 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2060575"/>
            <a:ext cx="79914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2 CuadroTexto"/>
          <p:cNvSpPr txBox="1">
            <a:spLocks noChangeArrowheads="1"/>
          </p:cNvSpPr>
          <p:nvPr/>
        </p:nvSpPr>
        <p:spPr bwMode="auto">
          <a:xfrm>
            <a:off x="539750" y="1052513"/>
            <a:ext cx="8035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2400" b="1">
                <a:latin typeface="Charlemagne Std"/>
              </a:rPr>
              <a:t>República  Turca  del  Norte  de  Chipre</a:t>
            </a:r>
          </a:p>
        </p:txBody>
      </p:sp>
      <p:sp>
        <p:nvSpPr>
          <p:cNvPr id="31747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UY" dirty="0" smtClean="0"/>
              <a:t>GEORGIA </a:t>
            </a:r>
            <a:endParaRPr lang="es-UY" dirty="0"/>
          </a:p>
        </p:txBody>
      </p:sp>
      <p:pic>
        <p:nvPicPr>
          <p:cNvPr id="32771" name="3 Imagen" descr="georgrep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268413"/>
            <a:ext cx="77041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5 Marcador de contenido" descr="mapa_kosovo 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1196975"/>
            <a:ext cx="6551613" cy="5472113"/>
          </a:xfrm>
        </p:spPr>
      </p:pic>
      <p:sp>
        <p:nvSpPr>
          <p:cNvPr id="33794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UY" dirty="0" smtClean="0">
                <a:latin typeface="Algerian" pitchFamily="82" charset="0"/>
              </a:rPr>
              <a:t>   Territorio  ex- Yugoslavia</a:t>
            </a:r>
            <a:endParaRPr lang="es-UY" dirty="0">
              <a:latin typeface="Algerian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1 Imagen" descr="mapa-kosovo 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746125"/>
            <a:ext cx="6192838" cy="577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2 CuadroTexto"/>
          <p:cNvSpPr txBox="1">
            <a:spLocks noChangeArrowheads="1"/>
          </p:cNvSpPr>
          <p:nvPr/>
        </p:nvSpPr>
        <p:spPr bwMode="auto">
          <a:xfrm>
            <a:off x="0" y="0"/>
            <a:ext cx="27717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5400">
                <a:latin typeface="Lucida Sans Unicode" pitchFamily="34" charset="0"/>
              </a:rPr>
              <a:t>kosovo</a:t>
            </a:r>
          </a:p>
        </p:txBody>
      </p:sp>
      <p:sp>
        <p:nvSpPr>
          <p:cNvPr id="34819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755650" y="1844675"/>
            <a:ext cx="1439863" cy="6477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1691680" y="188640"/>
            <a:ext cx="5616624" cy="954107"/>
          </a:xfrm>
          <a:prstGeom prst="rect">
            <a:avLst/>
          </a:prstGeom>
          <a:ln>
            <a:solidFill>
              <a:schemeClr val="accent2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dirty="0">
                <a:latin typeface="Baskerville Old Face" pitchFamily="18" charset="0"/>
              </a:rPr>
              <a:t>   SUJETOS  DE  DERECHO INTERNACIONAL PÚBLICO</a:t>
            </a:r>
            <a:endParaRPr lang="es-ES" sz="2800" dirty="0">
              <a:latin typeface="Baskerville Old Face" pitchFamily="18" charset="0"/>
            </a:endParaRPr>
          </a:p>
        </p:txBody>
      </p:sp>
      <p:sp>
        <p:nvSpPr>
          <p:cNvPr id="3" name="2 Cerrar llave"/>
          <p:cNvSpPr/>
          <p:nvPr/>
        </p:nvSpPr>
        <p:spPr>
          <a:xfrm rot="5400000">
            <a:off x="4201319" y="-592931"/>
            <a:ext cx="550862" cy="4273550"/>
          </a:xfrm>
          <a:prstGeom prst="rightBrace">
            <a:avLst>
              <a:gd name="adj1" fmla="val 8333"/>
              <a:gd name="adj2" fmla="val 49811"/>
            </a:avLst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366" name="3 CuadroTexto"/>
          <p:cNvSpPr txBox="1">
            <a:spLocks noChangeArrowheads="1"/>
          </p:cNvSpPr>
          <p:nvPr/>
        </p:nvSpPr>
        <p:spPr bwMode="auto">
          <a:xfrm>
            <a:off x="755650" y="1989138"/>
            <a:ext cx="1430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Originarios</a:t>
            </a:r>
          </a:p>
        </p:txBody>
      </p:sp>
      <p:sp>
        <p:nvSpPr>
          <p:cNvPr id="15367" name="4 CuadroTexto"/>
          <p:cNvSpPr txBox="1">
            <a:spLocks noChangeArrowheads="1"/>
          </p:cNvSpPr>
          <p:nvPr/>
        </p:nvSpPr>
        <p:spPr bwMode="auto">
          <a:xfrm>
            <a:off x="3492500" y="1916113"/>
            <a:ext cx="21193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600">
                <a:latin typeface="Lucida Sans Unicode" pitchFamily="34" charset="0"/>
              </a:rPr>
              <a:t>ESTADOS</a:t>
            </a:r>
          </a:p>
        </p:txBody>
      </p:sp>
      <p:sp>
        <p:nvSpPr>
          <p:cNvPr id="15368" name="5 CuadroTexto"/>
          <p:cNvSpPr txBox="1">
            <a:spLocks noChangeArrowheads="1"/>
          </p:cNvSpPr>
          <p:nvPr/>
        </p:nvSpPr>
        <p:spPr bwMode="auto">
          <a:xfrm>
            <a:off x="395288" y="2924175"/>
            <a:ext cx="17287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Derivados</a:t>
            </a:r>
          </a:p>
          <a:p>
            <a:r>
              <a:rPr lang="es-ES" b="1">
                <a:latin typeface="Lucida Sans Unicode" pitchFamily="34" charset="0"/>
              </a:rPr>
              <a:t>Secundarios</a:t>
            </a:r>
          </a:p>
        </p:txBody>
      </p:sp>
      <p:sp>
        <p:nvSpPr>
          <p:cNvPr id="15369" name="6 CuadroTexto"/>
          <p:cNvSpPr txBox="1">
            <a:spLocks noChangeArrowheads="1"/>
          </p:cNvSpPr>
          <p:nvPr/>
        </p:nvSpPr>
        <p:spPr bwMode="auto">
          <a:xfrm>
            <a:off x="2555875" y="2924175"/>
            <a:ext cx="6376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Organizaciones  Internacionales  Intergubernamentales</a:t>
            </a:r>
          </a:p>
        </p:txBody>
      </p:sp>
      <p:sp>
        <p:nvSpPr>
          <p:cNvPr id="15370" name="7 CuadroTexto"/>
          <p:cNvSpPr txBox="1">
            <a:spLocks noChangeArrowheads="1"/>
          </p:cNvSpPr>
          <p:nvPr/>
        </p:nvSpPr>
        <p:spPr bwMode="auto">
          <a:xfrm>
            <a:off x="2627313" y="3500438"/>
            <a:ext cx="3162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Comunidades Beligerantes</a:t>
            </a:r>
          </a:p>
        </p:txBody>
      </p:sp>
      <p:sp>
        <p:nvSpPr>
          <p:cNvPr id="15371" name="8 CuadroTexto"/>
          <p:cNvSpPr txBox="1">
            <a:spLocks noChangeArrowheads="1"/>
          </p:cNvSpPr>
          <p:nvPr/>
        </p:nvSpPr>
        <p:spPr bwMode="auto">
          <a:xfrm>
            <a:off x="2627313" y="4149725"/>
            <a:ext cx="44973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Movimientos Nacionales de  liberación</a:t>
            </a:r>
          </a:p>
        </p:txBody>
      </p:sp>
      <p:sp>
        <p:nvSpPr>
          <p:cNvPr id="15372" name="9 CuadroTexto"/>
          <p:cNvSpPr txBox="1">
            <a:spLocks noChangeArrowheads="1"/>
          </p:cNvSpPr>
          <p:nvPr/>
        </p:nvSpPr>
        <p:spPr bwMode="auto">
          <a:xfrm>
            <a:off x="2627313" y="4868863"/>
            <a:ext cx="3798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Sta. Sede  - Ciudad del Vaticano</a:t>
            </a:r>
          </a:p>
        </p:txBody>
      </p:sp>
      <p:sp>
        <p:nvSpPr>
          <p:cNvPr id="15373" name="10 CuadroTexto"/>
          <p:cNvSpPr txBox="1">
            <a:spLocks noChangeArrowheads="1"/>
          </p:cNvSpPr>
          <p:nvPr/>
        </p:nvSpPr>
        <p:spPr bwMode="auto">
          <a:xfrm>
            <a:off x="2700338" y="5373688"/>
            <a:ext cx="2178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S. Orden de Malta</a:t>
            </a:r>
          </a:p>
        </p:txBody>
      </p:sp>
      <p:sp>
        <p:nvSpPr>
          <p:cNvPr id="12" name="11 Cerrar llave"/>
          <p:cNvSpPr/>
          <p:nvPr/>
        </p:nvSpPr>
        <p:spPr>
          <a:xfrm>
            <a:off x="6372200" y="5013176"/>
            <a:ext cx="504056" cy="792088"/>
          </a:xfrm>
          <a:prstGeom prst="rightBrace">
            <a:avLst>
              <a:gd name="adj1" fmla="val 8333"/>
              <a:gd name="adj2" fmla="val 48300"/>
            </a:avLst>
          </a:prstGeom>
          <a:ln w="57150"/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377" name="12 CuadroTexto"/>
          <p:cNvSpPr txBox="1">
            <a:spLocks noChangeArrowheads="1"/>
          </p:cNvSpPr>
          <p:nvPr/>
        </p:nvSpPr>
        <p:spPr bwMode="auto">
          <a:xfrm>
            <a:off x="6948488" y="5013325"/>
            <a:ext cx="1584325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Razones históricas</a:t>
            </a:r>
          </a:p>
        </p:txBody>
      </p:sp>
      <p:sp>
        <p:nvSpPr>
          <p:cNvPr id="15378" name="14 CuadroTexto"/>
          <p:cNvSpPr txBox="1">
            <a:spLocks noChangeArrowheads="1"/>
          </p:cNvSpPr>
          <p:nvPr/>
        </p:nvSpPr>
        <p:spPr bwMode="auto">
          <a:xfrm>
            <a:off x="3276600" y="6165850"/>
            <a:ext cx="1225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individuo</a:t>
            </a:r>
          </a:p>
        </p:txBody>
      </p:sp>
      <p:sp>
        <p:nvSpPr>
          <p:cNvPr id="16" name="15 Estrella de 5 puntas"/>
          <p:cNvSpPr/>
          <p:nvPr/>
        </p:nvSpPr>
        <p:spPr>
          <a:xfrm>
            <a:off x="2555875" y="6165850"/>
            <a:ext cx="360363" cy="2603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2555875" y="2205038"/>
            <a:ext cx="6477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errar llave"/>
          <p:cNvSpPr/>
          <p:nvPr/>
        </p:nvSpPr>
        <p:spPr>
          <a:xfrm flipH="1">
            <a:off x="2195513" y="2852738"/>
            <a:ext cx="215900" cy="2952750"/>
          </a:xfrm>
          <a:prstGeom prst="rightBrace">
            <a:avLst>
              <a:gd name="adj1" fmla="val 8333"/>
              <a:gd name="adj2" fmla="val 1154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382" name="19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3 Marcador de contenido" descr="palestina-israel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620713"/>
            <a:ext cx="8713787" cy="5757862"/>
          </a:xfrm>
        </p:spPr>
      </p:pic>
      <p:sp>
        <p:nvSpPr>
          <p:cNvPr id="35842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UY" dirty="0" smtClean="0"/>
              <a:t>             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3 Marcador de contenido" descr="Mapa_terriotorios_palestinas_con_colonias_de_israel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1268413"/>
            <a:ext cx="4392612" cy="5400675"/>
          </a:xfrm>
        </p:spPr>
      </p:pic>
      <p:sp>
        <p:nvSpPr>
          <p:cNvPr id="3686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UY" dirty="0" smtClean="0"/>
              <a:t> PALESTINA : Gaza &amp; Cisjordania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3 Marcador de contenido" descr="muro cisjordania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03575" y="188913"/>
            <a:ext cx="3960813" cy="6681787"/>
          </a:xfrm>
        </p:spPr>
      </p:pic>
      <p:sp>
        <p:nvSpPr>
          <p:cNvPr id="3789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UY" dirty="0" smtClean="0"/>
              <a:t>MURO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771775" y="5300663"/>
            <a:ext cx="6553200" cy="936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8914" name="1 CuadroTexto"/>
          <p:cNvSpPr txBox="1">
            <a:spLocks noChangeArrowheads="1"/>
          </p:cNvSpPr>
          <p:nvPr/>
        </p:nvSpPr>
        <p:spPr bwMode="auto">
          <a:xfrm>
            <a:off x="539750" y="620713"/>
            <a:ext cx="5545138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Formas del Reconocimiento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38915" name="2 CuadroTexto"/>
          <p:cNvSpPr txBox="1">
            <a:spLocks noChangeArrowheads="1"/>
          </p:cNvSpPr>
          <p:nvPr/>
        </p:nvSpPr>
        <p:spPr bwMode="auto">
          <a:xfrm>
            <a:off x="250825" y="2565400"/>
            <a:ext cx="1792288" cy="5222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Lucida Sans Unicode" pitchFamily="34" charset="0"/>
              </a:rPr>
              <a:t>Individual :</a:t>
            </a:r>
            <a:endParaRPr lang="es-ES" sz="2800">
              <a:latin typeface="Lucida Sans Unicode" pitchFamily="34" charset="0"/>
            </a:endParaRPr>
          </a:p>
        </p:txBody>
      </p:sp>
      <p:sp>
        <p:nvSpPr>
          <p:cNvPr id="38916" name="3 CuadroTexto"/>
          <p:cNvSpPr txBox="1">
            <a:spLocks noChangeArrowheads="1"/>
          </p:cNvSpPr>
          <p:nvPr/>
        </p:nvSpPr>
        <p:spPr bwMode="auto">
          <a:xfrm>
            <a:off x="468313" y="5445125"/>
            <a:ext cx="164941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Lucida Sans Unicode" pitchFamily="34" charset="0"/>
              </a:rPr>
              <a:t>Colectiva:</a:t>
            </a:r>
            <a:endParaRPr lang="es-ES" sz="2800">
              <a:latin typeface="Lucida Sans Unicode" pitchFamily="34" charset="0"/>
            </a:endParaRPr>
          </a:p>
        </p:txBody>
      </p:sp>
      <p:sp>
        <p:nvSpPr>
          <p:cNvPr id="38917" name="4 CuadroTexto"/>
          <p:cNvSpPr txBox="1">
            <a:spLocks noChangeArrowheads="1"/>
          </p:cNvSpPr>
          <p:nvPr/>
        </p:nvSpPr>
        <p:spPr bwMode="auto">
          <a:xfrm>
            <a:off x="2879725" y="2060575"/>
            <a:ext cx="6264275" cy="7699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-</a:t>
            </a:r>
            <a:r>
              <a:rPr lang="en-US" sz="2400">
                <a:latin typeface="Lucida Sans Unicode" pitchFamily="34" charset="0"/>
              </a:rPr>
              <a:t>expresa</a:t>
            </a:r>
            <a:r>
              <a:rPr lang="en-US">
                <a:latin typeface="Lucida Sans Unicode" pitchFamily="34" charset="0"/>
              </a:rPr>
              <a:t>:   </a:t>
            </a:r>
            <a:r>
              <a:rPr lang="en-US" sz="2000" b="1">
                <a:latin typeface="Lucida Sans Unicode" pitchFamily="34" charset="0"/>
              </a:rPr>
              <a:t>declaraciones politicas formales:</a:t>
            </a:r>
          </a:p>
          <a:p>
            <a:r>
              <a:rPr lang="en-US" sz="2000" b="1">
                <a:latin typeface="Lucida Sans Unicode" pitchFamily="34" charset="0"/>
              </a:rPr>
              <a:t>                         Acto unilateral:  Reconocimiento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38918" name="5 CuadroTexto"/>
          <p:cNvSpPr txBox="1">
            <a:spLocks noChangeArrowheads="1"/>
          </p:cNvSpPr>
          <p:nvPr/>
        </p:nvSpPr>
        <p:spPr bwMode="auto">
          <a:xfrm>
            <a:off x="2806700" y="3357563"/>
            <a:ext cx="6337300" cy="11080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-</a:t>
            </a:r>
            <a:r>
              <a:rPr lang="en-US" sz="2800">
                <a:latin typeface="Lucida Sans Unicode" pitchFamily="34" charset="0"/>
              </a:rPr>
              <a:t>tácita</a:t>
            </a:r>
            <a:r>
              <a:rPr lang="en-US" sz="2000">
                <a:latin typeface="Lucida Sans Unicode" pitchFamily="34" charset="0"/>
              </a:rPr>
              <a:t>:   </a:t>
            </a:r>
            <a:r>
              <a:rPr lang="en-US" sz="2000" b="1">
                <a:latin typeface="Lucida Sans Unicode" pitchFamily="34" charset="0"/>
              </a:rPr>
              <a:t>-firmando Tratados</a:t>
            </a:r>
          </a:p>
          <a:p>
            <a:r>
              <a:rPr lang="en-US" sz="2000" b="1">
                <a:latin typeface="Lucida Sans Unicode" pitchFamily="34" charset="0"/>
              </a:rPr>
              <a:t>                 estableciendo relaciones diplomáticas</a:t>
            </a:r>
          </a:p>
          <a:p>
            <a:r>
              <a:rPr lang="en-US" b="1">
                <a:latin typeface="Lucida Sans Unicode" pitchFamily="34" charset="0"/>
              </a:rPr>
              <a:t>               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2268538" y="1916113"/>
            <a:ext cx="790575" cy="2736850"/>
          </a:xfrm>
          <a:prstGeom prst="leftBrace">
            <a:avLst>
              <a:gd name="adj1" fmla="val 8333"/>
              <a:gd name="adj2" fmla="val 3440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8920" name="8 CuadroTexto"/>
          <p:cNvSpPr txBox="1">
            <a:spLocks noChangeArrowheads="1"/>
          </p:cNvSpPr>
          <p:nvPr/>
        </p:nvSpPr>
        <p:spPr bwMode="auto">
          <a:xfrm>
            <a:off x="3203575" y="5589588"/>
            <a:ext cx="6284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- </a:t>
            </a:r>
            <a:r>
              <a:rPr lang="en-US" sz="2000" b="1">
                <a:latin typeface="Lucida Sans Unicode" pitchFamily="34" charset="0"/>
              </a:rPr>
              <a:t>Admisión como miembro de una Organización</a:t>
            </a:r>
            <a:r>
              <a:rPr lang="en-US" b="1">
                <a:latin typeface="Lucida Sans Unicode" pitchFamily="34" charset="0"/>
              </a:rPr>
              <a:t>.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2195513" y="5732463"/>
            <a:ext cx="5048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2" name="10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CuadroTexto"/>
          <p:cNvSpPr txBox="1">
            <a:spLocks noChangeArrowheads="1"/>
          </p:cNvSpPr>
          <p:nvPr/>
        </p:nvSpPr>
        <p:spPr bwMode="auto">
          <a:xfrm>
            <a:off x="468313" y="620713"/>
            <a:ext cx="69834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Formas del Reconocimiento</a:t>
            </a:r>
            <a:r>
              <a:rPr lang="es-ES">
                <a:latin typeface="Lucida Sans Unicode" pitchFamily="34" charset="0"/>
              </a:rPr>
              <a:t>:</a:t>
            </a:r>
          </a:p>
        </p:txBody>
      </p:sp>
      <p:sp>
        <p:nvSpPr>
          <p:cNvPr id="39938" name="2 CuadroTexto"/>
          <p:cNvSpPr txBox="1">
            <a:spLocks noChangeArrowheads="1"/>
          </p:cNvSpPr>
          <p:nvPr/>
        </p:nvSpPr>
        <p:spPr bwMode="auto">
          <a:xfrm>
            <a:off x="1042988" y="1916113"/>
            <a:ext cx="1225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Expreso</a:t>
            </a:r>
          </a:p>
        </p:txBody>
      </p:sp>
      <p:sp>
        <p:nvSpPr>
          <p:cNvPr id="39939" name="3 CuadroTexto"/>
          <p:cNvSpPr txBox="1">
            <a:spLocks noChangeArrowheads="1"/>
          </p:cNvSpPr>
          <p:nvPr/>
        </p:nvSpPr>
        <p:spPr bwMode="auto">
          <a:xfrm>
            <a:off x="1116013" y="3141663"/>
            <a:ext cx="873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Tácito</a:t>
            </a:r>
          </a:p>
        </p:txBody>
      </p:sp>
      <p:sp>
        <p:nvSpPr>
          <p:cNvPr id="39940" name="4 CuadroTexto"/>
          <p:cNvSpPr txBox="1">
            <a:spLocks noChangeArrowheads="1"/>
          </p:cNvSpPr>
          <p:nvPr/>
        </p:nvSpPr>
        <p:spPr bwMode="auto">
          <a:xfrm>
            <a:off x="3851275" y="1773238"/>
            <a:ext cx="4421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ES" b="1">
                <a:latin typeface="Lucida Sans Unicode" pitchFamily="34" charset="0"/>
              </a:rPr>
              <a:t>Mediante una declaración por escrito</a:t>
            </a:r>
          </a:p>
          <a:p>
            <a:pPr>
              <a:buFont typeface="Arial" charset="0"/>
              <a:buChar char="•"/>
            </a:pPr>
            <a:r>
              <a:rPr lang="es-ES" b="1">
                <a:latin typeface="Lucida Sans Unicode" pitchFamily="34" charset="0"/>
              </a:rPr>
              <a:t>en una Conferencia Internacional</a:t>
            </a:r>
          </a:p>
        </p:txBody>
      </p:sp>
      <p:sp>
        <p:nvSpPr>
          <p:cNvPr id="39941" name="5 CuadroTexto"/>
          <p:cNvSpPr txBox="1">
            <a:spLocks noChangeArrowheads="1"/>
          </p:cNvSpPr>
          <p:nvPr/>
        </p:nvSpPr>
        <p:spPr bwMode="auto">
          <a:xfrm>
            <a:off x="3851275" y="3141663"/>
            <a:ext cx="4864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* Reanudación de relaciones diplomáticas</a:t>
            </a:r>
          </a:p>
        </p:txBody>
      </p:sp>
      <p:sp>
        <p:nvSpPr>
          <p:cNvPr id="39942" name="6 CuadroTexto"/>
          <p:cNvSpPr txBox="1">
            <a:spLocks noChangeArrowheads="1"/>
          </p:cNvSpPr>
          <p:nvPr/>
        </p:nvSpPr>
        <p:spPr bwMode="auto">
          <a:xfrm>
            <a:off x="1042988" y="4365625"/>
            <a:ext cx="1279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Individual</a:t>
            </a:r>
          </a:p>
        </p:txBody>
      </p:sp>
      <p:sp>
        <p:nvSpPr>
          <p:cNvPr id="39943" name="7 CuadroTexto"/>
          <p:cNvSpPr txBox="1">
            <a:spLocks noChangeArrowheads="1"/>
          </p:cNvSpPr>
          <p:nvPr/>
        </p:nvSpPr>
        <p:spPr bwMode="auto">
          <a:xfrm>
            <a:off x="1042988" y="5300663"/>
            <a:ext cx="121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Colectivo</a:t>
            </a:r>
          </a:p>
        </p:txBody>
      </p:sp>
      <p:sp>
        <p:nvSpPr>
          <p:cNvPr id="39944" name="8 CuadroTexto"/>
          <p:cNvSpPr txBox="1">
            <a:spLocks noChangeArrowheads="1"/>
          </p:cNvSpPr>
          <p:nvPr/>
        </p:nvSpPr>
        <p:spPr bwMode="auto">
          <a:xfrm>
            <a:off x="3779838" y="4437063"/>
            <a:ext cx="5186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* Estado unilateralmente declara “reconocer”</a:t>
            </a:r>
          </a:p>
        </p:txBody>
      </p:sp>
      <p:sp>
        <p:nvSpPr>
          <p:cNvPr id="39945" name="9 CuadroTexto"/>
          <p:cNvSpPr txBox="1">
            <a:spLocks noChangeArrowheads="1"/>
          </p:cNvSpPr>
          <p:nvPr/>
        </p:nvSpPr>
        <p:spPr bwMode="auto">
          <a:xfrm>
            <a:off x="3779838" y="5300663"/>
            <a:ext cx="4895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* Primero se consulta y luego se realiza</a:t>
            </a:r>
          </a:p>
          <a:p>
            <a:r>
              <a:rPr lang="es-ES" b="1">
                <a:latin typeface="Lucida Sans Unicode" pitchFamily="34" charset="0"/>
              </a:rPr>
              <a:t> reconocimiento concertado     ej: O.I.I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2411413" y="2060575"/>
            <a:ext cx="9366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2339975" y="3284538"/>
            <a:ext cx="100806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2339975" y="4581525"/>
            <a:ext cx="100806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339975" y="558958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467544" y="548680"/>
            <a:ext cx="6120680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9953" name="1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CuadroTexto"/>
          <p:cNvSpPr txBox="1">
            <a:spLocks noChangeArrowheads="1"/>
          </p:cNvSpPr>
          <p:nvPr/>
        </p:nvSpPr>
        <p:spPr bwMode="auto">
          <a:xfrm>
            <a:off x="971550" y="692150"/>
            <a:ext cx="7129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600">
                <a:latin typeface="Lucida Sans Unicode" pitchFamily="34" charset="0"/>
              </a:rPr>
              <a:t>Reconocimiento  de  Gobierno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755576" y="692696"/>
            <a:ext cx="7488832" cy="720080"/>
          </a:xfrm>
          <a:prstGeom prst="roundRect">
            <a:avLst/>
          </a:prstGeom>
          <a:noFill/>
          <a:ln w="38100"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0965" name="3 CuadroTexto"/>
          <p:cNvSpPr txBox="1">
            <a:spLocks noChangeArrowheads="1"/>
          </p:cNvSpPr>
          <p:nvPr/>
        </p:nvSpPr>
        <p:spPr bwMode="auto">
          <a:xfrm>
            <a:off x="179388" y="2420938"/>
            <a:ext cx="1871662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Acto unilateral</a:t>
            </a:r>
          </a:p>
        </p:txBody>
      </p:sp>
      <p:sp>
        <p:nvSpPr>
          <p:cNvPr id="40966" name="4 CuadroTexto"/>
          <p:cNvSpPr txBox="1">
            <a:spLocks noChangeArrowheads="1"/>
          </p:cNvSpPr>
          <p:nvPr/>
        </p:nvSpPr>
        <p:spPr bwMode="auto">
          <a:xfrm>
            <a:off x="2843213" y="2133600"/>
            <a:ext cx="61436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Por el cual se acepta a un determinado grupo de personas perfectamente identificadas  como Gobierno de un Estado</a:t>
            </a:r>
            <a:r>
              <a:rPr lang="es-ES">
                <a:latin typeface="Lucida Sans Unicode" pitchFamily="34" charset="0"/>
              </a:rPr>
              <a:t>.</a:t>
            </a:r>
          </a:p>
        </p:txBody>
      </p:sp>
      <p:sp>
        <p:nvSpPr>
          <p:cNvPr id="40967" name="5 CuadroTexto"/>
          <p:cNvSpPr txBox="1">
            <a:spLocks noChangeArrowheads="1"/>
          </p:cNvSpPr>
          <p:nvPr/>
        </p:nvSpPr>
        <p:spPr bwMode="auto">
          <a:xfrm>
            <a:off x="1692275" y="3573463"/>
            <a:ext cx="5327650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¿Cuándo se reconoce a un nuevo Gobierno ?</a:t>
            </a:r>
          </a:p>
        </p:txBody>
      </p:sp>
      <p:sp>
        <p:nvSpPr>
          <p:cNvPr id="40968" name="7 CuadroTexto"/>
          <p:cNvSpPr txBox="1">
            <a:spLocks noChangeArrowheads="1"/>
          </p:cNvSpPr>
          <p:nvPr/>
        </p:nvSpPr>
        <p:spPr bwMode="auto">
          <a:xfrm>
            <a:off x="611188" y="4941888"/>
            <a:ext cx="1944687" cy="368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Presupuestos:</a:t>
            </a:r>
          </a:p>
        </p:txBody>
      </p:sp>
      <p:sp>
        <p:nvSpPr>
          <p:cNvPr id="40969" name="8 CuadroTexto"/>
          <p:cNvSpPr txBox="1">
            <a:spLocks noChangeArrowheads="1"/>
          </p:cNvSpPr>
          <p:nvPr/>
        </p:nvSpPr>
        <p:spPr bwMode="auto">
          <a:xfrm>
            <a:off x="2987675" y="4437063"/>
            <a:ext cx="4824413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1: -que   haya   </a:t>
            </a:r>
            <a:r>
              <a:rPr lang="es-ES" sz="2000" b="1" u="sng">
                <a:latin typeface="Lucida Sans Unicode" pitchFamily="34" charset="0"/>
              </a:rPr>
              <a:t>un  nuevo   </a:t>
            </a:r>
            <a:r>
              <a:rPr lang="es-ES" b="1">
                <a:latin typeface="Lucida Sans Unicode" pitchFamily="34" charset="0"/>
              </a:rPr>
              <a:t>Gobierno</a:t>
            </a:r>
          </a:p>
        </p:txBody>
      </p:sp>
      <p:sp>
        <p:nvSpPr>
          <p:cNvPr id="12" name="11 Forma libre"/>
          <p:cNvSpPr/>
          <p:nvPr/>
        </p:nvSpPr>
        <p:spPr>
          <a:xfrm>
            <a:off x="8243888" y="4437063"/>
            <a:ext cx="231775" cy="201612"/>
          </a:xfrm>
          <a:custGeom>
            <a:avLst/>
            <a:gdLst>
              <a:gd name="connsiteX0" fmla="*/ 22630 w 231951"/>
              <a:gd name="connsiteY0" fmla="*/ 110169 h 200830"/>
              <a:gd name="connsiteX1" fmla="*/ 11613 w 231951"/>
              <a:gd name="connsiteY1" fmla="*/ 187287 h 200830"/>
              <a:gd name="connsiteX2" fmla="*/ 55681 w 231951"/>
              <a:gd name="connsiteY2" fmla="*/ 176270 h 200830"/>
              <a:gd name="connsiteX3" fmla="*/ 88731 w 231951"/>
              <a:gd name="connsiteY3" fmla="*/ 143220 h 200830"/>
              <a:gd name="connsiteX4" fmla="*/ 176866 w 231951"/>
              <a:gd name="connsiteY4" fmla="*/ 44068 h 200830"/>
              <a:gd name="connsiteX5" fmla="*/ 231951 w 231951"/>
              <a:gd name="connsiteY5" fmla="*/ 0 h 20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1951" h="200830">
                <a:moveTo>
                  <a:pt x="22630" y="110169"/>
                </a:moveTo>
                <a:cubicBezTo>
                  <a:pt x="18958" y="135875"/>
                  <a:pt x="0" y="164061"/>
                  <a:pt x="11613" y="187287"/>
                </a:cubicBezTo>
                <a:cubicBezTo>
                  <a:pt x="18385" y="200830"/>
                  <a:pt x="42535" y="183782"/>
                  <a:pt x="55681" y="176270"/>
                </a:cubicBezTo>
                <a:cubicBezTo>
                  <a:pt x="69208" y="168540"/>
                  <a:pt x="78757" y="155189"/>
                  <a:pt x="88731" y="143220"/>
                </a:cubicBezTo>
                <a:cubicBezTo>
                  <a:pt x="130125" y="93548"/>
                  <a:pt x="96519" y="97633"/>
                  <a:pt x="176866" y="44068"/>
                </a:cubicBezTo>
                <a:cubicBezTo>
                  <a:pt x="218559" y="16272"/>
                  <a:pt x="200554" y="31397"/>
                  <a:pt x="231951" y="0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0971" name="13 CuadroTexto"/>
          <p:cNvSpPr txBox="1">
            <a:spLocks noChangeArrowheads="1"/>
          </p:cNvSpPr>
          <p:nvPr/>
        </p:nvSpPr>
        <p:spPr bwMode="auto">
          <a:xfrm>
            <a:off x="2987675" y="5229225"/>
            <a:ext cx="5688013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2: -que haya surgido de un modo no previsto en  </a:t>
            </a:r>
          </a:p>
          <a:p>
            <a:r>
              <a:rPr lang="es-ES" b="1">
                <a:latin typeface="Lucida Sans Unicode" pitchFamily="34" charset="0"/>
              </a:rPr>
              <a:t>      la   Constitución</a:t>
            </a:r>
          </a:p>
        </p:txBody>
      </p:sp>
      <p:sp>
        <p:nvSpPr>
          <p:cNvPr id="15" name="14 Forma libre"/>
          <p:cNvSpPr/>
          <p:nvPr/>
        </p:nvSpPr>
        <p:spPr>
          <a:xfrm rot="706856">
            <a:off x="8829675" y="5397500"/>
            <a:ext cx="276225" cy="407988"/>
          </a:xfrm>
          <a:custGeom>
            <a:avLst/>
            <a:gdLst>
              <a:gd name="connsiteX0" fmla="*/ 27074 w 236395"/>
              <a:gd name="connsiteY0" fmla="*/ 121186 h 338236"/>
              <a:gd name="connsiteX1" fmla="*/ 16057 w 236395"/>
              <a:gd name="connsiteY1" fmla="*/ 319489 h 338236"/>
              <a:gd name="connsiteX2" fmla="*/ 82159 w 236395"/>
              <a:gd name="connsiteY2" fmla="*/ 209321 h 338236"/>
              <a:gd name="connsiteX3" fmla="*/ 137243 w 236395"/>
              <a:gd name="connsiteY3" fmla="*/ 143220 h 338236"/>
              <a:gd name="connsiteX4" fmla="*/ 181310 w 236395"/>
              <a:gd name="connsiteY4" fmla="*/ 77118 h 338236"/>
              <a:gd name="connsiteX5" fmla="*/ 203344 w 236395"/>
              <a:gd name="connsiteY5" fmla="*/ 44068 h 338236"/>
              <a:gd name="connsiteX6" fmla="*/ 236395 w 236395"/>
              <a:gd name="connsiteY6" fmla="*/ 0 h 338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395" h="338236">
                <a:moveTo>
                  <a:pt x="27074" y="121186"/>
                </a:moveTo>
                <a:cubicBezTo>
                  <a:pt x="23402" y="187287"/>
                  <a:pt x="0" y="255263"/>
                  <a:pt x="16057" y="319489"/>
                </a:cubicBezTo>
                <a:cubicBezTo>
                  <a:pt x="20744" y="338236"/>
                  <a:pt x="78355" y="215979"/>
                  <a:pt x="82159" y="209321"/>
                </a:cubicBezTo>
                <a:cubicBezTo>
                  <a:pt x="118504" y="145717"/>
                  <a:pt x="88158" y="206330"/>
                  <a:pt x="137243" y="143220"/>
                </a:cubicBezTo>
                <a:cubicBezTo>
                  <a:pt x="153501" y="122317"/>
                  <a:pt x="166621" y="99152"/>
                  <a:pt x="181310" y="77118"/>
                </a:cubicBezTo>
                <a:lnTo>
                  <a:pt x="203344" y="44068"/>
                </a:lnTo>
                <a:cubicBezTo>
                  <a:pt x="228260" y="6695"/>
                  <a:pt x="216015" y="20380"/>
                  <a:pt x="236395" y="0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" name="15 Igual que"/>
          <p:cNvSpPr/>
          <p:nvPr/>
        </p:nvSpPr>
        <p:spPr>
          <a:xfrm>
            <a:off x="2339975" y="2420938"/>
            <a:ext cx="360363" cy="431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Flecha curvada hacia la derecha"/>
          <p:cNvSpPr/>
          <p:nvPr/>
        </p:nvSpPr>
        <p:spPr>
          <a:xfrm rot="1262726">
            <a:off x="215900" y="3733800"/>
            <a:ext cx="482600" cy="12096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2700338" y="4581525"/>
            <a:ext cx="215900" cy="122396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0976" name="1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4787900" y="4292600"/>
            <a:ext cx="1439863" cy="649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Elipse"/>
          <p:cNvSpPr/>
          <p:nvPr/>
        </p:nvSpPr>
        <p:spPr>
          <a:xfrm>
            <a:off x="287338" y="5661025"/>
            <a:ext cx="8856662" cy="7207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1986" name="2 CuadroTexto"/>
          <p:cNvSpPr txBox="1">
            <a:spLocks noChangeArrowheads="1"/>
          </p:cNvSpPr>
          <p:nvPr/>
        </p:nvSpPr>
        <p:spPr bwMode="auto">
          <a:xfrm>
            <a:off x="395288" y="1484313"/>
            <a:ext cx="2016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latin typeface="Lucida Sans Unicode" pitchFamily="34" charset="0"/>
              </a:rPr>
              <a:t>Requisitos</a:t>
            </a:r>
            <a:r>
              <a:rPr lang="es-ES" sz="2800">
                <a:latin typeface="Lucida Sans Unicode" pitchFamily="34" charset="0"/>
              </a:rPr>
              <a:t> :</a:t>
            </a:r>
          </a:p>
        </p:txBody>
      </p:sp>
      <p:sp>
        <p:nvSpPr>
          <p:cNvPr id="41987" name="3 CuadroTexto"/>
          <p:cNvSpPr txBox="1">
            <a:spLocks noChangeArrowheads="1"/>
          </p:cNvSpPr>
          <p:nvPr/>
        </p:nvSpPr>
        <p:spPr bwMode="auto">
          <a:xfrm>
            <a:off x="3348038" y="549275"/>
            <a:ext cx="18049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Efectividad</a:t>
            </a:r>
          </a:p>
        </p:txBody>
      </p:sp>
      <p:sp>
        <p:nvSpPr>
          <p:cNvPr id="41988" name="4 CuadroTexto"/>
          <p:cNvSpPr txBox="1">
            <a:spLocks noChangeArrowheads="1"/>
          </p:cNvSpPr>
          <p:nvPr/>
        </p:nvSpPr>
        <p:spPr bwMode="auto">
          <a:xfrm>
            <a:off x="3348038" y="1557338"/>
            <a:ext cx="2663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Responsabilidad</a:t>
            </a:r>
          </a:p>
        </p:txBody>
      </p:sp>
      <p:sp>
        <p:nvSpPr>
          <p:cNvPr id="41989" name="6 CuadroTexto"/>
          <p:cNvSpPr txBox="1">
            <a:spLocks noChangeArrowheads="1"/>
          </p:cNvSpPr>
          <p:nvPr/>
        </p:nvSpPr>
        <p:spPr bwMode="auto">
          <a:xfrm>
            <a:off x="3276600" y="2420938"/>
            <a:ext cx="4032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Surgimiento de conformidad con el D.I  </a:t>
            </a:r>
            <a:r>
              <a:rPr lang="es-ES" sz="2400">
                <a:latin typeface="Lucida Sans Unicode" pitchFamily="34" charset="0"/>
              </a:rPr>
              <a:t>:</a:t>
            </a:r>
          </a:p>
        </p:txBody>
      </p:sp>
      <p:sp>
        <p:nvSpPr>
          <p:cNvPr id="41990" name="7 CuadroTexto"/>
          <p:cNvSpPr txBox="1">
            <a:spLocks noChangeArrowheads="1"/>
          </p:cNvSpPr>
          <p:nvPr/>
        </p:nvSpPr>
        <p:spPr bwMode="auto">
          <a:xfrm>
            <a:off x="611188" y="4005263"/>
            <a:ext cx="5978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Requisitos que  </a:t>
            </a:r>
            <a:r>
              <a:rPr lang="es-ES" sz="2400" b="1" u="sng">
                <a:latin typeface="Lucida Sans Unicode" pitchFamily="34" charset="0"/>
              </a:rPr>
              <a:t>no  </a:t>
            </a:r>
            <a:r>
              <a:rPr lang="es-ES" sz="2400" b="1">
                <a:latin typeface="Lucida Sans Unicode" pitchFamily="34" charset="0"/>
              </a:rPr>
              <a:t>deben reclamarse </a:t>
            </a:r>
            <a:r>
              <a:rPr lang="es-ES" b="1">
                <a:latin typeface="Lucida Sans Unicode" pitchFamily="34" charset="0"/>
              </a:rPr>
              <a:t>:</a:t>
            </a:r>
          </a:p>
        </p:txBody>
      </p:sp>
      <p:sp>
        <p:nvSpPr>
          <p:cNvPr id="41991" name="8 CuadroTexto"/>
          <p:cNvSpPr txBox="1">
            <a:spLocks noChangeArrowheads="1"/>
          </p:cNvSpPr>
          <p:nvPr/>
        </p:nvSpPr>
        <p:spPr bwMode="auto">
          <a:xfrm>
            <a:off x="6875463" y="4005263"/>
            <a:ext cx="1512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Legitimidad</a:t>
            </a:r>
          </a:p>
        </p:txBody>
      </p:sp>
      <p:sp>
        <p:nvSpPr>
          <p:cNvPr id="41992" name="9 CuadroTexto"/>
          <p:cNvSpPr txBox="1">
            <a:spLocks noChangeArrowheads="1"/>
          </p:cNvSpPr>
          <p:nvPr/>
        </p:nvSpPr>
        <p:spPr bwMode="auto">
          <a:xfrm>
            <a:off x="1908175" y="5084763"/>
            <a:ext cx="5665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Práctica internacional:    criterio de la efectividad</a:t>
            </a:r>
          </a:p>
        </p:txBody>
      </p:sp>
      <p:sp>
        <p:nvSpPr>
          <p:cNvPr id="11" name="10 Medio marco"/>
          <p:cNvSpPr/>
          <p:nvPr/>
        </p:nvSpPr>
        <p:spPr>
          <a:xfrm rot="10800000">
            <a:off x="395288" y="1628775"/>
            <a:ext cx="2160587" cy="431800"/>
          </a:xfrm>
          <a:prstGeom prst="halfFrame">
            <a:avLst>
              <a:gd name="adj1" fmla="val 20584"/>
              <a:gd name="adj2" fmla="val 180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2700338" y="908050"/>
            <a:ext cx="576262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2771775" y="1773238"/>
            <a:ext cx="4318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700338" y="2276475"/>
            <a:ext cx="503237" cy="431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724525" y="4292600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Terminador"/>
          <p:cNvSpPr/>
          <p:nvPr/>
        </p:nvSpPr>
        <p:spPr>
          <a:xfrm>
            <a:off x="1331913" y="5084763"/>
            <a:ext cx="6408737" cy="360362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1999" name="16 CuadroTexto"/>
          <p:cNvSpPr txBox="1">
            <a:spLocks noChangeArrowheads="1"/>
          </p:cNvSpPr>
          <p:nvPr/>
        </p:nvSpPr>
        <p:spPr bwMode="auto">
          <a:xfrm>
            <a:off x="828675" y="5876925"/>
            <a:ext cx="8315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Práctica regional americana :  Observancia  de  los preceptos de la  OEA</a:t>
            </a:r>
          </a:p>
        </p:txBody>
      </p:sp>
      <p:sp>
        <p:nvSpPr>
          <p:cNvPr id="42000" name="20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cxnSp>
        <p:nvCxnSpPr>
          <p:cNvPr id="24" name="23 Conector recto de flecha"/>
          <p:cNvCxnSpPr>
            <a:endCxn id="41991" idx="1"/>
          </p:cNvCxnSpPr>
          <p:nvPr/>
        </p:nvCxnSpPr>
        <p:spPr>
          <a:xfrm flipV="1">
            <a:off x="6516688" y="4189413"/>
            <a:ext cx="358775" cy="3175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395288" y="5589588"/>
            <a:ext cx="4681537" cy="10795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" name="2 Rectángulo redondeado"/>
          <p:cNvSpPr/>
          <p:nvPr/>
        </p:nvSpPr>
        <p:spPr>
          <a:xfrm>
            <a:off x="2268538" y="620713"/>
            <a:ext cx="5975350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3011" name="1 CuadroTexto"/>
          <p:cNvSpPr txBox="1">
            <a:spLocks noChangeArrowheads="1"/>
          </p:cNvSpPr>
          <p:nvPr/>
        </p:nvSpPr>
        <p:spPr bwMode="auto">
          <a:xfrm>
            <a:off x="2268538" y="620713"/>
            <a:ext cx="5627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Comunidades  beligerantes</a:t>
            </a:r>
          </a:p>
        </p:txBody>
      </p:sp>
      <p:sp>
        <p:nvSpPr>
          <p:cNvPr id="43012" name="3 CuadroTexto"/>
          <p:cNvSpPr txBox="1">
            <a:spLocks noChangeArrowheads="1"/>
          </p:cNvSpPr>
          <p:nvPr/>
        </p:nvSpPr>
        <p:spPr bwMode="auto">
          <a:xfrm>
            <a:off x="684213" y="2492375"/>
            <a:ext cx="1928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>
                <a:latin typeface="Lucida Sans Unicode" pitchFamily="34" charset="0"/>
              </a:rPr>
              <a:t>Requisitos :</a:t>
            </a:r>
          </a:p>
        </p:txBody>
      </p:sp>
      <p:sp>
        <p:nvSpPr>
          <p:cNvPr id="43013" name="4 CuadroTexto"/>
          <p:cNvSpPr txBox="1">
            <a:spLocks noChangeArrowheads="1"/>
          </p:cNvSpPr>
          <p:nvPr/>
        </p:nvSpPr>
        <p:spPr bwMode="auto">
          <a:xfrm>
            <a:off x="3779838" y="2205038"/>
            <a:ext cx="4392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Mov.  Revolucionario  con  </a:t>
            </a:r>
            <a:r>
              <a:rPr lang="es-ES" sz="2000" b="1" u="sng">
                <a:latin typeface="Lucida Sans Unicode" pitchFamily="34" charset="0"/>
              </a:rPr>
              <a:t>Continuidad</a:t>
            </a:r>
          </a:p>
        </p:txBody>
      </p:sp>
      <p:sp>
        <p:nvSpPr>
          <p:cNvPr id="43014" name="5 CuadroTexto"/>
          <p:cNvSpPr txBox="1">
            <a:spLocks noChangeArrowheads="1"/>
          </p:cNvSpPr>
          <p:nvPr/>
        </p:nvSpPr>
        <p:spPr bwMode="auto">
          <a:xfrm>
            <a:off x="3779838" y="3357563"/>
            <a:ext cx="3821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Control efectivo del territorio</a:t>
            </a:r>
          </a:p>
        </p:txBody>
      </p:sp>
      <p:sp>
        <p:nvSpPr>
          <p:cNvPr id="43015" name="6 CuadroTexto"/>
          <p:cNvSpPr txBox="1">
            <a:spLocks noChangeArrowheads="1"/>
          </p:cNvSpPr>
          <p:nvPr/>
        </p:nvSpPr>
        <p:spPr bwMode="auto">
          <a:xfrm>
            <a:off x="3779838" y="4581525"/>
            <a:ext cx="3919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Conducirse de acuerdo al  DIP</a:t>
            </a:r>
          </a:p>
        </p:txBody>
      </p:sp>
      <p:sp>
        <p:nvSpPr>
          <p:cNvPr id="8" name="7 Abrir llave"/>
          <p:cNvSpPr/>
          <p:nvPr/>
        </p:nvSpPr>
        <p:spPr>
          <a:xfrm>
            <a:off x="2843213" y="2133600"/>
            <a:ext cx="433387" cy="2879725"/>
          </a:xfrm>
          <a:prstGeom prst="leftBrace">
            <a:avLst>
              <a:gd name="adj1" fmla="val 8333"/>
              <a:gd name="adj2" fmla="val 2093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3017" name="8 CuadroTexto"/>
          <p:cNvSpPr txBox="1">
            <a:spLocks noChangeArrowheads="1"/>
          </p:cNvSpPr>
          <p:nvPr/>
        </p:nvSpPr>
        <p:spPr bwMode="auto">
          <a:xfrm>
            <a:off x="1042988" y="5949950"/>
            <a:ext cx="4465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Sujeto de carácter transitorio</a:t>
            </a:r>
          </a:p>
        </p:txBody>
      </p:sp>
      <p:sp>
        <p:nvSpPr>
          <p:cNvPr id="10" name="9 Explosión 1"/>
          <p:cNvSpPr/>
          <p:nvPr/>
        </p:nvSpPr>
        <p:spPr>
          <a:xfrm>
            <a:off x="684213" y="5949950"/>
            <a:ext cx="287337" cy="4318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3019" name="10 CuadroTexto"/>
          <p:cNvSpPr txBox="1">
            <a:spLocks noChangeArrowheads="1"/>
          </p:cNvSpPr>
          <p:nvPr/>
        </p:nvSpPr>
        <p:spPr bwMode="auto">
          <a:xfrm>
            <a:off x="250825" y="476250"/>
            <a:ext cx="162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latin typeface="Lucida Sans Unicode" pitchFamily="34" charset="0"/>
              </a:rPr>
              <a:t>SUJETO </a:t>
            </a:r>
            <a:r>
              <a:rPr lang="es-ES" sz="2800">
                <a:latin typeface="Lucida Sans Unicode" pitchFamily="34" charset="0"/>
              </a:rPr>
              <a:t>: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323850" y="404813"/>
            <a:ext cx="1439863" cy="6477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3021" name="1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 redondeado"/>
          <p:cNvSpPr/>
          <p:nvPr/>
        </p:nvSpPr>
        <p:spPr>
          <a:xfrm>
            <a:off x="3635375" y="6021388"/>
            <a:ext cx="5040313" cy="83661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>
            <a:off x="395288" y="1341438"/>
            <a:ext cx="2376487" cy="431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4035" name="1 CuadroTexto"/>
          <p:cNvSpPr txBox="1">
            <a:spLocks noChangeArrowheads="1"/>
          </p:cNvSpPr>
          <p:nvPr/>
        </p:nvSpPr>
        <p:spPr bwMode="auto">
          <a:xfrm>
            <a:off x="2051050" y="260350"/>
            <a:ext cx="77771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¿Porqué es necesario el Reconocimiento de     </a:t>
            </a:r>
          </a:p>
          <a:p>
            <a:r>
              <a:rPr lang="es-ES" sz="2400" b="1">
                <a:latin typeface="Lucida Sans Unicode" pitchFamily="34" charset="0"/>
              </a:rPr>
              <a:t>   Beligerancia ?</a:t>
            </a:r>
          </a:p>
        </p:txBody>
      </p:sp>
      <p:sp>
        <p:nvSpPr>
          <p:cNvPr id="3" name="2 Documento"/>
          <p:cNvSpPr/>
          <p:nvPr/>
        </p:nvSpPr>
        <p:spPr>
          <a:xfrm>
            <a:off x="1908175" y="188913"/>
            <a:ext cx="6840538" cy="936625"/>
          </a:xfrm>
          <a:prstGeom prst="flowChartDocumen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4037" name="4 CuadroTexto"/>
          <p:cNvSpPr txBox="1">
            <a:spLocks noChangeArrowheads="1"/>
          </p:cNvSpPr>
          <p:nvPr/>
        </p:nvSpPr>
        <p:spPr bwMode="auto">
          <a:xfrm>
            <a:off x="3276600" y="1557338"/>
            <a:ext cx="5392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Aplicar normas de DIP en caso de conflictos armados</a:t>
            </a:r>
          </a:p>
          <a:p>
            <a:r>
              <a:rPr lang="es-ES" b="1">
                <a:latin typeface="Lucida Sans Unicode" pitchFamily="34" charset="0"/>
              </a:rPr>
              <a:t>Ej: normas de D. Humanitario</a:t>
            </a:r>
          </a:p>
        </p:txBody>
      </p:sp>
      <p:sp>
        <p:nvSpPr>
          <p:cNvPr id="44038" name="5 CuadroTexto"/>
          <p:cNvSpPr txBox="1">
            <a:spLocks noChangeArrowheads="1"/>
          </p:cNvSpPr>
          <p:nvPr/>
        </p:nvSpPr>
        <p:spPr bwMode="auto">
          <a:xfrm>
            <a:off x="3419475" y="2492375"/>
            <a:ext cx="382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Derecho a bloquear puertos y costas </a:t>
            </a:r>
          </a:p>
        </p:txBody>
      </p:sp>
      <p:sp>
        <p:nvSpPr>
          <p:cNvPr id="44039" name="6 CuadroTexto"/>
          <p:cNvSpPr txBox="1">
            <a:spLocks noChangeArrowheads="1"/>
          </p:cNvSpPr>
          <p:nvPr/>
        </p:nvSpPr>
        <p:spPr bwMode="auto">
          <a:xfrm>
            <a:off x="395288" y="3284538"/>
            <a:ext cx="8497887" cy="646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u="sng">
                <a:latin typeface="Lucida Sans Unicode" pitchFamily="34" charset="0"/>
              </a:rPr>
              <a:t>Consecuencias</a:t>
            </a:r>
            <a:r>
              <a:rPr lang="es-ES" b="1">
                <a:latin typeface="Lucida Sans Unicode" pitchFamily="34" charset="0"/>
              </a:rPr>
              <a:t>:  </a:t>
            </a:r>
            <a:r>
              <a:rPr lang="es-ES" b="1" u="sng">
                <a:latin typeface="Lucida Sans Unicode" pitchFamily="34" charset="0"/>
              </a:rPr>
              <a:t>no  es  Responsable internacionalmente  </a:t>
            </a:r>
            <a:r>
              <a:rPr lang="es-ES" b="1">
                <a:latin typeface="Lucida Sans Unicode" pitchFamily="34" charset="0"/>
              </a:rPr>
              <a:t>por violaciones</a:t>
            </a:r>
          </a:p>
          <a:p>
            <a:r>
              <a:rPr lang="es-ES" b="1">
                <a:latin typeface="Lucida Sans Unicode" pitchFamily="34" charset="0"/>
              </a:rPr>
              <a:t>al DIP en  ese territorio.-</a:t>
            </a:r>
          </a:p>
        </p:txBody>
      </p:sp>
      <p:sp>
        <p:nvSpPr>
          <p:cNvPr id="9" name="8 Abrir llave"/>
          <p:cNvSpPr/>
          <p:nvPr/>
        </p:nvSpPr>
        <p:spPr>
          <a:xfrm>
            <a:off x="2987675" y="1557338"/>
            <a:ext cx="288925" cy="1223962"/>
          </a:xfrm>
          <a:prstGeom prst="leftBrace">
            <a:avLst>
              <a:gd name="adj1" fmla="val 8333"/>
              <a:gd name="adj2" fmla="val 55617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4041" name="7 CuadroTexto"/>
          <p:cNvSpPr txBox="1">
            <a:spLocks noChangeArrowheads="1"/>
          </p:cNvSpPr>
          <p:nvPr/>
        </p:nvSpPr>
        <p:spPr bwMode="auto">
          <a:xfrm>
            <a:off x="323850" y="1412875"/>
            <a:ext cx="3024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Derechos y Deberes</a:t>
            </a:r>
          </a:p>
        </p:txBody>
      </p:sp>
      <p:sp>
        <p:nvSpPr>
          <p:cNvPr id="44042" name="10 CuadroTexto"/>
          <p:cNvSpPr txBox="1">
            <a:spLocks noChangeArrowheads="1"/>
          </p:cNvSpPr>
          <p:nvPr/>
        </p:nvSpPr>
        <p:spPr bwMode="auto">
          <a:xfrm>
            <a:off x="179388" y="2060575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Gobierno  Central</a:t>
            </a:r>
          </a:p>
        </p:txBody>
      </p:sp>
      <p:sp>
        <p:nvSpPr>
          <p:cNvPr id="44043" name="11 CuadroTexto"/>
          <p:cNvSpPr txBox="1">
            <a:spLocks noChangeArrowheads="1"/>
          </p:cNvSpPr>
          <p:nvPr/>
        </p:nvSpPr>
        <p:spPr bwMode="auto">
          <a:xfrm>
            <a:off x="179388" y="4797425"/>
            <a:ext cx="2820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Gobierno insurrecto</a:t>
            </a:r>
          </a:p>
        </p:txBody>
      </p:sp>
      <p:sp>
        <p:nvSpPr>
          <p:cNvPr id="44044" name="12 CuadroTexto"/>
          <p:cNvSpPr txBox="1">
            <a:spLocks noChangeArrowheads="1"/>
          </p:cNvSpPr>
          <p:nvPr/>
        </p:nvSpPr>
        <p:spPr bwMode="auto">
          <a:xfrm>
            <a:off x="3563938" y="4292600"/>
            <a:ext cx="53546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Lucida Sans Unicode" pitchFamily="34" charset="0"/>
              </a:rPr>
              <a:t>*   </a:t>
            </a:r>
            <a:r>
              <a:rPr lang="es-ES" b="1">
                <a:latin typeface="Lucida Sans Unicode" pitchFamily="34" charset="0"/>
              </a:rPr>
              <a:t>Conducirse de acuerdo al DIP.</a:t>
            </a:r>
          </a:p>
          <a:p>
            <a:r>
              <a:rPr lang="es-ES" b="1">
                <a:latin typeface="Lucida Sans Unicode" pitchFamily="34" charset="0"/>
              </a:rPr>
              <a:t>*   Instituir bloqueos ,   Tomar presas</a:t>
            </a:r>
          </a:p>
          <a:p>
            <a:r>
              <a:rPr lang="es-ES" b="1">
                <a:latin typeface="Lucida Sans Unicode" pitchFamily="34" charset="0"/>
              </a:rPr>
              <a:t>*   celebrar Tratados    (jus Tratactum)</a:t>
            </a:r>
          </a:p>
          <a:p>
            <a:r>
              <a:rPr lang="es-ES" b="1">
                <a:latin typeface="Lucida Sans Unicode" pitchFamily="34" charset="0"/>
              </a:rPr>
              <a:t>*  actos administrativos  en esa parte del territorio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3635896" y="4293096"/>
            <a:ext cx="5256584" cy="12961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4046" name="14 CuadroTexto"/>
          <p:cNvSpPr txBox="1">
            <a:spLocks noChangeArrowheads="1"/>
          </p:cNvSpPr>
          <p:nvPr/>
        </p:nvSpPr>
        <p:spPr bwMode="auto">
          <a:xfrm>
            <a:off x="755650" y="6092825"/>
            <a:ext cx="2105025" cy="4619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3eros. Estados</a:t>
            </a:r>
          </a:p>
        </p:txBody>
      </p:sp>
      <p:sp>
        <p:nvSpPr>
          <p:cNvPr id="44047" name="15 CuadroTexto"/>
          <p:cNvSpPr txBox="1">
            <a:spLocks noChangeArrowheads="1"/>
          </p:cNvSpPr>
          <p:nvPr/>
        </p:nvSpPr>
        <p:spPr bwMode="auto">
          <a:xfrm>
            <a:off x="3635375" y="6021388"/>
            <a:ext cx="48625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Lucida Sans Unicode" pitchFamily="34" charset="0"/>
              </a:rPr>
              <a:t>Protege sus intereses en territorios en conflicto</a:t>
            </a:r>
          </a:p>
          <a:p>
            <a:r>
              <a:rPr lang="es-ES" b="1">
                <a:solidFill>
                  <a:schemeClr val="bg1"/>
                </a:solidFill>
                <a:latin typeface="Lucida Sans Unicode" pitchFamily="34" charset="0"/>
              </a:rPr>
              <a:t>Status: </a:t>
            </a:r>
            <a:r>
              <a:rPr lang="es-ES" b="1" u="sng">
                <a:solidFill>
                  <a:schemeClr val="bg1"/>
                </a:solidFill>
                <a:latin typeface="Lucida Sans Unicode" pitchFamily="34" charset="0"/>
              </a:rPr>
              <a:t>Neutralidad – no intervención</a:t>
            </a:r>
          </a:p>
        </p:txBody>
      </p:sp>
      <p:sp>
        <p:nvSpPr>
          <p:cNvPr id="18" name="17 Abrir llave"/>
          <p:cNvSpPr/>
          <p:nvPr/>
        </p:nvSpPr>
        <p:spPr>
          <a:xfrm>
            <a:off x="3132138" y="6021388"/>
            <a:ext cx="215900" cy="720725"/>
          </a:xfrm>
          <a:prstGeom prst="leftBrace">
            <a:avLst/>
          </a:prstGeom>
          <a:solidFill>
            <a:schemeClr val="bg1"/>
          </a:solidFill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9" name="18 Abrir llave"/>
          <p:cNvSpPr/>
          <p:nvPr/>
        </p:nvSpPr>
        <p:spPr>
          <a:xfrm>
            <a:off x="3419475" y="4292600"/>
            <a:ext cx="215900" cy="11525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4050" name="19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19250" y="333375"/>
            <a:ext cx="7056438" cy="863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5058" name="1 CuadroTexto"/>
          <p:cNvSpPr txBox="1">
            <a:spLocks noChangeArrowheads="1"/>
          </p:cNvSpPr>
          <p:nvPr/>
        </p:nvSpPr>
        <p:spPr bwMode="auto">
          <a:xfrm>
            <a:off x="1692275" y="549275"/>
            <a:ext cx="68151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latin typeface="Lucida Sans Unicode" pitchFamily="34" charset="0"/>
              </a:rPr>
              <a:t>Movimientos nacionales de Liberación</a:t>
            </a:r>
          </a:p>
        </p:txBody>
      </p:sp>
      <p:sp>
        <p:nvSpPr>
          <p:cNvPr id="45059" name="2 CuadroTexto"/>
          <p:cNvSpPr txBox="1">
            <a:spLocks noChangeArrowheads="1"/>
          </p:cNvSpPr>
          <p:nvPr/>
        </p:nvSpPr>
        <p:spPr bwMode="auto">
          <a:xfrm>
            <a:off x="827088" y="1484313"/>
            <a:ext cx="71104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Reconocidas por  las NN.UU como Sujetos de DIP</a:t>
            </a:r>
          </a:p>
          <a:p>
            <a:r>
              <a:rPr lang="es-ES" b="1">
                <a:latin typeface="Lucida Sans Unicode" pitchFamily="34" charset="0"/>
              </a:rPr>
              <a:t>a quienes les a acordado el status de Observadores en la A.G </a:t>
            </a:r>
          </a:p>
          <a:p>
            <a:r>
              <a:rPr lang="es-ES" b="1">
                <a:latin typeface="Lucida Sans Unicode" pitchFamily="34" charset="0"/>
              </a:rPr>
              <a:t> y otros órganos y comisiones </a:t>
            </a:r>
          </a:p>
          <a:p>
            <a:r>
              <a:rPr lang="es-ES" b="1">
                <a:latin typeface="Lucida Sans Unicode" pitchFamily="34" charset="0"/>
              </a:rPr>
              <a:t>                                                                       Ej.     OLP</a:t>
            </a:r>
          </a:p>
        </p:txBody>
      </p:sp>
      <p:sp>
        <p:nvSpPr>
          <p:cNvPr id="45060" name="3 CuadroTexto"/>
          <p:cNvSpPr txBox="1">
            <a:spLocks noChangeArrowheads="1"/>
          </p:cNvSpPr>
          <p:nvPr/>
        </p:nvSpPr>
        <p:spPr bwMode="auto">
          <a:xfrm>
            <a:off x="2339975" y="3068638"/>
            <a:ext cx="3887788" cy="708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Capacidad de  jus Tratactum</a:t>
            </a:r>
          </a:p>
          <a:p>
            <a:r>
              <a:rPr lang="es-ES" sz="2000" b="1">
                <a:latin typeface="Lucida Sans Unicode" pitchFamily="34" charset="0"/>
              </a:rPr>
              <a:t>                       jus Legationi</a:t>
            </a:r>
          </a:p>
        </p:txBody>
      </p:sp>
      <p:sp>
        <p:nvSpPr>
          <p:cNvPr id="45061" name="4 CuadroTexto"/>
          <p:cNvSpPr txBox="1">
            <a:spLocks noChangeArrowheads="1"/>
          </p:cNvSpPr>
          <p:nvPr/>
        </p:nvSpPr>
        <p:spPr bwMode="auto">
          <a:xfrm>
            <a:off x="827088" y="4221163"/>
            <a:ext cx="770572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>
                <a:latin typeface="Lucida Sans Unicode" pitchFamily="34" charset="0"/>
              </a:rPr>
              <a:t>Reconocidas por Convenciones Multilaterales :</a:t>
            </a:r>
          </a:p>
          <a:p>
            <a:r>
              <a:rPr lang="es-ES" sz="2000" b="1">
                <a:latin typeface="Lucida Sans Unicode" pitchFamily="34" charset="0"/>
              </a:rPr>
              <a:t>       *Convención del Mar 82</a:t>
            </a:r>
          </a:p>
          <a:p>
            <a:endParaRPr lang="es-ES" sz="2000" b="1">
              <a:latin typeface="Lucida Sans Unicode" pitchFamily="34" charset="0"/>
            </a:endParaRPr>
          </a:p>
          <a:p>
            <a:r>
              <a:rPr lang="es-ES" sz="2000" b="1">
                <a:latin typeface="Lucida Sans Unicode" pitchFamily="34" charset="0"/>
              </a:rPr>
              <a:t>                                                                                                 </a:t>
            </a:r>
          </a:p>
          <a:p>
            <a:r>
              <a:rPr lang="es-ES" sz="2000" b="1">
                <a:latin typeface="Lucida Sans Unicode" pitchFamily="34" charset="0"/>
              </a:rPr>
              <a:t>                                                                                              </a:t>
            </a:r>
          </a:p>
        </p:txBody>
      </p:sp>
      <p:sp>
        <p:nvSpPr>
          <p:cNvPr id="45062" name="6 CuadroTexto"/>
          <p:cNvSpPr txBox="1">
            <a:spLocks noChangeArrowheads="1"/>
          </p:cNvSpPr>
          <p:nvPr/>
        </p:nvSpPr>
        <p:spPr bwMode="auto">
          <a:xfrm>
            <a:off x="0" y="404813"/>
            <a:ext cx="1358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SUJETO</a:t>
            </a:r>
            <a:r>
              <a:rPr lang="es-ES" sz="2400">
                <a:latin typeface="Lucida Sans Unicode" pitchFamily="34" charset="0"/>
              </a:rPr>
              <a:t>: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0" y="476250"/>
            <a:ext cx="1258888" cy="36036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5064" name="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45065" name="9 Rectángulo"/>
          <p:cNvSpPr>
            <a:spLocks noChangeArrowheads="1"/>
          </p:cNvSpPr>
          <p:nvPr/>
        </p:nvSpPr>
        <p:spPr bwMode="auto">
          <a:xfrm>
            <a:off x="900113" y="4941888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       *Convención s/prohibición  y limitación de armamentos 1981.  </a:t>
            </a:r>
          </a:p>
          <a:p>
            <a:r>
              <a:rPr lang="es-ES" b="1">
                <a:latin typeface="Lucida Sans Unicode" pitchFamily="34" charset="0"/>
              </a:rPr>
              <a:t>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ocumento"/>
          <p:cNvSpPr/>
          <p:nvPr/>
        </p:nvSpPr>
        <p:spPr>
          <a:xfrm>
            <a:off x="683568" y="1124744"/>
            <a:ext cx="7776864" cy="1152128"/>
          </a:xfrm>
          <a:prstGeom prst="flowChartDocumen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388" name="3 CuadroTexto"/>
          <p:cNvSpPr txBox="1">
            <a:spLocks noChangeArrowheads="1"/>
          </p:cNvSpPr>
          <p:nvPr/>
        </p:nvSpPr>
        <p:spPr bwMode="auto">
          <a:xfrm>
            <a:off x="827088" y="1196975"/>
            <a:ext cx="720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i="1">
                <a:latin typeface="Lucida Sans Unicode" pitchFamily="34" charset="0"/>
              </a:rPr>
              <a:t>Desde el punto de vista jurídico, persona</a:t>
            </a:r>
            <a:r>
              <a:rPr lang="es-ES" sz="2000">
                <a:latin typeface="Lucida Sans Unicode" pitchFamily="34" charset="0"/>
              </a:rPr>
              <a:t> o sujeto de derecho es todo ser capaz de tener derechos y contraer obligaciones jurídicas.</a:t>
            </a:r>
            <a:br>
              <a:rPr lang="es-ES" sz="2000">
                <a:latin typeface="Lucida Sans Unicode" pitchFamily="34" charset="0"/>
              </a:rPr>
            </a:br>
            <a:r>
              <a:rPr lang="es-ES" sz="2000">
                <a:latin typeface="Lucida Sans Unicode" pitchFamily="34" charset="0"/>
              </a:rPr>
              <a:t/>
            </a:r>
            <a:br>
              <a:rPr lang="es-ES" sz="2000">
                <a:latin typeface="Lucida Sans Unicode" pitchFamily="34" charset="0"/>
              </a:rPr>
            </a:br>
            <a:endParaRPr lang="es-ES" sz="2000">
              <a:latin typeface="Lucida Sans Unicode" pitchFamily="34" charset="0"/>
            </a:endParaRPr>
          </a:p>
        </p:txBody>
      </p:sp>
      <p:sp>
        <p:nvSpPr>
          <p:cNvPr id="16389" name="4 CuadroTexto"/>
          <p:cNvSpPr txBox="1">
            <a:spLocks noChangeArrowheads="1"/>
          </p:cNvSpPr>
          <p:nvPr/>
        </p:nvSpPr>
        <p:spPr bwMode="auto">
          <a:xfrm>
            <a:off x="179388" y="260350"/>
            <a:ext cx="45926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600">
                <a:latin typeface="Algerian"/>
              </a:rPr>
              <a:t>Sujeto de Derecho</a:t>
            </a:r>
          </a:p>
        </p:txBody>
      </p:sp>
      <p:sp>
        <p:nvSpPr>
          <p:cNvPr id="16390" name="5 CuadroTexto"/>
          <p:cNvSpPr txBox="1">
            <a:spLocks noChangeArrowheads="1"/>
          </p:cNvSpPr>
          <p:nvPr/>
        </p:nvSpPr>
        <p:spPr bwMode="auto">
          <a:xfrm>
            <a:off x="0" y="2636838"/>
            <a:ext cx="3508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Ámbito internacional :</a:t>
            </a:r>
          </a:p>
        </p:txBody>
      </p:sp>
      <p:sp>
        <p:nvSpPr>
          <p:cNvPr id="16391" name="6 CuadroTexto"/>
          <p:cNvSpPr txBox="1">
            <a:spLocks noChangeArrowheads="1"/>
          </p:cNvSpPr>
          <p:nvPr/>
        </p:nvSpPr>
        <p:spPr bwMode="auto">
          <a:xfrm>
            <a:off x="3419475" y="2708275"/>
            <a:ext cx="590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Lucida Sans Unicode" pitchFamily="34" charset="0"/>
              </a:rPr>
              <a:t>¡</a:t>
            </a:r>
            <a:r>
              <a:rPr lang="es-ES" b="1">
                <a:latin typeface="Lucida Sans Unicode" pitchFamily="34" charset="0"/>
              </a:rPr>
              <a:t>Cómo se manifiesta la personalidad Internacional</a:t>
            </a:r>
            <a:r>
              <a:rPr lang="es-ES">
                <a:latin typeface="Lucida Sans Unicode" pitchFamily="34" charset="0"/>
              </a:rPr>
              <a:t>?</a:t>
            </a:r>
          </a:p>
        </p:txBody>
      </p:sp>
      <p:sp>
        <p:nvSpPr>
          <p:cNvPr id="16392" name="7 CuadroTexto"/>
          <p:cNvSpPr txBox="1">
            <a:spLocks noChangeArrowheads="1"/>
          </p:cNvSpPr>
          <p:nvPr/>
        </p:nvSpPr>
        <p:spPr bwMode="auto">
          <a:xfrm>
            <a:off x="684213" y="4365625"/>
            <a:ext cx="20161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latin typeface="Lucida Sans Unicode" pitchFamily="34" charset="0"/>
              </a:rPr>
              <a:t>Atributos</a:t>
            </a:r>
            <a:r>
              <a:rPr lang="es-ES" sz="2400">
                <a:latin typeface="Lucida Sans Unicode" pitchFamily="34" charset="0"/>
              </a:rPr>
              <a:t>:</a:t>
            </a:r>
          </a:p>
        </p:txBody>
      </p:sp>
      <p:sp>
        <p:nvSpPr>
          <p:cNvPr id="16393" name="8 CuadroTexto"/>
          <p:cNvSpPr txBox="1">
            <a:spLocks noChangeArrowheads="1"/>
          </p:cNvSpPr>
          <p:nvPr/>
        </p:nvSpPr>
        <p:spPr bwMode="auto">
          <a:xfrm>
            <a:off x="4643438" y="3933825"/>
            <a:ext cx="20367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JUS TRATACTUM</a:t>
            </a:r>
          </a:p>
        </p:txBody>
      </p:sp>
      <p:sp>
        <p:nvSpPr>
          <p:cNvPr id="16394" name="9 CuadroTexto"/>
          <p:cNvSpPr txBox="1">
            <a:spLocks noChangeArrowheads="1"/>
          </p:cNvSpPr>
          <p:nvPr/>
        </p:nvSpPr>
        <p:spPr bwMode="auto">
          <a:xfrm>
            <a:off x="4787900" y="4797425"/>
            <a:ext cx="1819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JUS LEGATIONI</a:t>
            </a:r>
          </a:p>
        </p:txBody>
      </p:sp>
      <p:sp>
        <p:nvSpPr>
          <p:cNvPr id="16395" name="10 CuadroTexto"/>
          <p:cNvSpPr txBox="1">
            <a:spLocks noChangeArrowheads="1"/>
          </p:cNvSpPr>
          <p:nvPr/>
        </p:nvSpPr>
        <p:spPr bwMode="auto">
          <a:xfrm>
            <a:off x="4932363" y="5589588"/>
            <a:ext cx="184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LOCUS STANDI</a:t>
            </a:r>
          </a:p>
        </p:txBody>
      </p:sp>
      <p:sp>
        <p:nvSpPr>
          <p:cNvPr id="16" name="15 Flecha abajo"/>
          <p:cNvSpPr/>
          <p:nvPr/>
        </p:nvSpPr>
        <p:spPr>
          <a:xfrm>
            <a:off x="1403350" y="3213100"/>
            <a:ext cx="144463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" name="16 Tarjeta"/>
          <p:cNvSpPr/>
          <p:nvPr/>
        </p:nvSpPr>
        <p:spPr>
          <a:xfrm>
            <a:off x="684213" y="4292600"/>
            <a:ext cx="1943100" cy="649288"/>
          </a:xfrm>
          <a:prstGeom prst="flowChartPunchedCar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9" name="18 Abrir llave"/>
          <p:cNvSpPr/>
          <p:nvPr/>
        </p:nvSpPr>
        <p:spPr>
          <a:xfrm>
            <a:off x="3635375" y="3933825"/>
            <a:ext cx="431800" cy="2087563"/>
          </a:xfrm>
          <a:prstGeom prst="lef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" name="19 Forma libre"/>
          <p:cNvSpPr/>
          <p:nvPr/>
        </p:nvSpPr>
        <p:spPr>
          <a:xfrm>
            <a:off x="6780213" y="3976688"/>
            <a:ext cx="193675" cy="176212"/>
          </a:xfrm>
          <a:custGeom>
            <a:avLst/>
            <a:gdLst>
              <a:gd name="connsiteX0" fmla="*/ 27956 w 193209"/>
              <a:gd name="connsiteY0" fmla="*/ 132203 h 175640"/>
              <a:gd name="connsiteX1" fmla="*/ 5922 w 193209"/>
              <a:gd name="connsiteY1" fmla="*/ 165253 h 175640"/>
              <a:gd name="connsiteX2" fmla="*/ 38973 w 193209"/>
              <a:gd name="connsiteY2" fmla="*/ 154236 h 175640"/>
              <a:gd name="connsiteX3" fmla="*/ 105074 w 193209"/>
              <a:gd name="connsiteY3" fmla="*/ 88135 h 175640"/>
              <a:gd name="connsiteX4" fmla="*/ 193209 w 193209"/>
              <a:gd name="connsiteY4" fmla="*/ 0 h 17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209" h="175640">
                <a:moveTo>
                  <a:pt x="27956" y="132203"/>
                </a:moveTo>
                <a:cubicBezTo>
                  <a:pt x="20611" y="143220"/>
                  <a:pt x="0" y="153410"/>
                  <a:pt x="5922" y="165253"/>
                </a:cubicBezTo>
                <a:cubicBezTo>
                  <a:pt x="11116" y="175640"/>
                  <a:pt x="29806" y="161366"/>
                  <a:pt x="38973" y="154236"/>
                </a:cubicBezTo>
                <a:cubicBezTo>
                  <a:pt x="63569" y="135105"/>
                  <a:pt x="83040" y="110169"/>
                  <a:pt x="105074" y="88135"/>
                </a:cubicBezTo>
                <a:lnTo>
                  <a:pt x="19320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6" name="25 Forma libre"/>
          <p:cNvSpPr/>
          <p:nvPr/>
        </p:nvSpPr>
        <p:spPr>
          <a:xfrm>
            <a:off x="6732588" y="5651500"/>
            <a:ext cx="196850" cy="182563"/>
          </a:xfrm>
          <a:custGeom>
            <a:avLst/>
            <a:gdLst>
              <a:gd name="connsiteX0" fmla="*/ 65471 w 197674"/>
              <a:gd name="connsiteY0" fmla="*/ 77118 h 182192"/>
              <a:gd name="connsiteX1" fmla="*/ 21404 w 197674"/>
              <a:gd name="connsiteY1" fmla="*/ 143219 h 182192"/>
              <a:gd name="connsiteX2" fmla="*/ 10387 w 197674"/>
              <a:gd name="connsiteY2" fmla="*/ 176270 h 182192"/>
              <a:gd name="connsiteX3" fmla="*/ 43437 w 197674"/>
              <a:gd name="connsiteY3" fmla="*/ 154236 h 182192"/>
              <a:gd name="connsiteX4" fmla="*/ 87505 w 197674"/>
              <a:gd name="connsiteY4" fmla="*/ 88135 h 182192"/>
              <a:gd name="connsiteX5" fmla="*/ 109539 w 197674"/>
              <a:gd name="connsiteY5" fmla="*/ 55084 h 182192"/>
              <a:gd name="connsiteX6" fmla="*/ 197674 w 197674"/>
              <a:gd name="connsiteY6" fmla="*/ 0 h 182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674" h="182192">
                <a:moveTo>
                  <a:pt x="65471" y="77118"/>
                </a:moveTo>
                <a:cubicBezTo>
                  <a:pt x="50782" y="99152"/>
                  <a:pt x="29778" y="118097"/>
                  <a:pt x="21404" y="143219"/>
                </a:cubicBezTo>
                <a:cubicBezTo>
                  <a:pt x="17732" y="154236"/>
                  <a:pt x="0" y="171076"/>
                  <a:pt x="10387" y="176270"/>
                </a:cubicBezTo>
                <a:cubicBezTo>
                  <a:pt x="22230" y="182192"/>
                  <a:pt x="32420" y="161581"/>
                  <a:pt x="43437" y="154236"/>
                </a:cubicBezTo>
                <a:cubicBezTo>
                  <a:pt x="62798" y="96154"/>
                  <a:pt x="41658" y="143152"/>
                  <a:pt x="87505" y="88135"/>
                </a:cubicBezTo>
                <a:cubicBezTo>
                  <a:pt x="95982" y="77963"/>
                  <a:pt x="99574" y="63803"/>
                  <a:pt x="109539" y="55084"/>
                </a:cubicBezTo>
                <a:cubicBezTo>
                  <a:pt x="141953" y="26722"/>
                  <a:pt x="164519" y="16577"/>
                  <a:pt x="19767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7" name="26 Forma libre"/>
          <p:cNvSpPr/>
          <p:nvPr/>
        </p:nvSpPr>
        <p:spPr>
          <a:xfrm>
            <a:off x="6746875" y="4857750"/>
            <a:ext cx="160338" cy="223838"/>
          </a:xfrm>
          <a:custGeom>
            <a:avLst/>
            <a:gdLst>
              <a:gd name="connsiteX0" fmla="*/ 17499 w 160718"/>
              <a:gd name="connsiteY0" fmla="*/ 110168 h 222945"/>
              <a:gd name="connsiteX1" fmla="*/ 28515 w 160718"/>
              <a:gd name="connsiteY1" fmla="*/ 209320 h 222945"/>
              <a:gd name="connsiteX2" fmla="*/ 72583 w 160718"/>
              <a:gd name="connsiteY2" fmla="*/ 143219 h 222945"/>
              <a:gd name="connsiteX3" fmla="*/ 116650 w 160718"/>
              <a:gd name="connsiteY3" fmla="*/ 66101 h 222945"/>
              <a:gd name="connsiteX4" fmla="*/ 160718 w 160718"/>
              <a:gd name="connsiteY4" fmla="*/ 0 h 22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718" h="222945">
                <a:moveTo>
                  <a:pt x="17499" y="110168"/>
                </a:moveTo>
                <a:cubicBezTo>
                  <a:pt x="21171" y="143219"/>
                  <a:pt x="0" y="192211"/>
                  <a:pt x="28515" y="209320"/>
                </a:cubicBezTo>
                <a:cubicBezTo>
                  <a:pt x="51222" y="222945"/>
                  <a:pt x="57894" y="165253"/>
                  <a:pt x="72583" y="143219"/>
                </a:cubicBezTo>
                <a:cubicBezTo>
                  <a:pt x="148804" y="28888"/>
                  <a:pt x="32785" y="205875"/>
                  <a:pt x="116650" y="66101"/>
                </a:cubicBezTo>
                <a:cubicBezTo>
                  <a:pt x="130275" y="43393"/>
                  <a:pt x="160718" y="0"/>
                  <a:pt x="160718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402" name="17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12 Imagen" descr="guardia-suiza_edited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1989138"/>
            <a:ext cx="5148262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Pergamino horizontal"/>
          <p:cNvSpPr/>
          <p:nvPr/>
        </p:nvSpPr>
        <p:spPr>
          <a:xfrm>
            <a:off x="395288" y="188913"/>
            <a:ext cx="7993062" cy="1439862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6083" name="1 CuadroTexto"/>
          <p:cNvSpPr txBox="1">
            <a:spLocks noChangeArrowheads="1"/>
          </p:cNvSpPr>
          <p:nvPr/>
        </p:nvSpPr>
        <p:spPr bwMode="auto">
          <a:xfrm>
            <a:off x="827088" y="620713"/>
            <a:ext cx="7378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lgerian"/>
              </a:rPr>
              <a:t>Santa sede  - Ciudad del Vaticano</a:t>
            </a:r>
            <a:endParaRPr lang="es-ES" sz="3200" b="1">
              <a:latin typeface="Algerian"/>
            </a:endParaRPr>
          </a:p>
        </p:txBody>
      </p:sp>
      <p:sp>
        <p:nvSpPr>
          <p:cNvPr id="46084" name="7 CuadroTexto"/>
          <p:cNvSpPr txBox="1">
            <a:spLocks noChangeArrowheads="1"/>
          </p:cNvSpPr>
          <p:nvPr/>
        </p:nvSpPr>
        <p:spPr bwMode="auto">
          <a:xfrm>
            <a:off x="0" y="4149725"/>
            <a:ext cx="432117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Estado Neutralizado (Tratado Letran)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46085" name="8 CuadroTexto"/>
          <p:cNvSpPr txBox="1">
            <a:spLocks noChangeArrowheads="1"/>
          </p:cNvSpPr>
          <p:nvPr/>
        </p:nvSpPr>
        <p:spPr bwMode="auto">
          <a:xfrm>
            <a:off x="827088" y="4868863"/>
            <a:ext cx="2592387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Ciudadanía Funcional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46086" name="9 CuadroTexto"/>
          <p:cNvSpPr txBox="1">
            <a:spLocks noChangeArrowheads="1"/>
          </p:cNvSpPr>
          <p:nvPr/>
        </p:nvSpPr>
        <p:spPr bwMode="auto">
          <a:xfrm>
            <a:off x="684213" y="3357563"/>
            <a:ext cx="2592387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J.T, J.L , Locus Standi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46087" name="10 CuadroTexto"/>
          <p:cNvSpPr txBox="1">
            <a:spLocks noChangeArrowheads="1"/>
          </p:cNvSpPr>
          <p:nvPr/>
        </p:nvSpPr>
        <p:spPr bwMode="auto">
          <a:xfrm>
            <a:off x="684213" y="5732463"/>
            <a:ext cx="3311525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ONU : Miembro observador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46088" name="11 Rectángulo"/>
          <p:cNvSpPr>
            <a:spLocks noChangeArrowheads="1"/>
          </p:cNvSpPr>
          <p:nvPr/>
        </p:nvSpPr>
        <p:spPr bwMode="auto">
          <a:xfrm>
            <a:off x="539750" y="2060575"/>
            <a:ext cx="2952750" cy="8318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Sujeto  pleno  de</a:t>
            </a:r>
          </a:p>
          <a:p>
            <a:r>
              <a:rPr lang="en-US" sz="2400" b="1">
                <a:latin typeface="Lucida Sans Unicode" pitchFamily="34" charset="0"/>
              </a:rPr>
              <a:t>        DIP </a:t>
            </a:r>
            <a:r>
              <a:rPr lang="en-US" sz="2400" b="1">
                <a:solidFill>
                  <a:srgbClr val="FFFFFF"/>
                </a:solidFill>
                <a:latin typeface="Lucida Sans Unicode" pitchFamily="34" charset="0"/>
              </a:rPr>
              <a:t>DIP</a:t>
            </a:r>
            <a:endParaRPr lang="es-ES" sz="2400" b="1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14" name="13 Forma libre"/>
          <p:cNvSpPr/>
          <p:nvPr/>
        </p:nvSpPr>
        <p:spPr>
          <a:xfrm>
            <a:off x="3587750" y="1731963"/>
            <a:ext cx="1312863" cy="730250"/>
          </a:xfrm>
          <a:custGeom>
            <a:avLst/>
            <a:gdLst>
              <a:gd name="connsiteX0" fmla="*/ 1313527 w 1313527"/>
              <a:gd name="connsiteY0" fmla="*/ 0 h 731520"/>
              <a:gd name="connsiteX1" fmla="*/ 1276951 w 1313527"/>
              <a:gd name="connsiteY1" fmla="*/ 36576 h 731520"/>
              <a:gd name="connsiteX2" fmla="*/ 1130647 w 1313527"/>
              <a:gd name="connsiteY2" fmla="*/ 73152 h 731520"/>
              <a:gd name="connsiteX3" fmla="*/ 1094071 w 1313527"/>
              <a:gd name="connsiteY3" fmla="*/ 97536 h 731520"/>
              <a:gd name="connsiteX4" fmla="*/ 996535 w 1313527"/>
              <a:gd name="connsiteY4" fmla="*/ 146304 h 731520"/>
              <a:gd name="connsiteX5" fmla="*/ 959959 w 1313527"/>
              <a:gd name="connsiteY5" fmla="*/ 182880 h 731520"/>
              <a:gd name="connsiteX6" fmla="*/ 874615 w 1313527"/>
              <a:gd name="connsiteY6" fmla="*/ 231648 h 731520"/>
              <a:gd name="connsiteX7" fmla="*/ 838039 w 1313527"/>
              <a:gd name="connsiteY7" fmla="*/ 243840 h 731520"/>
              <a:gd name="connsiteX8" fmla="*/ 764887 w 1313527"/>
              <a:gd name="connsiteY8" fmla="*/ 280416 h 731520"/>
              <a:gd name="connsiteX9" fmla="*/ 740503 w 1313527"/>
              <a:gd name="connsiteY9" fmla="*/ 316992 h 731520"/>
              <a:gd name="connsiteX10" fmla="*/ 667351 w 1313527"/>
              <a:gd name="connsiteY10" fmla="*/ 365760 h 731520"/>
              <a:gd name="connsiteX11" fmla="*/ 642967 w 1313527"/>
              <a:gd name="connsiteY11" fmla="*/ 402336 h 731520"/>
              <a:gd name="connsiteX12" fmla="*/ 630775 w 1313527"/>
              <a:gd name="connsiteY12" fmla="*/ 438912 h 731520"/>
              <a:gd name="connsiteX13" fmla="*/ 545431 w 1313527"/>
              <a:gd name="connsiteY13" fmla="*/ 499872 h 731520"/>
              <a:gd name="connsiteX14" fmla="*/ 460087 w 1313527"/>
              <a:gd name="connsiteY14" fmla="*/ 524256 h 731520"/>
              <a:gd name="connsiteX15" fmla="*/ 423511 w 1313527"/>
              <a:gd name="connsiteY15" fmla="*/ 548640 h 731520"/>
              <a:gd name="connsiteX16" fmla="*/ 411319 w 1313527"/>
              <a:gd name="connsiteY16" fmla="*/ 585216 h 731520"/>
              <a:gd name="connsiteX17" fmla="*/ 374743 w 1313527"/>
              <a:gd name="connsiteY17" fmla="*/ 658368 h 731520"/>
              <a:gd name="connsiteX18" fmla="*/ 362551 w 1313527"/>
              <a:gd name="connsiteY18" fmla="*/ 719328 h 731520"/>
              <a:gd name="connsiteX19" fmla="*/ 325975 w 1313527"/>
              <a:gd name="connsiteY19" fmla="*/ 731520 h 731520"/>
              <a:gd name="connsiteX20" fmla="*/ 228439 w 1313527"/>
              <a:gd name="connsiteY20" fmla="*/ 707136 h 731520"/>
              <a:gd name="connsiteX21" fmla="*/ 179671 w 1313527"/>
              <a:gd name="connsiteY21" fmla="*/ 670560 h 731520"/>
              <a:gd name="connsiteX22" fmla="*/ 106519 w 1313527"/>
              <a:gd name="connsiteY22" fmla="*/ 597408 h 731520"/>
              <a:gd name="connsiteX23" fmla="*/ 45559 w 1313527"/>
              <a:gd name="connsiteY23" fmla="*/ 512064 h 731520"/>
              <a:gd name="connsiteX24" fmla="*/ 33367 w 1313527"/>
              <a:gd name="connsiteY24" fmla="*/ 256032 h 731520"/>
              <a:gd name="connsiteX25" fmla="*/ 118711 w 1313527"/>
              <a:gd name="connsiteY25" fmla="*/ 219456 h 731520"/>
              <a:gd name="connsiteX26" fmla="*/ 155287 w 1313527"/>
              <a:gd name="connsiteY26" fmla="*/ 207264 h 731520"/>
              <a:gd name="connsiteX27" fmla="*/ 252823 w 1313527"/>
              <a:gd name="connsiteY27" fmla="*/ 182880 h 731520"/>
              <a:gd name="connsiteX28" fmla="*/ 289399 w 1313527"/>
              <a:gd name="connsiteY28" fmla="*/ 170688 h 731520"/>
              <a:gd name="connsiteX29" fmla="*/ 362551 w 1313527"/>
              <a:gd name="connsiteY29" fmla="*/ 158496 h 731520"/>
              <a:gd name="connsiteX30" fmla="*/ 447895 w 1313527"/>
              <a:gd name="connsiteY30" fmla="*/ 121920 h 731520"/>
              <a:gd name="connsiteX31" fmla="*/ 545431 w 1313527"/>
              <a:gd name="connsiteY31" fmla="*/ 97536 h 731520"/>
              <a:gd name="connsiteX32" fmla="*/ 594199 w 1313527"/>
              <a:gd name="connsiteY32" fmla="*/ 85344 h 731520"/>
              <a:gd name="connsiteX33" fmla="*/ 862423 w 1313527"/>
              <a:gd name="connsiteY33" fmla="*/ 97536 h 731520"/>
              <a:gd name="connsiteX34" fmla="*/ 850231 w 1313527"/>
              <a:gd name="connsiteY34" fmla="*/ 219456 h 731520"/>
              <a:gd name="connsiteX35" fmla="*/ 801463 w 1313527"/>
              <a:gd name="connsiteY35" fmla="*/ 292608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313527" h="731520">
                <a:moveTo>
                  <a:pt x="1313527" y="0"/>
                </a:moveTo>
                <a:cubicBezTo>
                  <a:pt x="1301335" y="12192"/>
                  <a:pt x="1292707" y="29573"/>
                  <a:pt x="1276951" y="36576"/>
                </a:cubicBezTo>
                <a:cubicBezTo>
                  <a:pt x="1194680" y="73141"/>
                  <a:pt x="1210371" y="20003"/>
                  <a:pt x="1130647" y="73152"/>
                </a:cubicBezTo>
                <a:cubicBezTo>
                  <a:pt x="1118455" y="81280"/>
                  <a:pt x="1106935" y="90519"/>
                  <a:pt x="1094071" y="97536"/>
                </a:cubicBezTo>
                <a:cubicBezTo>
                  <a:pt x="1062160" y="114942"/>
                  <a:pt x="1022238" y="120601"/>
                  <a:pt x="996535" y="146304"/>
                </a:cubicBezTo>
                <a:cubicBezTo>
                  <a:pt x="984343" y="158496"/>
                  <a:pt x="973205" y="171842"/>
                  <a:pt x="959959" y="182880"/>
                </a:cubicBezTo>
                <a:cubicBezTo>
                  <a:pt x="938351" y="200886"/>
                  <a:pt x="899166" y="221126"/>
                  <a:pt x="874615" y="231648"/>
                </a:cubicBezTo>
                <a:cubicBezTo>
                  <a:pt x="862803" y="236710"/>
                  <a:pt x="849534" y="238093"/>
                  <a:pt x="838039" y="243840"/>
                </a:cubicBezTo>
                <a:cubicBezTo>
                  <a:pt x="743501" y="291109"/>
                  <a:pt x="856822" y="249771"/>
                  <a:pt x="764887" y="280416"/>
                </a:cubicBezTo>
                <a:cubicBezTo>
                  <a:pt x="756759" y="292608"/>
                  <a:pt x="751945" y="307838"/>
                  <a:pt x="740503" y="316992"/>
                </a:cubicBezTo>
                <a:cubicBezTo>
                  <a:pt x="642832" y="395129"/>
                  <a:pt x="773036" y="238938"/>
                  <a:pt x="667351" y="365760"/>
                </a:cubicBezTo>
                <a:cubicBezTo>
                  <a:pt x="657970" y="377017"/>
                  <a:pt x="649520" y="389230"/>
                  <a:pt x="642967" y="402336"/>
                </a:cubicBezTo>
                <a:cubicBezTo>
                  <a:pt x="637220" y="413831"/>
                  <a:pt x="639002" y="429039"/>
                  <a:pt x="630775" y="438912"/>
                </a:cubicBezTo>
                <a:cubicBezTo>
                  <a:pt x="628462" y="441688"/>
                  <a:pt x="556962" y="494930"/>
                  <a:pt x="545431" y="499872"/>
                </a:cubicBezTo>
                <a:cubicBezTo>
                  <a:pt x="490742" y="523310"/>
                  <a:pt x="507538" y="500530"/>
                  <a:pt x="460087" y="524256"/>
                </a:cubicBezTo>
                <a:cubicBezTo>
                  <a:pt x="446981" y="530809"/>
                  <a:pt x="435703" y="540512"/>
                  <a:pt x="423511" y="548640"/>
                </a:cubicBezTo>
                <a:cubicBezTo>
                  <a:pt x="419447" y="560832"/>
                  <a:pt x="417066" y="573721"/>
                  <a:pt x="411319" y="585216"/>
                </a:cubicBezTo>
                <a:cubicBezTo>
                  <a:pt x="381520" y="644814"/>
                  <a:pt x="390065" y="597078"/>
                  <a:pt x="374743" y="658368"/>
                </a:cubicBezTo>
                <a:cubicBezTo>
                  <a:pt x="369717" y="678472"/>
                  <a:pt x="374046" y="702086"/>
                  <a:pt x="362551" y="719328"/>
                </a:cubicBezTo>
                <a:cubicBezTo>
                  <a:pt x="355422" y="730021"/>
                  <a:pt x="338167" y="727456"/>
                  <a:pt x="325975" y="731520"/>
                </a:cubicBezTo>
                <a:cubicBezTo>
                  <a:pt x="310539" y="728433"/>
                  <a:pt x="248626" y="718671"/>
                  <a:pt x="228439" y="707136"/>
                </a:cubicBezTo>
                <a:cubicBezTo>
                  <a:pt x="210796" y="697054"/>
                  <a:pt x="194775" y="684153"/>
                  <a:pt x="179671" y="670560"/>
                </a:cubicBezTo>
                <a:cubicBezTo>
                  <a:pt x="154039" y="647491"/>
                  <a:pt x="127210" y="624995"/>
                  <a:pt x="106519" y="597408"/>
                </a:cubicBezTo>
                <a:cubicBezTo>
                  <a:pt x="61151" y="536918"/>
                  <a:pt x="81215" y="565547"/>
                  <a:pt x="45559" y="512064"/>
                </a:cubicBezTo>
                <a:cubicBezTo>
                  <a:pt x="15394" y="406487"/>
                  <a:pt x="0" y="389498"/>
                  <a:pt x="33367" y="256032"/>
                </a:cubicBezTo>
                <a:cubicBezTo>
                  <a:pt x="39078" y="233188"/>
                  <a:pt x="106966" y="222812"/>
                  <a:pt x="118711" y="219456"/>
                </a:cubicBezTo>
                <a:cubicBezTo>
                  <a:pt x="131068" y="215925"/>
                  <a:pt x="142888" y="210645"/>
                  <a:pt x="155287" y="207264"/>
                </a:cubicBezTo>
                <a:cubicBezTo>
                  <a:pt x="187619" y="198446"/>
                  <a:pt x="221030" y="193478"/>
                  <a:pt x="252823" y="182880"/>
                </a:cubicBezTo>
                <a:cubicBezTo>
                  <a:pt x="265015" y="178816"/>
                  <a:pt x="276854" y="173476"/>
                  <a:pt x="289399" y="170688"/>
                </a:cubicBezTo>
                <a:cubicBezTo>
                  <a:pt x="313531" y="165325"/>
                  <a:pt x="338419" y="163859"/>
                  <a:pt x="362551" y="158496"/>
                </a:cubicBezTo>
                <a:cubicBezTo>
                  <a:pt x="426469" y="144292"/>
                  <a:pt x="373348" y="146769"/>
                  <a:pt x="447895" y="121920"/>
                </a:cubicBezTo>
                <a:cubicBezTo>
                  <a:pt x="479688" y="111322"/>
                  <a:pt x="512919" y="105664"/>
                  <a:pt x="545431" y="97536"/>
                </a:cubicBezTo>
                <a:lnTo>
                  <a:pt x="594199" y="85344"/>
                </a:lnTo>
                <a:cubicBezTo>
                  <a:pt x="683607" y="89408"/>
                  <a:pt x="783141" y="56007"/>
                  <a:pt x="862423" y="97536"/>
                </a:cubicBezTo>
                <a:cubicBezTo>
                  <a:pt x="898603" y="116487"/>
                  <a:pt x="862413" y="180472"/>
                  <a:pt x="850231" y="219456"/>
                </a:cubicBezTo>
                <a:cubicBezTo>
                  <a:pt x="841490" y="247428"/>
                  <a:pt x="801463" y="292608"/>
                  <a:pt x="801463" y="29260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" name="14 Forma libre"/>
          <p:cNvSpPr/>
          <p:nvPr/>
        </p:nvSpPr>
        <p:spPr>
          <a:xfrm>
            <a:off x="3967163" y="2011363"/>
            <a:ext cx="495300" cy="827087"/>
          </a:xfrm>
          <a:custGeom>
            <a:avLst/>
            <a:gdLst>
              <a:gd name="connsiteX0" fmla="*/ 495391 w 495391"/>
              <a:gd name="connsiteY0" fmla="*/ 0 h 826553"/>
              <a:gd name="connsiteX1" fmla="*/ 458815 w 495391"/>
              <a:gd name="connsiteY1" fmla="*/ 24384 h 826553"/>
              <a:gd name="connsiteX2" fmla="*/ 434431 w 495391"/>
              <a:gd name="connsiteY2" fmla="*/ 60960 h 826553"/>
              <a:gd name="connsiteX3" fmla="*/ 397855 w 495391"/>
              <a:gd name="connsiteY3" fmla="*/ 97536 h 826553"/>
              <a:gd name="connsiteX4" fmla="*/ 312511 w 495391"/>
              <a:gd name="connsiteY4" fmla="*/ 158496 h 826553"/>
              <a:gd name="connsiteX5" fmla="*/ 239359 w 495391"/>
              <a:gd name="connsiteY5" fmla="*/ 207264 h 826553"/>
              <a:gd name="connsiteX6" fmla="*/ 227167 w 495391"/>
              <a:gd name="connsiteY6" fmla="*/ 243840 h 826553"/>
              <a:gd name="connsiteX7" fmla="*/ 239359 w 495391"/>
              <a:gd name="connsiteY7" fmla="*/ 280416 h 826553"/>
              <a:gd name="connsiteX8" fmla="*/ 141823 w 495391"/>
              <a:gd name="connsiteY8" fmla="*/ 316992 h 826553"/>
              <a:gd name="connsiteX9" fmla="*/ 166207 w 495391"/>
              <a:gd name="connsiteY9" fmla="*/ 353568 h 826553"/>
              <a:gd name="connsiteX10" fmla="*/ 105247 w 495391"/>
              <a:gd name="connsiteY10" fmla="*/ 426720 h 826553"/>
              <a:gd name="connsiteX11" fmla="*/ 117439 w 495391"/>
              <a:gd name="connsiteY11" fmla="*/ 560832 h 826553"/>
              <a:gd name="connsiteX12" fmla="*/ 68671 w 495391"/>
              <a:gd name="connsiteY12" fmla="*/ 573024 h 826553"/>
              <a:gd name="connsiteX13" fmla="*/ 32095 w 495391"/>
              <a:gd name="connsiteY13" fmla="*/ 597408 h 826553"/>
              <a:gd name="connsiteX14" fmla="*/ 19903 w 495391"/>
              <a:gd name="connsiteY14" fmla="*/ 707136 h 826553"/>
              <a:gd name="connsiteX15" fmla="*/ 7711 w 495391"/>
              <a:gd name="connsiteY15" fmla="*/ 816864 h 82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5391" h="826553">
                <a:moveTo>
                  <a:pt x="495391" y="0"/>
                </a:moveTo>
                <a:cubicBezTo>
                  <a:pt x="483199" y="8128"/>
                  <a:pt x="469176" y="14023"/>
                  <a:pt x="458815" y="24384"/>
                </a:cubicBezTo>
                <a:cubicBezTo>
                  <a:pt x="448454" y="34745"/>
                  <a:pt x="443812" y="49703"/>
                  <a:pt x="434431" y="60960"/>
                </a:cubicBezTo>
                <a:cubicBezTo>
                  <a:pt x="423393" y="74206"/>
                  <a:pt x="410047" y="85344"/>
                  <a:pt x="397855" y="97536"/>
                </a:cubicBezTo>
                <a:cubicBezTo>
                  <a:pt x="372295" y="174217"/>
                  <a:pt x="408336" y="98605"/>
                  <a:pt x="312511" y="158496"/>
                </a:cubicBezTo>
                <a:cubicBezTo>
                  <a:pt x="200249" y="228660"/>
                  <a:pt x="392206" y="169052"/>
                  <a:pt x="239359" y="207264"/>
                </a:cubicBezTo>
                <a:cubicBezTo>
                  <a:pt x="235295" y="219456"/>
                  <a:pt x="227167" y="230989"/>
                  <a:pt x="227167" y="243840"/>
                </a:cubicBezTo>
                <a:cubicBezTo>
                  <a:pt x="227167" y="256691"/>
                  <a:pt x="244132" y="268484"/>
                  <a:pt x="239359" y="280416"/>
                </a:cubicBezTo>
                <a:cubicBezTo>
                  <a:pt x="228439" y="307715"/>
                  <a:pt x="156484" y="314060"/>
                  <a:pt x="141823" y="316992"/>
                </a:cubicBezTo>
                <a:cubicBezTo>
                  <a:pt x="149951" y="329184"/>
                  <a:pt x="166207" y="338915"/>
                  <a:pt x="166207" y="353568"/>
                </a:cubicBezTo>
                <a:cubicBezTo>
                  <a:pt x="166207" y="394817"/>
                  <a:pt x="132003" y="408883"/>
                  <a:pt x="105247" y="426720"/>
                </a:cubicBezTo>
                <a:cubicBezTo>
                  <a:pt x="136035" y="472902"/>
                  <a:pt x="157769" y="488237"/>
                  <a:pt x="117439" y="560832"/>
                </a:cubicBezTo>
                <a:cubicBezTo>
                  <a:pt x="109301" y="575480"/>
                  <a:pt x="84927" y="568960"/>
                  <a:pt x="68671" y="573024"/>
                </a:cubicBezTo>
                <a:cubicBezTo>
                  <a:pt x="56479" y="581152"/>
                  <a:pt x="37103" y="583637"/>
                  <a:pt x="32095" y="597408"/>
                </a:cubicBezTo>
                <a:cubicBezTo>
                  <a:pt x="19518" y="631993"/>
                  <a:pt x="25953" y="670836"/>
                  <a:pt x="19903" y="707136"/>
                </a:cubicBezTo>
                <a:cubicBezTo>
                  <a:pt x="0" y="826553"/>
                  <a:pt x="7711" y="617571"/>
                  <a:pt x="7711" y="816864"/>
                </a:cubicBezTo>
              </a:path>
            </a:pathLst>
          </a:cu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" name="16 Forma libre"/>
          <p:cNvSpPr/>
          <p:nvPr/>
        </p:nvSpPr>
        <p:spPr>
          <a:xfrm>
            <a:off x="3868738" y="2157413"/>
            <a:ext cx="276225" cy="528637"/>
          </a:xfrm>
          <a:custGeom>
            <a:avLst/>
            <a:gdLst>
              <a:gd name="connsiteX0" fmla="*/ 275944 w 275944"/>
              <a:gd name="connsiteY0" fmla="*/ 60960 h 527503"/>
              <a:gd name="connsiteX1" fmla="*/ 227176 w 275944"/>
              <a:gd name="connsiteY1" fmla="*/ 195072 h 527503"/>
              <a:gd name="connsiteX2" fmla="*/ 202792 w 275944"/>
              <a:gd name="connsiteY2" fmla="*/ 268224 h 527503"/>
              <a:gd name="connsiteX3" fmla="*/ 227176 w 275944"/>
              <a:gd name="connsiteY3" fmla="*/ 304800 h 527503"/>
              <a:gd name="connsiteX4" fmla="*/ 178408 w 275944"/>
              <a:gd name="connsiteY4" fmla="*/ 377952 h 527503"/>
              <a:gd name="connsiteX5" fmla="*/ 154024 w 275944"/>
              <a:gd name="connsiteY5" fmla="*/ 414528 h 527503"/>
              <a:gd name="connsiteX6" fmla="*/ 129640 w 275944"/>
              <a:gd name="connsiteY6" fmla="*/ 512064 h 527503"/>
              <a:gd name="connsiteX7" fmla="*/ 19912 w 275944"/>
              <a:gd name="connsiteY7" fmla="*/ 499872 h 527503"/>
              <a:gd name="connsiteX8" fmla="*/ 44296 w 275944"/>
              <a:gd name="connsiteY8" fmla="*/ 451104 h 527503"/>
              <a:gd name="connsiteX9" fmla="*/ 80872 w 275944"/>
              <a:gd name="connsiteY9" fmla="*/ 365760 h 527503"/>
              <a:gd name="connsiteX10" fmla="*/ 68680 w 275944"/>
              <a:gd name="connsiteY10" fmla="*/ 280416 h 527503"/>
              <a:gd name="connsiteX11" fmla="*/ 56488 w 275944"/>
              <a:gd name="connsiteY11" fmla="*/ 231648 h 527503"/>
              <a:gd name="connsiteX12" fmla="*/ 68680 w 275944"/>
              <a:gd name="connsiteY12" fmla="*/ 85344 h 527503"/>
              <a:gd name="connsiteX13" fmla="*/ 93064 w 275944"/>
              <a:gd name="connsiteY13" fmla="*/ 48768 h 527503"/>
              <a:gd name="connsiteX14" fmla="*/ 166216 w 275944"/>
              <a:gd name="connsiteY14" fmla="*/ 24384 h 527503"/>
              <a:gd name="connsiteX15" fmla="*/ 202792 w 275944"/>
              <a:gd name="connsiteY15" fmla="*/ 0 h 527503"/>
              <a:gd name="connsiteX16" fmla="*/ 239368 w 275944"/>
              <a:gd name="connsiteY16" fmla="*/ 24384 h 527503"/>
              <a:gd name="connsiteX17" fmla="*/ 227176 w 275944"/>
              <a:gd name="connsiteY17" fmla="*/ 60960 h 527503"/>
              <a:gd name="connsiteX18" fmla="*/ 227176 w 275944"/>
              <a:gd name="connsiteY18" fmla="*/ 121920 h 527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5944" h="527503">
                <a:moveTo>
                  <a:pt x="275944" y="60960"/>
                </a:moveTo>
                <a:cubicBezTo>
                  <a:pt x="209344" y="127560"/>
                  <a:pt x="254534" y="67399"/>
                  <a:pt x="227176" y="195072"/>
                </a:cubicBezTo>
                <a:cubicBezTo>
                  <a:pt x="221790" y="220204"/>
                  <a:pt x="202792" y="268224"/>
                  <a:pt x="202792" y="268224"/>
                </a:cubicBezTo>
                <a:cubicBezTo>
                  <a:pt x="210920" y="280416"/>
                  <a:pt x="225104" y="290294"/>
                  <a:pt x="227176" y="304800"/>
                </a:cubicBezTo>
                <a:cubicBezTo>
                  <a:pt x="234022" y="352722"/>
                  <a:pt x="209170" y="357444"/>
                  <a:pt x="178408" y="377952"/>
                </a:cubicBezTo>
                <a:cubicBezTo>
                  <a:pt x="170280" y="390144"/>
                  <a:pt x="155642" y="399965"/>
                  <a:pt x="154024" y="414528"/>
                </a:cubicBezTo>
                <a:cubicBezTo>
                  <a:pt x="142343" y="519655"/>
                  <a:pt x="202363" y="463582"/>
                  <a:pt x="129640" y="512064"/>
                </a:cubicBezTo>
                <a:lnTo>
                  <a:pt x="19912" y="499872"/>
                </a:lnTo>
                <a:cubicBezTo>
                  <a:pt x="5123" y="489308"/>
                  <a:pt x="37137" y="467809"/>
                  <a:pt x="44296" y="451104"/>
                </a:cubicBezTo>
                <a:cubicBezTo>
                  <a:pt x="98114" y="325528"/>
                  <a:pt x="0" y="527503"/>
                  <a:pt x="80872" y="365760"/>
                </a:cubicBezTo>
                <a:cubicBezTo>
                  <a:pt x="76808" y="337312"/>
                  <a:pt x="73821" y="308689"/>
                  <a:pt x="68680" y="280416"/>
                </a:cubicBezTo>
                <a:cubicBezTo>
                  <a:pt x="65683" y="263930"/>
                  <a:pt x="56488" y="248404"/>
                  <a:pt x="56488" y="231648"/>
                </a:cubicBezTo>
                <a:cubicBezTo>
                  <a:pt x="56488" y="182711"/>
                  <a:pt x="59083" y="133331"/>
                  <a:pt x="68680" y="85344"/>
                </a:cubicBezTo>
                <a:cubicBezTo>
                  <a:pt x="71554" y="70976"/>
                  <a:pt x="80638" y="56534"/>
                  <a:pt x="93064" y="48768"/>
                </a:cubicBezTo>
                <a:cubicBezTo>
                  <a:pt x="114860" y="35145"/>
                  <a:pt x="144830" y="38641"/>
                  <a:pt x="166216" y="24384"/>
                </a:cubicBezTo>
                <a:lnTo>
                  <a:pt x="202792" y="0"/>
                </a:lnTo>
                <a:cubicBezTo>
                  <a:pt x="214984" y="8128"/>
                  <a:pt x="233926" y="10779"/>
                  <a:pt x="239368" y="24384"/>
                </a:cubicBezTo>
                <a:cubicBezTo>
                  <a:pt x="244141" y="36316"/>
                  <a:pt x="228770" y="48208"/>
                  <a:pt x="227176" y="60960"/>
                </a:cubicBezTo>
                <a:cubicBezTo>
                  <a:pt x="224656" y="81123"/>
                  <a:pt x="227176" y="101600"/>
                  <a:pt x="227176" y="12192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6092" name="17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CuadroTexto"/>
          <p:cNvSpPr txBox="1">
            <a:spLocks noChangeArrowheads="1"/>
          </p:cNvSpPr>
          <p:nvPr/>
        </p:nvSpPr>
        <p:spPr bwMode="auto">
          <a:xfrm>
            <a:off x="250825" y="1196975"/>
            <a:ext cx="6121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Engravers MT" pitchFamily="18" charset="0"/>
              </a:rPr>
              <a:t>Soberana Orden de Malta</a:t>
            </a:r>
            <a:endParaRPr lang="es-ES" sz="3200" b="1">
              <a:latin typeface="Engravers MT" pitchFamily="18" charset="0"/>
            </a:endParaRPr>
          </a:p>
        </p:txBody>
      </p:sp>
      <p:pic>
        <p:nvPicPr>
          <p:cNvPr id="47106" name="2 Imagen" descr="MaltaM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32550" y="260350"/>
            <a:ext cx="24003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3 CuadroTexto"/>
          <p:cNvSpPr txBox="1">
            <a:spLocks noChangeArrowheads="1"/>
          </p:cNvSpPr>
          <p:nvPr/>
        </p:nvSpPr>
        <p:spPr bwMode="auto">
          <a:xfrm>
            <a:off x="755650" y="2781300"/>
            <a:ext cx="3455988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Asiento  territorial : ROMA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47108" name="4 CuadroTexto"/>
          <p:cNvSpPr txBox="1">
            <a:spLocks noChangeArrowheads="1"/>
          </p:cNvSpPr>
          <p:nvPr/>
        </p:nvSpPr>
        <p:spPr bwMode="auto">
          <a:xfrm>
            <a:off x="900113" y="3500438"/>
            <a:ext cx="2376487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Atributos: J.T, J.L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47109" name="5 CuadroTexto"/>
          <p:cNvSpPr txBox="1">
            <a:spLocks noChangeArrowheads="1"/>
          </p:cNvSpPr>
          <p:nvPr/>
        </p:nvSpPr>
        <p:spPr bwMode="auto">
          <a:xfrm>
            <a:off x="1042988" y="4365625"/>
            <a:ext cx="6913562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-</a:t>
            </a:r>
            <a:r>
              <a:rPr lang="en-US" b="1">
                <a:latin typeface="Lucida Sans Unicode" pitchFamily="34" charset="0"/>
              </a:rPr>
              <a:t>cierta dependencia y subordinación con la Iglesia Católica.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47110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CuadroTexto"/>
          <p:cNvSpPr txBox="1">
            <a:spLocks noChangeArrowheads="1"/>
          </p:cNvSpPr>
          <p:nvPr/>
        </p:nvSpPr>
        <p:spPr bwMode="auto">
          <a:xfrm>
            <a:off x="3059113" y="333375"/>
            <a:ext cx="2238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INDIVIDUO</a:t>
            </a:r>
          </a:p>
        </p:txBody>
      </p:sp>
      <p:sp>
        <p:nvSpPr>
          <p:cNvPr id="48130" name="2 CuadroTexto"/>
          <p:cNvSpPr txBox="1">
            <a:spLocks noChangeArrowheads="1"/>
          </p:cNvSpPr>
          <p:nvPr/>
        </p:nvSpPr>
        <p:spPr bwMode="auto">
          <a:xfrm>
            <a:off x="1116013" y="1052513"/>
            <a:ext cx="6335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Subjetividad internacional pasiva : Titular de DEBERES Y OBLIGACIONES jurídicas impuestas por el DIP.</a:t>
            </a:r>
          </a:p>
        </p:txBody>
      </p:sp>
      <p:sp>
        <p:nvSpPr>
          <p:cNvPr id="4" name="3 Abrir llave"/>
          <p:cNvSpPr/>
          <p:nvPr/>
        </p:nvSpPr>
        <p:spPr>
          <a:xfrm rot="16200000">
            <a:off x="4333082" y="-1156494"/>
            <a:ext cx="261938" cy="7127875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8132" name="4 CuadroTexto"/>
          <p:cNvSpPr txBox="1">
            <a:spLocks noChangeArrowheads="1"/>
          </p:cNvSpPr>
          <p:nvPr/>
        </p:nvSpPr>
        <p:spPr bwMode="auto">
          <a:xfrm>
            <a:off x="3059113" y="4652963"/>
            <a:ext cx="2908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Lucida Sans Unicode" pitchFamily="34" charset="0"/>
              </a:rPr>
              <a:t>Criminales de guerra</a:t>
            </a:r>
          </a:p>
        </p:txBody>
      </p:sp>
      <p:sp>
        <p:nvSpPr>
          <p:cNvPr id="48133" name="5 CuadroTexto"/>
          <p:cNvSpPr txBox="1">
            <a:spLocks noChangeArrowheads="1"/>
          </p:cNvSpPr>
          <p:nvPr/>
        </p:nvSpPr>
        <p:spPr bwMode="auto">
          <a:xfrm>
            <a:off x="3563938" y="3284538"/>
            <a:ext cx="1519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latin typeface="Lucida Sans Unicode" pitchFamily="34" charset="0"/>
              </a:rPr>
              <a:t>Piratería</a:t>
            </a:r>
          </a:p>
        </p:txBody>
      </p:sp>
      <p:sp>
        <p:nvSpPr>
          <p:cNvPr id="12" name="11 Explosión 1"/>
          <p:cNvSpPr/>
          <p:nvPr/>
        </p:nvSpPr>
        <p:spPr>
          <a:xfrm>
            <a:off x="2339975" y="3429000"/>
            <a:ext cx="287338" cy="360363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" name="12 Explosión 1"/>
          <p:cNvSpPr/>
          <p:nvPr/>
        </p:nvSpPr>
        <p:spPr>
          <a:xfrm>
            <a:off x="2268538" y="4652963"/>
            <a:ext cx="358775" cy="360362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" name="16 Forma libre"/>
          <p:cNvSpPr/>
          <p:nvPr/>
        </p:nvSpPr>
        <p:spPr>
          <a:xfrm>
            <a:off x="5435600" y="404813"/>
            <a:ext cx="433388" cy="300037"/>
          </a:xfrm>
          <a:custGeom>
            <a:avLst/>
            <a:gdLst>
              <a:gd name="connsiteX0" fmla="*/ 13690 w 432331"/>
              <a:gd name="connsiteY0" fmla="*/ 48682 h 299488"/>
              <a:gd name="connsiteX1" fmla="*/ 2673 w 432331"/>
              <a:gd name="connsiteY1" fmla="*/ 224952 h 299488"/>
              <a:gd name="connsiteX2" fmla="*/ 24707 w 432331"/>
              <a:gd name="connsiteY2" fmla="*/ 291053 h 299488"/>
              <a:gd name="connsiteX3" fmla="*/ 79791 w 432331"/>
              <a:gd name="connsiteY3" fmla="*/ 258003 h 299488"/>
              <a:gd name="connsiteX4" fmla="*/ 134876 w 432331"/>
              <a:gd name="connsiteY4" fmla="*/ 213935 h 299488"/>
              <a:gd name="connsiteX5" fmla="*/ 167926 w 432331"/>
              <a:gd name="connsiteY5" fmla="*/ 180885 h 299488"/>
              <a:gd name="connsiteX6" fmla="*/ 211994 w 432331"/>
              <a:gd name="connsiteY6" fmla="*/ 158851 h 299488"/>
              <a:gd name="connsiteX7" fmla="*/ 278095 w 432331"/>
              <a:gd name="connsiteY7" fmla="*/ 114784 h 299488"/>
              <a:gd name="connsiteX8" fmla="*/ 311146 w 432331"/>
              <a:gd name="connsiteY8" fmla="*/ 92750 h 299488"/>
              <a:gd name="connsiteX9" fmla="*/ 344196 w 432331"/>
              <a:gd name="connsiteY9" fmla="*/ 59699 h 299488"/>
              <a:gd name="connsiteX10" fmla="*/ 410297 w 432331"/>
              <a:gd name="connsiteY10" fmla="*/ 26649 h 299488"/>
              <a:gd name="connsiteX11" fmla="*/ 432331 w 432331"/>
              <a:gd name="connsiteY11" fmla="*/ 4615 h 29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2331" h="299488">
                <a:moveTo>
                  <a:pt x="13690" y="48682"/>
                </a:moveTo>
                <a:cubicBezTo>
                  <a:pt x="10018" y="107439"/>
                  <a:pt x="0" y="166141"/>
                  <a:pt x="2673" y="224952"/>
                </a:cubicBezTo>
                <a:cubicBezTo>
                  <a:pt x="3728" y="248154"/>
                  <a:pt x="3359" y="281904"/>
                  <a:pt x="24707" y="291053"/>
                </a:cubicBezTo>
                <a:cubicBezTo>
                  <a:pt x="44388" y="299488"/>
                  <a:pt x="61430" y="269020"/>
                  <a:pt x="79791" y="258003"/>
                </a:cubicBezTo>
                <a:cubicBezTo>
                  <a:pt x="129069" y="184086"/>
                  <a:pt x="71019" y="256506"/>
                  <a:pt x="134876" y="213935"/>
                </a:cubicBezTo>
                <a:cubicBezTo>
                  <a:pt x="147839" y="205293"/>
                  <a:pt x="155248" y="189941"/>
                  <a:pt x="167926" y="180885"/>
                </a:cubicBezTo>
                <a:cubicBezTo>
                  <a:pt x="181290" y="171339"/>
                  <a:pt x="197911" y="167301"/>
                  <a:pt x="211994" y="158851"/>
                </a:cubicBezTo>
                <a:cubicBezTo>
                  <a:pt x="234701" y="145227"/>
                  <a:pt x="256061" y="129473"/>
                  <a:pt x="278095" y="114784"/>
                </a:cubicBezTo>
                <a:cubicBezTo>
                  <a:pt x="289112" y="107439"/>
                  <a:pt x="301783" y="102113"/>
                  <a:pt x="311146" y="92750"/>
                </a:cubicBezTo>
                <a:cubicBezTo>
                  <a:pt x="322163" y="81733"/>
                  <a:pt x="332227" y="69673"/>
                  <a:pt x="344196" y="59699"/>
                </a:cubicBezTo>
                <a:cubicBezTo>
                  <a:pt x="415834" y="0"/>
                  <a:pt x="339318" y="69236"/>
                  <a:pt x="410297" y="26649"/>
                </a:cubicBezTo>
                <a:cubicBezTo>
                  <a:pt x="419204" y="21305"/>
                  <a:pt x="424986" y="11960"/>
                  <a:pt x="432331" y="4615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8137" name="9 CuadroTexto"/>
          <p:cNvSpPr txBox="1">
            <a:spLocks noChangeArrowheads="1"/>
          </p:cNvSpPr>
          <p:nvPr/>
        </p:nvSpPr>
        <p:spPr bwMode="auto">
          <a:xfrm>
            <a:off x="250825" y="333375"/>
            <a:ext cx="16081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latin typeface="Lucida Sans Unicode" pitchFamily="34" charset="0"/>
              </a:rPr>
              <a:t>Sujeto</a:t>
            </a:r>
            <a:r>
              <a:rPr lang="es-ES" sz="2800">
                <a:latin typeface="Lucida Sans Unicode" pitchFamily="34" charset="0"/>
              </a:rPr>
              <a:t>  :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250825" y="333375"/>
            <a:ext cx="1368425" cy="50323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8139" name="1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3203575" y="4868863"/>
            <a:ext cx="5256213" cy="18002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3203575" y="188913"/>
            <a:ext cx="4968875" cy="216058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9155" name="1 CuadroTexto"/>
          <p:cNvSpPr txBox="1">
            <a:spLocks noChangeArrowheads="1"/>
          </p:cNvSpPr>
          <p:nvPr/>
        </p:nvSpPr>
        <p:spPr bwMode="auto">
          <a:xfrm>
            <a:off x="611188" y="3068638"/>
            <a:ext cx="1825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Piratería</a:t>
            </a:r>
          </a:p>
        </p:txBody>
      </p:sp>
      <p:sp>
        <p:nvSpPr>
          <p:cNvPr id="49156" name="2 Rectángulo"/>
          <p:cNvSpPr>
            <a:spLocks noChangeArrowheads="1"/>
          </p:cNvSpPr>
          <p:nvPr/>
        </p:nvSpPr>
        <p:spPr bwMode="auto">
          <a:xfrm>
            <a:off x="3348038" y="47625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Lucida Sans Unicode" pitchFamily="34" charset="0"/>
              </a:rPr>
              <a:t>*</a:t>
            </a:r>
            <a:r>
              <a:rPr lang="es-ES" b="1">
                <a:latin typeface="Lucida Sans Unicode" pitchFamily="34" charset="0"/>
              </a:rPr>
              <a:t>Todo </a:t>
            </a:r>
            <a:r>
              <a:rPr lang="es-ES" b="1" u="sng">
                <a:latin typeface="Lucida Sans Unicode" pitchFamily="34" charset="0"/>
              </a:rPr>
              <a:t>acto ilegal  de violencia </a:t>
            </a:r>
            <a:r>
              <a:rPr lang="es-ES" b="1">
                <a:latin typeface="Lucida Sans Unicode" pitchFamily="34" charset="0"/>
              </a:rPr>
              <a:t>Cometido por  la tripulación de un buque privado y dirigidos contra un buque ….</a:t>
            </a:r>
          </a:p>
        </p:txBody>
      </p:sp>
      <p:sp>
        <p:nvSpPr>
          <p:cNvPr id="49157" name="3 Rectángulo"/>
          <p:cNvSpPr>
            <a:spLocks noChangeArrowheads="1"/>
          </p:cNvSpPr>
          <p:nvPr/>
        </p:nvSpPr>
        <p:spPr bwMode="auto">
          <a:xfrm>
            <a:off x="3492500" y="1341438"/>
            <a:ext cx="45720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solidFill>
                  <a:srgbClr val="FF0000"/>
                </a:solidFill>
                <a:latin typeface="Lucida Sans Unicode" pitchFamily="34" charset="0"/>
              </a:rPr>
              <a:t>*</a:t>
            </a:r>
            <a:r>
              <a:rPr lang="es-ES">
                <a:latin typeface="Lucida Sans Unicode" pitchFamily="34" charset="0"/>
              </a:rPr>
              <a:t>….En    </a:t>
            </a:r>
            <a:r>
              <a:rPr lang="es-ES" b="1">
                <a:latin typeface="Lucida Sans Unicode" pitchFamily="34" charset="0"/>
              </a:rPr>
              <a:t>ALTA MAR      o en un lugar NO sometido a la jurisdicción de ningún Estado.   Art. 101</a:t>
            </a:r>
          </a:p>
        </p:txBody>
      </p:sp>
      <p:sp>
        <p:nvSpPr>
          <p:cNvPr id="49158" name="5 CuadroTexto"/>
          <p:cNvSpPr txBox="1">
            <a:spLocks noChangeArrowheads="1"/>
          </p:cNvSpPr>
          <p:nvPr/>
        </p:nvSpPr>
        <p:spPr bwMode="auto">
          <a:xfrm>
            <a:off x="3492500" y="2708275"/>
            <a:ext cx="44640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FF0000"/>
                </a:solidFill>
                <a:latin typeface="Lucida Sans Unicode" pitchFamily="34" charset="0"/>
              </a:rPr>
              <a:t>*</a:t>
            </a:r>
            <a:r>
              <a:rPr lang="es-ES" b="1">
                <a:latin typeface="Lucida Sans Unicode" pitchFamily="34" charset="0"/>
              </a:rPr>
              <a:t>“ </a:t>
            </a:r>
            <a:r>
              <a:rPr lang="es-ES" b="1" u="sng">
                <a:latin typeface="Lucida Sans Unicode" pitchFamily="34" charset="0"/>
              </a:rPr>
              <a:t>Todo Estado  puede apresar  </a:t>
            </a:r>
            <a:r>
              <a:rPr lang="es-ES" b="1">
                <a:latin typeface="Lucida Sans Unicode" pitchFamily="34" charset="0"/>
              </a:rPr>
              <a:t>…..</a:t>
            </a:r>
          </a:p>
          <a:p>
            <a:r>
              <a:rPr lang="es-ES" b="1">
                <a:latin typeface="Lucida Sans Unicode" pitchFamily="34" charset="0"/>
              </a:rPr>
              <a:t>a  buques  realizando actos de piratería ……</a:t>
            </a:r>
          </a:p>
          <a:p>
            <a:r>
              <a:rPr lang="es-ES" b="1">
                <a:latin typeface="Lucida Sans Unicode" pitchFamily="34" charset="0"/>
              </a:rPr>
              <a:t>….Los Tribunales del Estado  pueden decidir penas a imponerse por este delito ….. (art.105   Conv.  Del Mar )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427538" y="1341438"/>
            <a:ext cx="1439862" cy="2873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9160" name="8 CuadroTexto"/>
          <p:cNvSpPr txBox="1">
            <a:spLocks noChangeArrowheads="1"/>
          </p:cNvSpPr>
          <p:nvPr/>
        </p:nvSpPr>
        <p:spPr bwMode="auto">
          <a:xfrm>
            <a:off x="3348038" y="4941888"/>
            <a:ext cx="4968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solidFill>
                  <a:srgbClr val="FF0000"/>
                </a:solidFill>
                <a:latin typeface="Lucida Sans Unicode" pitchFamily="34" charset="0"/>
              </a:rPr>
              <a:t>*</a:t>
            </a:r>
            <a:r>
              <a:rPr lang="es-ES" b="1">
                <a:latin typeface="Lucida Sans Unicode" pitchFamily="34" charset="0"/>
              </a:rPr>
              <a:t>Buques y aeronaves autorizados a apresar:</a:t>
            </a:r>
          </a:p>
        </p:txBody>
      </p:sp>
      <p:sp>
        <p:nvSpPr>
          <p:cNvPr id="49161" name="9 CuadroTexto"/>
          <p:cNvSpPr txBox="1">
            <a:spLocks noChangeArrowheads="1"/>
          </p:cNvSpPr>
          <p:nvPr/>
        </p:nvSpPr>
        <p:spPr bwMode="auto">
          <a:xfrm>
            <a:off x="4211638" y="5300663"/>
            <a:ext cx="4464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Lucida Sans Unicode" pitchFamily="34" charset="0"/>
              </a:rPr>
              <a:t>+ </a:t>
            </a:r>
            <a:r>
              <a:rPr lang="es-ES" b="1">
                <a:latin typeface="Lucida Sans Unicode" pitchFamily="34" charset="0"/>
              </a:rPr>
              <a:t>buques de guerra o aeronaves militares</a:t>
            </a:r>
          </a:p>
        </p:txBody>
      </p:sp>
      <p:sp>
        <p:nvSpPr>
          <p:cNvPr id="49162" name="10 CuadroTexto"/>
          <p:cNvSpPr txBox="1">
            <a:spLocks noChangeArrowheads="1"/>
          </p:cNvSpPr>
          <p:nvPr/>
        </p:nvSpPr>
        <p:spPr bwMode="auto">
          <a:xfrm>
            <a:off x="5292725" y="5589588"/>
            <a:ext cx="4248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al servicio de un Gobierno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3059113" y="2565400"/>
            <a:ext cx="5184775" cy="20875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" name="13 Abrir llave"/>
          <p:cNvSpPr/>
          <p:nvPr/>
        </p:nvSpPr>
        <p:spPr>
          <a:xfrm>
            <a:off x="2484438" y="549275"/>
            <a:ext cx="358775" cy="6048375"/>
          </a:xfrm>
          <a:prstGeom prst="leftBrace">
            <a:avLst>
              <a:gd name="adj1" fmla="val 8333"/>
              <a:gd name="adj2" fmla="val 4617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" name="14 Explosión 1"/>
          <p:cNvSpPr/>
          <p:nvPr/>
        </p:nvSpPr>
        <p:spPr>
          <a:xfrm>
            <a:off x="179388" y="3213100"/>
            <a:ext cx="288925" cy="28733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9166" name="15 CuadroTexto"/>
          <p:cNvSpPr txBox="1">
            <a:spLocks noChangeArrowheads="1"/>
          </p:cNvSpPr>
          <p:nvPr/>
        </p:nvSpPr>
        <p:spPr bwMode="auto">
          <a:xfrm>
            <a:off x="4500563" y="6021388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>
                <a:latin typeface="Lucida Sans Unicode" pitchFamily="34" charset="0"/>
              </a:rPr>
              <a:t>Art.107  Convención del Mar)</a:t>
            </a:r>
          </a:p>
        </p:txBody>
      </p:sp>
      <p:sp>
        <p:nvSpPr>
          <p:cNvPr id="17" name="16 Forma libre"/>
          <p:cNvSpPr/>
          <p:nvPr/>
        </p:nvSpPr>
        <p:spPr>
          <a:xfrm>
            <a:off x="7667625" y="1844675"/>
            <a:ext cx="268288" cy="150813"/>
          </a:xfrm>
          <a:custGeom>
            <a:avLst/>
            <a:gdLst>
              <a:gd name="connsiteX0" fmla="*/ 57562 w 267254"/>
              <a:gd name="connsiteY0" fmla="*/ 28866 h 150877"/>
              <a:gd name="connsiteX1" fmla="*/ 68579 w 267254"/>
              <a:gd name="connsiteY1" fmla="*/ 128017 h 150877"/>
              <a:gd name="connsiteX2" fmla="*/ 145697 w 267254"/>
              <a:gd name="connsiteY2" fmla="*/ 72933 h 150877"/>
              <a:gd name="connsiteX3" fmla="*/ 233832 w 267254"/>
              <a:gd name="connsiteY3" fmla="*/ 17849 h 150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254" h="150877">
                <a:moveTo>
                  <a:pt x="57562" y="28866"/>
                </a:moveTo>
                <a:cubicBezTo>
                  <a:pt x="33250" y="150421"/>
                  <a:pt x="0" y="150877"/>
                  <a:pt x="68579" y="128017"/>
                </a:cubicBezTo>
                <a:cubicBezTo>
                  <a:pt x="126998" y="69598"/>
                  <a:pt x="73194" y="116435"/>
                  <a:pt x="145697" y="72933"/>
                </a:cubicBezTo>
                <a:cubicBezTo>
                  <a:pt x="267254" y="0"/>
                  <a:pt x="173035" y="48248"/>
                  <a:pt x="233832" y="17849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8" name="17 Forma libre"/>
          <p:cNvSpPr/>
          <p:nvPr/>
        </p:nvSpPr>
        <p:spPr>
          <a:xfrm rot="21195772">
            <a:off x="7756525" y="4100513"/>
            <a:ext cx="407988" cy="296862"/>
          </a:xfrm>
          <a:custGeom>
            <a:avLst/>
            <a:gdLst>
              <a:gd name="connsiteX0" fmla="*/ 32623 w 156864"/>
              <a:gd name="connsiteY0" fmla="*/ 44068 h 135590"/>
              <a:gd name="connsiteX1" fmla="*/ 54656 w 156864"/>
              <a:gd name="connsiteY1" fmla="*/ 99152 h 135590"/>
              <a:gd name="connsiteX2" fmla="*/ 120758 w 156864"/>
              <a:gd name="connsiteY2" fmla="*/ 33051 h 135590"/>
              <a:gd name="connsiteX3" fmla="*/ 153808 w 156864"/>
              <a:gd name="connsiteY3" fmla="*/ 0 h 13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864" h="135590">
                <a:moveTo>
                  <a:pt x="32623" y="44068"/>
                </a:moveTo>
                <a:cubicBezTo>
                  <a:pt x="19733" y="134293"/>
                  <a:pt x="0" y="135590"/>
                  <a:pt x="54656" y="99152"/>
                </a:cubicBezTo>
                <a:cubicBezTo>
                  <a:pt x="85084" y="53511"/>
                  <a:pt x="68582" y="70320"/>
                  <a:pt x="120758" y="33051"/>
                </a:cubicBezTo>
                <a:cubicBezTo>
                  <a:pt x="156864" y="7261"/>
                  <a:pt x="153808" y="24734"/>
                  <a:pt x="153808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" name="20 Forma libre"/>
          <p:cNvSpPr/>
          <p:nvPr/>
        </p:nvSpPr>
        <p:spPr>
          <a:xfrm>
            <a:off x="7712075" y="6267450"/>
            <a:ext cx="252413" cy="182563"/>
          </a:xfrm>
          <a:custGeom>
            <a:avLst/>
            <a:gdLst>
              <a:gd name="connsiteX0" fmla="*/ 76488 w 252758"/>
              <a:gd name="connsiteY0" fmla="*/ 44581 h 182704"/>
              <a:gd name="connsiteX1" fmla="*/ 32421 w 252758"/>
              <a:gd name="connsiteY1" fmla="*/ 99665 h 182704"/>
              <a:gd name="connsiteX2" fmla="*/ 21404 w 252758"/>
              <a:gd name="connsiteY2" fmla="*/ 143733 h 182704"/>
              <a:gd name="connsiteX3" fmla="*/ 10387 w 252758"/>
              <a:gd name="connsiteY3" fmla="*/ 176783 h 182704"/>
              <a:gd name="connsiteX4" fmla="*/ 43438 w 252758"/>
              <a:gd name="connsiteY4" fmla="*/ 154750 h 182704"/>
              <a:gd name="connsiteX5" fmla="*/ 109539 w 252758"/>
              <a:gd name="connsiteY5" fmla="*/ 99665 h 182704"/>
              <a:gd name="connsiteX6" fmla="*/ 164623 w 252758"/>
              <a:gd name="connsiteY6" fmla="*/ 55598 h 182704"/>
              <a:gd name="connsiteX7" fmla="*/ 186657 w 252758"/>
              <a:gd name="connsiteY7" fmla="*/ 22547 h 182704"/>
              <a:gd name="connsiteX8" fmla="*/ 252758 w 252758"/>
              <a:gd name="connsiteY8" fmla="*/ 514 h 182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758" h="182704">
                <a:moveTo>
                  <a:pt x="76488" y="44581"/>
                </a:moveTo>
                <a:cubicBezTo>
                  <a:pt x="40471" y="152633"/>
                  <a:pt x="98864" y="0"/>
                  <a:pt x="32421" y="99665"/>
                </a:cubicBezTo>
                <a:cubicBezTo>
                  <a:pt x="24022" y="112263"/>
                  <a:pt x="25564" y="129174"/>
                  <a:pt x="21404" y="143733"/>
                </a:cubicBezTo>
                <a:cubicBezTo>
                  <a:pt x="18214" y="154899"/>
                  <a:pt x="0" y="171590"/>
                  <a:pt x="10387" y="176783"/>
                </a:cubicBezTo>
                <a:cubicBezTo>
                  <a:pt x="22230" y="182704"/>
                  <a:pt x="33266" y="163226"/>
                  <a:pt x="43438" y="154750"/>
                </a:cubicBezTo>
                <a:cubicBezTo>
                  <a:pt x="128272" y="84055"/>
                  <a:pt x="27473" y="154376"/>
                  <a:pt x="109539" y="99665"/>
                </a:cubicBezTo>
                <a:cubicBezTo>
                  <a:pt x="172688" y="4945"/>
                  <a:pt x="88602" y="116416"/>
                  <a:pt x="164623" y="55598"/>
                </a:cubicBezTo>
                <a:cubicBezTo>
                  <a:pt x="174962" y="47326"/>
                  <a:pt x="175429" y="29565"/>
                  <a:pt x="186657" y="22547"/>
                </a:cubicBezTo>
                <a:cubicBezTo>
                  <a:pt x="206352" y="10238"/>
                  <a:pt x="252758" y="514"/>
                  <a:pt x="252758" y="51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9170" name="1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Rectángulo"/>
          <p:cNvSpPr>
            <a:spLocks noChangeArrowheads="1"/>
          </p:cNvSpPr>
          <p:nvPr/>
        </p:nvSpPr>
        <p:spPr bwMode="auto">
          <a:xfrm>
            <a:off x="2771775" y="1052513"/>
            <a:ext cx="38211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Criminales de guerra</a:t>
            </a:r>
          </a:p>
        </p:txBody>
      </p:sp>
      <p:sp>
        <p:nvSpPr>
          <p:cNvPr id="50178" name="2 Rectángulo"/>
          <p:cNvSpPr>
            <a:spLocks noChangeArrowheads="1"/>
          </p:cNvSpPr>
          <p:nvPr/>
        </p:nvSpPr>
        <p:spPr bwMode="auto">
          <a:xfrm>
            <a:off x="755650" y="2349500"/>
            <a:ext cx="7993063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u="sng">
                <a:latin typeface="Lucida Sans Unicode" pitchFamily="34" charset="0"/>
              </a:rPr>
              <a:t>Ver casos</a:t>
            </a:r>
            <a:r>
              <a:rPr lang="es-ES" sz="2400" u="sng">
                <a:latin typeface="Lucida Sans Unicode" pitchFamily="34" charset="0"/>
              </a:rPr>
              <a:t>:      </a:t>
            </a:r>
            <a:r>
              <a:rPr lang="es-ES" sz="2400" b="1">
                <a:latin typeface="Lucida Sans Unicode" pitchFamily="34" charset="0"/>
              </a:rPr>
              <a:t>* Tribunales Nuremberg – Tokio</a:t>
            </a:r>
          </a:p>
          <a:p>
            <a:endParaRPr lang="es-ES" sz="2400" b="1">
              <a:latin typeface="Lucida Sans Unicode" pitchFamily="34" charset="0"/>
            </a:endParaRPr>
          </a:p>
          <a:p>
            <a:r>
              <a:rPr lang="es-ES" sz="2400" b="1">
                <a:latin typeface="Lucida Sans Unicode" pitchFamily="34" charset="0"/>
              </a:rPr>
              <a:t>                 *   T. Penal Inter. para  la ex Yugoeslavia</a:t>
            </a:r>
          </a:p>
          <a:p>
            <a:endParaRPr lang="es-ES" sz="2400" b="1">
              <a:latin typeface="Lucida Sans Unicode" pitchFamily="34" charset="0"/>
            </a:endParaRPr>
          </a:p>
          <a:p>
            <a:r>
              <a:rPr lang="es-ES" sz="2400" b="1">
                <a:latin typeface="Lucida Sans Unicode" pitchFamily="34" charset="0"/>
              </a:rPr>
              <a:t>             *   Tribunal Intern. Para Ruanda</a:t>
            </a:r>
          </a:p>
        </p:txBody>
      </p:sp>
      <p:sp>
        <p:nvSpPr>
          <p:cNvPr id="4" name="3 Explosión 1"/>
          <p:cNvSpPr/>
          <p:nvPr/>
        </p:nvSpPr>
        <p:spPr>
          <a:xfrm>
            <a:off x="1619250" y="1125538"/>
            <a:ext cx="576263" cy="431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0180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4572000" y="3500438"/>
            <a:ext cx="3816350" cy="259238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51202" name="3 Marcador de contenido" descr="delfines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18063" y="3716338"/>
            <a:ext cx="3354387" cy="2309812"/>
          </a:xfrm>
        </p:spPr>
      </p:pic>
      <p:sp>
        <p:nvSpPr>
          <p:cNvPr id="51203" name="4 CuadroTexto"/>
          <p:cNvSpPr txBox="1">
            <a:spLocks noChangeArrowheads="1"/>
          </p:cNvSpPr>
          <p:nvPr/>
        </p:nvSpPr>
        <p:spPr bwMode="auto">
          <a:xfrm>
            <a:off x="6588125" y="6237288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>
                <a:latin typeface="Lucida Sans Unicode" pitchFamily="34" charset="0"/>
              </a:rPr>
              <a:t>®</a:t>
            </a:r>
          </a:p>
        </p:txBody>
      </p:sp>
      <p:sp>
        <p:nvSpPr>
          <p:cNvPr id="51204" name="5 CuadroTexto"/>
          <p:cNvSpPr txBox="1">
            <a:spLocks noChangeArrowheads="1"/>
          </p:cNvSpPr>
          <p:nvPr/>
        </p:nvSpPr>
        <p:spPr bwMode="auto">
          <a:xfrm>
            <a:off x="5003800" y="6308725"/>
            <a:ext cx="194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sz="1400">
                <a:latin typeface="Brush Script Std"/>
              </a:rPr>
              <a:t>Lic. Graciela Aguilar</a:t>
            </a:r>
          </a:p>
        </p:txBody>
      </p:sp>
      <p:sp>
        <p:nvSpPr>
          <p:cNvPr id="11" name="10 Forma libre"/>
          <p:cNvSpPr/>
          <p:nvPr/>
        </p:nvSpPr>
        <p:spPr>
          <a:xfrm>
            <a:off x="1708150" y="2147888"/>
            <a:ext cx="476250" cy="1389062"/>
          </a:xfrm>
          <a:custGeom>
            <a:avLst/>
            <a:gdLst>
              <a:gd name="connsiteX0" fmla="*/ 154237 w 477256"/>
              <a:gd name="connsiteY0" fmla="*/ 429658 h 1388125"/>
              <a:gd name="connsiteX1" fmla="*/ 187287 w 477256"/>
              <a:gd name="connsiteY1" fmla="*/ 407624 h 1388125"/>
              <a:gd name="connsiteX2" fmla="*/ 220338 w 477256"/>
              <a:gd name="connsiteY2" fmla="*/ 396607 h 1388125"/>
              <a:gd name="connsiteX3" fmla="*/ 308473 w 477256"/>
              <a:gd name="connsiteY3" fmla="*/ 319489 h 1388125"/>
              <a:gd name="connsiteX4" fmla="*/ 341523 w 477256"/>
              <a:gd name="connsiteY4" fmla="*/ 308472 h 1388125"/>
              <a:gd name="connsiteX5" fmla="*/ 407625 w 477256"/>
              <a:gd name="connsiteY5" fmla="*/ 231354 h 1388125"/>
              <a:gd name="connsiteX6" fmla="*/ 440675 w 477256"/>
              <a:gd name="connsiteY6" fmla="*/ 187287 h 1388125"/>
              <a:gd name="connsiteX7" fmla="*/ 451692 w 477256"/>
              <a:gd name="connsiteY7" fmla="*/ 132203 h 1388125"/>
              <a:gd name="connsiteX8" fmla="*/ 451692 w 477256"/>
              <a:gd name="connsiteY8" fmla="*/ 11017 h 1388125"/>
              <a:gd name="connsiteX9" fmla="*/ 418641 w 477256"/>
              <a:gd name="connsiteY9" fmla="*/ 0 h 1388125"/>
              <a:gd name="connsiteX10" fmla="*/ 341523 w 477256"/>
              <a:gd name="connsiteY10" fmla="*/ 11017 h 1388125"/>
              <a:gd name="connsiteX11" fmla="*/ 242372 w 477256"/>
              <a:gd name="connsiteY11" fmla="*/ 33051 h 1388125"/>
              <a:gd name="connsiteX12" fmla="*/ 209321 w 477256"/>
              <a:gd name="connsiteY12" fmla="*/ 66101 h 1388125"/>
              <a:gd name="connsiteX13" fmla="*/ 176270 w 477256"/>
              <a:gd name="connsiteY13" fmla="*/ 88135 h 1388125"/>
              <a:gd name="connsiteX14" fmla="*/ 165253 w 477256"/>
              <a:gd name="connsiteY14" fmla="*/ 132203 h 1388125"/>
              <a:gd name="connsiteX15" fmla="*/ 121186 w 477256"/>
              <a:gd name="connsiteY15" fmla="*/ 220338 h 1388125"/>
              <a:gd name="connsiteX16" fmla="*/ 99152 w 477256"/>
              <a:gd name="connsiteY16" fmla="*/ 297456 h 1388125"/>
              <a:gd name="connsiteX17" fmla="*/ 99152 w 477256"/>
              <a:gd name="connsiteY17" fmla="*/ 473725 h 1388125"/>
              <a:gd name="connsiteX18" fmla="*/ 154237 w 477256"/>
              <a:gd name="connsiteY18" fmla="*/ 462709 h 1388125"/>
              <a:gd name="connsiteX19" fmla="*/ 220338 w 477256"/>
              <a:gd name="connsiteY19" fmla="*/ 440675 h 1388125"/>
              <a:gd name="connsiteX20" fmla="*/ 286439 w 477256"/>
              <a:gd name="connsiteY20" fmla="*/ 396607 h 1388125"/>
              <a:gd name="connsiteX21" fmla="*/ 341523 w 477256"/>
              <a:gd name="connsiteY21" fmla="*/ 330506 h 1388125"/>
              <a:gd name="connsiteX22" fmla="*/ 363557 w 477256"/>
              <a:gd name="connsiteY22" fmla="*/ 297456 h 1388125"/>
              <a:gd name="connsiteX23" fmla="*/ 418641 w 477256"/>
              <a:gd name="connsiteY23" fmla="*/ 198304 h 1388125"/>
              <a:gd name="connsiteX24" fmla="*/ 440675 w 477256"/>
              <a:gd name="connsiteY24" fmla="*/ 165253 h 1388125"/>
              <a:gd name="connsiteX25" fmla="*/ 407625 w 477256"/>
              <a:gd name="connsiteY25" fmla="*/ 264405 h 1388125"/>
              <a:gd name="connsiteX26" fmla="*/ 385591 w 477256"/>
              <a:gd name="connsiteY26" fmla="*/ 308472 h 1388125"/>
              <a:gd name="connsiteX27" fmla="*/ 363557 w 477256"/>
              <a:gd name="connsiteY27" fmla="*/ 374574 h 1388125"/>
              <a:gd name="connsiteX28" fmla="*/ 352540 w 477256"/>
              <a:gd name="connsiteY28" fmla="*/ 407624 h 1388125"/>
              <a:gd name="connsiteX29" fmla="*/ 308473 w 477256"/>
              <a:gd name="connsiteY29" fmla="*/ 495759 h 1388125"/>
              <a:gd name="connsiteX30" fmla="*/ 286439 w 477256"/>
              <a:gd name="connsiteY30" fmla="*/ 539827 h 1388125"/>
              <a:gd name="connsiteX31" fmla="*/ 264405 w 477256"/>
              <a:gd name="connsiteY31" fmla="*/ 594911 h 1388125"/>
              <a:gd name="connsiteX32" fmla="*/ 242372 w 477256"/>
              <a:gd name="connsiteY32" fmla="*/ 661012 h 1388125"/>
              <a:gd name="connsiteX33" fmla="*/ 220338 w 477256"/>
              <a:gd name="connsiteY33" fmla="*/ 694063 h 1388125"/>
              <a:gd name="connsiteX34" fmla="*/ 176270 w 477256"/>
              <a:gd name="connsiteY34" fmla="*/ 826265 h 1388125"/>
              <a:gd name="connsiteX35" fmla="*/ 154237 w 477256"/>
              <a:gd name="connsiteY35" fmla="*/ 892366 h 1388125"/>
              <a:gd name="connsiteX36" fmla="*/ 77119 w 477256"/>
              <a:gd name="connsiteY36" fmla="*/ 1079653 h 1388125"/>
              <a:gd name="connsiteX37" fmla="*/ 66102 w 477256"/>
              <a:gd name="connsiteY37" fmla="*/ 1156771 h 1388125"/>
              <a:gd name="connsiteX38" fmla="*/ 22034 w 477256"/>
              <a:gd name="connsiteY38" fmla="*/ 1299991 h 1388125"/>
              <a:gd name="connsiteX39" fmla="*/ 11017 w 477256"/>
              <a:gd name="connsiteY39" fmla="*/ 1355075 h 1388125"/>
              <a:gd name="connsiteX40" fmla="*/ 0 w 477256"/>
              <a:gd name="connsiteY40" fmla="*/ 1388125 h 138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477256" h="1388125">
                <a:moveTo>
                  <a:pt x="154237" y="429658"/>
                </a:moveTo>
                <a:cubicBezTo>
                  <a:pt x="165254" y="422313"/>
                  <a:pt x="175444" y="413545"/>
                  <a:pt x="187287" y="407624"/>
                </a:cubicBezTo>
                <a:cubicBezTo>
                  <a:pt x="197674" y="402430"/>
                  <a:pt x="210255" y="402369"/>
                  <a:pt x="220338" y="396607"/>
                </a:cubicBezTo>
                <a:cubicBezTo>
                  <a:pt x="306012" y="347651"/>
                  <a:pt x="223151" y="380434"/>
                  <a:pt x="308473" y="319489"/>
                </a:cubicBezTo>
                <a:cubicBezTo>
                  <a:pt x="317923" y="312739"/>
                  <a:pt x="330506" y="312144"/>
                  <a:pt x="341523" y="308472"/>
                </a:cubicBezTo>
                <a:cubicBezTo>
                  <a:pt x="438185" y="179592"/>
                  <a:pt x="315546" y="338779"/>
                  <a:pt x="407625" y="231354"/>
                </a:cubicBezTo>
                <a:cubicBezTo>
                  <a:pt x="419574" y="217413"/>
                  <a:pt x="429658" y="201976"/>
                  <a:pt x="440675" y="187287"/>
                </a:cubicBezTo>
                <a:cubicBezTo>
                  <a:pt x="444347" y="168926"/>
                  <a:pt x="447630" y="150482"/>
                  <a:pt x="451692" y="132203"/>
                </a:cubicBezTo>
                <a:cubicBezTo>
                  <a:pt x="461773" y="86839"/>
                  <a:pt x="477256" y="62145"/>
                  <a:pt x="451692" y="11017"/>
                </a:cubicBezTo>
                <a:cubicBezTo>
                  <a:pt x="446498" y="630"/>
                  <a:pt x="429658" y="3672"/>
                  <a:pt x="418641" y="0"/>
                </a:cubicBezTo>
                <a:cubicBezTo>
                  <a:pt x="392935" y="3672"/>
                  <a:pt x="367137" y="6748"/>
                  <a:pt x="341523" y="11017"/>
                </a:cubicBezTo>
                <a:cubicBezTo>
                  <a:pt x="299564" y="18010"/>
                  <a:pt x="281986" y="23147"/>
                  <a:pt x="242372" y="33051"/>
                </a:cubicBezTo>
                <a:cubicBezTo>
                  <a:pt x="231355" y="44068"/>
                  <a:pt x="221290" y="56127"/>
                  <a:pt x="209321" y="66101"/>
                </a:cubicBezTo>
                <a:cubicBezTo>
                  <a:pt x="199149" y="74577"/>
                  <a:pt x="183615" y="77118"/>
                  <a:pt x="176270" y="88135"/>
                </a:cubicBezTo>
                <a:cubicBezTo>
                  <a:pt x="167871" y="100733"/>
                  <a:pt x="171077" y="118226"/>
                  <a:pt x="165253" y="132203"/>
                </a:cubicBezTo>
                <a:cubicBezTo>
                  <a:pt x="152620" y="162522"/>
                  <a:pt x="129152" y="188473"/>
                  <a:pt x="121186" y="220338"/>
                </a:cubicBezTo>
                <a:cubicBezTo>
                  <a:pt x="107352" y="275671"/>
                  <a:pt x="114957" y="250041"/>
                  <a:pt x="99152" y="297456"/>
                </a:cubicBezTo>
                <a:cubicBezTo>
                  <a:pt x="97346" y="313709"/>
                  <a:pt x="74000" y="448573"/>
                  <a:pt x="99152" y="473725"/>
                </a:cubicBezTo>
                <a:cubicBezTo>
                  <a:pt x="112393" y="486966"/>
                  <a:pt x="136172" y="467636"/>
                  <a:pt x="154237" y="462709"/>
                </a:cubicBezTo>
                <a:cubicBezTo>
                  <a:pt x="176644" y="456598"/>
                  <a:pt x="220338" y="440675"/>
                  <a:pt x="220338" y="440675"/>
                </a:cubicBezTo>
                <a:cubicBezTo>
                  <a:pt x="242372" y="425986"/>
                  <a:pt x="271750" y="418641"/>
                  <a:pt x="286439" y="396607"/>
                </a:cubicBezTo>
                <a:cubicBezTo>
                  <a:pt x="341145" y="314550"/>
                  <a:pt x="270835" y="415332"/>
                  <a:pt x="341523" y="330506"/>
                </a:cubicBezTo>
                <a:cubicBezTo>
                  <a:pt x="349999" y="320334"/>
                  <a:pt x="356212" y="308473"/>
                  <a:pt x="363557" y="297456"/>
                </a:cubicBezTo>
                <a:cubicBezTo>
                  <a:pt x="382948" y="239283"/>
                  <a:pt x="368132" y="274067"/>
                  <a:pt x="418641" y="198304"/>
                </a:cubicBezTo>
                <a:lnTo>
                  <a:pt x="440675" y="165253"/>
                </a:lnTo>
                <a:cubicBezTo>
                  <a:pt x="427887" y="216403"/>
                  <a:pt x="431329" y="211070"/>
                  <a:pt x="407625" y="264405"/>
                </a:cubicBezTo>
                <a:cubicBezTo>
                  <a:pt x="400955" y="279412"/>
                  <a:pt x="391690" y="293224"/>
                  <a:pt x="385591" y="308472"/>
                </a:cubicBezTo>
                <a:cubicBezTo>
                  <a:pt x="376965" y="330037"/>
                  <a:pt x="370902" y="352540"/>
                  <a:pt x="363557" y="374574"/>
                </a:cubicBezTo>
                <a:cubicBezTo>
                  <a:pt x="359885" y="385591"/>
                  <a:pt x="357733" y="397237"/>
                  <a:pt x="352540" y="407624"/>
                </a:cubicBezTo>
                <a:lnTo>
                  <a:pt x="308473" y="495759"/>
                </a:lnTo>
                <a:cubicBezTo>
                  <a:pt x="301128" y="510448"/>
                  <a:pt x="292539" y="524579"/>
                  <a:pt x="286439" y="539827"/>
                </a:cubicBezTo>
                <a:cubicBezTo>
                  <a:pt x="279094" y="558188"/>
                  <a:pt x="271163" y="576326"/>
                  <a:pt x="264405" y="594911"/>
                </a:cubicBezTo>
                <a:cubicBezTo>
                  <a:pt x="256468" y="616738"/>
                  <a:pt x="255255" y="641687"/>
                  <a:pt x="242372" y="661012"/>
                </a:cubicBezTo>
                <a:cubicBezTo>
                  <a:pt x="235027" y="672029"/>
                  <a:pt x="225256" y="681769"/>
                  <a:pt x="220338" y="694063"/>
                </a:cubicBezTo>
                <a:cubicBezTo>
                  <a:pt x="203086" y="737192"/>
                  <a:pt x="190959" y="782198"/>
                  <a:pt x="176270" y="826265"/>
                </a:cubicBezTo>
                <a:cubicBezTo>
                  <a:pt x="168925" y="848299"/>
                  <a:pt x="164624" y="871593"/>
                  <a:pt x="154237" y="892366"/>
                </a:cubicBezTo>
                <a:cubicBezTo>
                  <a:pt x="94589" y="1011661"/>
                  <a:pt x="120556" y="949340"/>
                  <a:pt x="77119" y="1079653"/>
                </a:cubicBezTo>
                <a:cubicBezTo>
                  <a:pt x="73447" y="1105359"/>
                  <a:pt x="71543" y="1131380"/>
                  <a:pt x="66102" y="1156771"/>
                </a:cubicBezTo>
                <a:cubicBezTo>
                  <a:pt x="47443" y="1243847"/>
                  <a:pt x="44047" y="1219276"/>
                  <a:pt x="22034" y="1299991"/>
                </a:cubicBezTo>
                <a:cubicBezTo>
                  <a:pt x="17107" y="1318056"/>
                  <a:pt x="15559" y="1336909"/>
                  <a:pt x="11017" y="1355075"/>
                </a:cubicBezTo>
                <a:cubicBezTo>
                  <a:pt x="8200" y="1366341"/>
                  <a:pt x="0" y="1388125"/>
                  <a:pt x="0" y="1388125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" name="11 Forma libre"/>
          <p:cNvSpPr/>
          <p:nvPr/>
        </p:nvSpPr>
        <p:spPr>
          <a:xfrm>
            <a:off x="1908175" y="1700213"/>
            <a:ext cx="1174750" cy="1355725"/>
          </a:xfrm>
          <a:custGeom>
            <a:avLst/>
            <a:gdLst>
              <a:gd name="connsiteX0" fmla="*/ 0 w 1175985"/>
              <a:gd name="connsiteY0" fmla="*/ 1156771 h 1355075"/>
              <a:gd name="connsiteX1" fmla="*/ 44068 w 1175985"/>
              <a:gd name="connsiteY1" fmla="*/ 1123721 h 1355075"/>
              <a:gd name="connsiteX2" fmla="*/ 110169 w 1175985"/>
              <a:gd name="connsiteY2" fmla="*/ 1068636 h 1355075"/>
              <a:gd name="connsiteX3" fmla="*/ 154237 w 1175985"/>
              <a:gd name="connsiteY3" fmla="*/ 947451 h 1355075"/>
              <a:gd name="connsiteX4" fmla="*/ 176270 w 1175985"/>
              <a:gd name="connsiteY4" fmla="*/ 848299 h 1355075"/>
              <a:gd name="connsiteX5" fmla="*/ 198304 w 1175985"/>
              <a:gd name="connsiteY5" fmla="*/ 782198 h 1355075"/>
              <a:gd name="connsiteX6" fmla="*/ 121186 w 1175985"/>
              <a:gd name="connsiteY6" fmla="*/ 892366 h 1355075"/>
              <a:gd name="connsiteX7" fmla="*/ 88135 w 1175985"/>
              <a:gd name="connsiteY7" fmla="*/ 958468 h 1355075"/>
              <a:gd name="connsiteX8" fmla="*/ 77119 w 1175985"/>
              <a:gd name="connsiteY8" fmla="*/ 991518 h 1355075"/>
              <a:gd name="connsiteX9" fmla="*/ 132203 w 1175985"/>
              <a:gd name="connsiteY9" fmla="*/ 925417 h 1355075"/>
              <a:gd name="connsiteX10" fmla="*/ 209321 w 1175985"/>
              <a:gd name="connsiteY10" fmla="*/ 859316 h 1355075"/>
              <a:gd name="connsiteX11" fmla="*/ 231355 w 1175985"/>
              <a:gd name="connsiteY11" fmla="*/ 826265 h 1355075"/>
              <a:gd name="connsiteX12" fmla="*/ 297456 w 1175985"/>
              <a:gd name="connsiteY12" fmla="*/ 738130 h 1355075"/>
              <a:gd name="connsiteX13" fmla="*/ 352540 w 1175985"/>
              <a:gd name="connsiteY13" fmla="*/ 649995 h 1355075"/>
              <a:gd name="connsiteX14" fmla="*/ 341523 w 1175985"/>
              <a:gd name="connsiteY14" fmla="*/ 616945 h 1355075"/>
              <a:gd name="connsiteX15" fmla="*/ 330506 w 1175985"/>
              <a:gd name="connsiteY15" fmla="*/ 649995 h 1355075"/>
              <a:gd name="connsiteX16" fmla="*/ 308473 w 1175985"/>
              <a:gd name="connsiteY16" fmla="*/ 683046 h 1355075"/>
              <a:gd name="connsiteX17" fmla="*/ 286439 w 1175985"/>
              <a:gd name="connsiteY17" fmla="*/ 738130 h 1355075"/>
              <a:gd name="connsiteX18" fmla="*/ 275422 w 1175985"/>
              <a:gd name="connsiteY18" fmla="*/ 771181 h 1355075"/>
              <a:gd name="connsiteX19" fmla="*/ 253388 w 1175985"/>
              <a:gd name="connsiteY19" fmla="*/ 804231 h 1355075"/>
              <a:gd name="connsiteX20" fmla="*/ 286439 w 1175985"/>
              <a:gd name="connsiteY20" fmla="*/ 826265 h 1355075"/>
              <a:gd name="connsiteX21" fmla="*/ 319490 w 1175985"/>
              <a:gd name="connsiteY21" fmla="*/ 793215 h 1355075"/>
              <a:gd name="connsiteX22" fmla="*/ 352540 w 1175985"/>
              <a:gd name="connsiteY22" fmla="*/ 771181 h 1355075"/>
              <a:gd name="connsiteX23" fmla="*/ 418641 w 1175985"/>
              <a:gd name="connsiteY23" fmla="*/ 705080 h 1355075"/>
              <a:gd name="connsiteX24" fmla="*/ 429658 w 1175985"/>
              <a:gd name="connsiteY24" fmla="*/ 661012 h 1355075"/>
              <a:gd name="connsiteX25" fmla="*/ 462709 w 1175985"/>
              <a:gd name="connsiteY25" fmla="*/ 616945 h 1355075"/>
              <a:gd name="connsiteX26" fmla="*/ 440675 w 1175985"/>
              <a:gd name="connsiteY26" fmla="*/ 683046 h 1355075"/>
              <a:gd name="connsiteX27" fmla="*/ 473726 w 1175985"/>
              <a:gd name="connsiteY27" fmla="*/ 694063 h 1355075"/>
              <a:gd name="connsiteX28" fmla="*/ 517793 w 1175985"/>
              <a:gd name="connsiteY28" fmla="*/ 616945 h 1355075"/>
              <a:gd name="connsiteX29" fmla="*/ 528810 w 1175985"/>
              <a:gd name="connsiteY29" fmla="*/ 583894 h 1355075"/>
              <a:gd name="connsiteX30" fmla="*/ 561861 w 1175985"/>
              <a:gd name="connsiteY30" fmla="*/ 539827 h 1355075"/>
              <a:gd name="connsiteX31" fmla="*/ 572878 w 1175985"/>
              <a:gd name="connsiteY31" fmla="*/ 506776 h 1355075"/>
              <a:gd name="connsiteX32" fmla="*/ 561861 w 1175985"/>
              <a:gd name="connsiteY32" fmla="*/ 594911 h 1355075"/>
              <a:gd name="connsiteX33" fmla="*/ 539827 w 1175985"/>
              <a:gd name="connsiteY33" fmla="*/ 638978 h 1355075"/>
              <a:gd name="connsiteX34" fmla="*/ 528810 w 1175985"/>
              <a:gd name="connsiteY34" fmla="*/ 683046 h 1355075"/>
              <a:gd name="connsiteX35" fmla="*/ 517793 w 1175985"/>
              <a:gd name="connsiteY35" fmla="*/ 716096 h 1355075"/>
              <a:gd name="connsiteX36" fmla="*/ 550844 w 1175985"/>
              <a:gd name="connsiteY36" fmla="*/ 683046 h 1355075"/>
              <a:gd name="connsiteX37" fmla="*/ 616945 w 1175985"/>
              <a:gd name="connsiteY37" fmla="*/ 638978 h 1355075"/>
              <a:gd name="connsiteX38" fmla="*/ 649996 w 1175985"/>
              <a:gd name="connsiteY38" fmla="*/ 605928 h 1355075"/>
              <a:gd name="connsiteX39" fmla="*/ 694063 w 1175985"/>
              <a:gd name="connsiteY39" fmla="*/ 572877 h 1355075"/>
              <a:gd name="connsiteX40" fmla="*/ 760164 w 1175985"/>
              <a:gd name="connsiteY40" fmla="*/ 517793 h 1355075"/>
              <a:gd name="connsiteX41" fmla="*/ 903384 w 1175985"/>
              <a:gd name="connsiteY41" fmla="*/ 451692 h 1355075"/>
              <a:gd name="connsiteX42" fmla="*/ 991519 w 1175985"/>
              <a:gd name="connsiteY42" fmla="*/ 374574 h 1355075"/>
              <a:gd name="connsiteX43" fmla="*/ 1002535 w 1175985"/>
              <a:gd name="connsiteY43" fmla="*/ 341523 h 1355075"/>
              <a:gd name="connsiteX44" fmla="*/ 1057620 w 1175985"/>
              <a:gd name="connsiteY44" fmla="*/ 253388 h 1355075"/>
              <a:gd name="connsiteX45" fmla="*/ 1090670 w 1175985"/>
              <a:gd name="connsiteY45" fmla="*/ 165253 h 1355075"/>
              <a:gd name="connsiteX46" fmla="*/ 1101687 w 1175985"/>
              <a:gd name="connsiteY46" fmla="*/ 132202 h 1355075"/>
              <a:gd name="connsiteX47" fmla="*/ 1112704 w 1175985"/>
              <a:gd name="connsiteY47" fmla="*/ 88135 h 1355075"/>
              <a:gd name="connsiteX48" fmla="*/ 1167788 w 1175985"/>
              <a:gd name="connsiteY48" fmla="*/ 0 h 1355075"/>
              <a:gd name="connsiteX49" fmla="*/ 1112704 w 1175985"/>
              <a:gd name="connsiteY49" fmla="*/ 55084 h 1355075"/>
              <a:gd name="connsiteX50" fmla="*/ 1024569 w 1175985"/>
              <a:gd name="connsiteY50" fmla="*/ 209321 h 1355075"/>
              <a:gd name="connsiteX51" fmla="*/ 969485 w 1175985"/>
              <a:gd name="connsiteY51" fmla="*/ 308472 h 1355075"/>
              <a:gd name="connsiteX52" fmla="*/ 848299 w 1175985"/>
              <a:gd name="connsiteY52" fmla="*/ 517793 h 1355075"/>
              <a:gd name="connsiteX53" fmla="*/ 804232 w 1175985"/>
              <a:gd name="connsiteY53" fmla="*/ 627962 h 1355075"/>
              <a:gd name="connsiteX54" fmla="*/ 771181 w 1175985"/>
              <a:gd name="connsiteY54" fmla="*/ 760164 h 1355075"/>
              <a:gd name="connsiteX55" fmla="*/ 760164 w 1175985"/>
              <a:gd name="connsiteY55" fmla="*/ 815248 h 1355075"/>
              <a:gd name="connsiteX56" fmla="*/ 738131 w 1175985"/>
              <a:gd name="connsiteY56" fmla="*/ 892366 h 1355075"/>
              <a:gd name="connsiteX57" fmla="*/ 716097 w 1175985"/>
              <a:gd name="connsiteY57" fmla="*/ 1035586 h 1355075"/>
              <a:gd name="connsiteX58" fmla="*/ 705080 w 1175985"/>
              <a:gd name="connsiteY58" fmla="*/ 1079653 h 1355075"/>
              <a:gd name="connsiteX59" fmla="*/ 694063 w 1175985"/>
              <a:gd name="connsiteY59" fmla="*/ 1178805 h 1355075"/>
              <a:gd name="connsiteX60" fmla="*/ 627962 w 1175985"/>
              <a:gd name="connsiteY60" fmla="*/ 1333041 h 1355075"/>
              <a:gd name="connsiteX61" fmla="*/ 605928 w 1175985"/>
              <a:gd name="connsiteY61" fmla="*/ 1355075 h 135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175985" h="1355075">
                <a:moveTo>
                  <a:pt x="0" y="1156771"/>
                </a:moveTo>
                <a:cubicBezTo>
                  <a:pt x="14689" y="1145754"/>
                  <a:pt x="30127" y="1135670"/>
                  <a:pt x="44068" y="1123721"/>
                </a:cubicBezTo>
                <a:cubicBezTo>
                  <a:pt x="118300" y="1060095"/>
                  <a:pt x="37115" y="1117340"/>
                  <a:pt x="110169" y="1068636"/>
                </a:cubicBezTo>
                <a:cubicBezTo>
                  <a:pt x="138457" y="983774"/>
                  <a:pt x="123577" y="1024099"/>
                  <a:pt x="154237" y="947451"/>
                </a:cubicBezTo>
                <a:cubicBezTo>
                  <a:pt x="160528" y="915992"/>
                  <a:pt x="166933" y="879423"/>
                  <a:pt x="176270" y="848299"/>
                </a:cubicBezTo>
                <a:cubicBezTo>
                  <a:pt x="182944" y="826053"/>
                  <a:pt x="212813" y="764062"/>
                  <a:pt x="198304" y="782198"/>
                </a:cubicBezTo>
                <a:cubicBezTo>
                  <a:pt x="162897" y="826457"/>
                  <a:pt x="146268" y="842203"/>
                  <a:pt x="121186" y="892366"/>
                </a:cubicBezTo>
                <a:cubicBezTo>
                  <a:pt x="75572" y="983594"/>
                  <a:pt x="151284" y="863745"/>
                  <a:pt x="88135" y="958468"/>
                </a:cubicBezTo>
                <a:cubicBezTo>
                  <a:pt x="84463" y="969485"/>
                  <a:pt x="65506" y="991518"/>
                  <a:pt x="77119" y="991518"/>
                </a:cubicBezTo>
                <a:cubicBezTo>
                  <a:pt x="95167" y="991518"/>
                  <a:pt x="122234" y="935386"/>
                  <a:pt x="132203" y="925417"/>
                </a:cubicBezTo>
                <a:cubicBezTo>
                  <a:pt x="205144" y="852475"/>
                  <a:pt x="149362" y="931266"/>
                  <a:pt x="209321" y="859316"/>
                </a:cubicBezTo>
                <a:cubicBezTo>
                  <a:pt x="217798" y="849144"/>
                  <a:pt x="223567" y="836973"/>
                  <a:pt x="231355" y="826265"/>
                </a:cubicBezTo>
                <a:cubicBezTo>
                  <a:pt x="252954" y="796566"/>
                  <a:pt x="281033" y="770976"/>
                  <a:pt x="297456" y="738130"/>
                </a:cubicBezTo>
                <a:cubicBezTo>
                  <a:pt x="327702" y="677640"/>
                  <a:pt x="309636" y="707201"/>
                  <a:pt x="352540" y="649995"/>
                </a:cubicBezTo>
                <a:cubicBezTo>
                  <a:pt x="348868" y="638978"/>
                  <a:pt x="353136" y="616945"/>
                  <a:pt x="341523" y="616945"/>
                </a:cubicBezTo>
                <a:cubicBezTo>
                  <a:pt x="329910" y="616945"/>
                  <a:pt x="335699" y="639608"/>
                  <a:pt x="330506" y="649995"/>
                </a:cubicBezTo>
                <a:cubicBezTo>
                  <a:pt x="324585" y="661838"/>
                  <a:pt x="314394" y="671203"/>
                  <a:pt x="308473" y="683046"/>
                </a:cubicBezTo>
                <a:cubicBezTo>
                  <a:pt x="299629" y="700734"/>
                  <a:pt x="293383" y="719613"/>
                  <a:pt x="286439" y="738130"/>
                </a:cubicBezTo>
                <a:cubicBezTo>
                  <a:pt x="282361" y="749004"/>
                  <a:pt x="280616" y="760794"/>
                  <a:pt x="275422" y="771181"/>
                </a:cubicBezTo>
                <a:cubicBezTo>
                  <a:pt x="269501" y="783024"/>
                  <a:pt x="260733" y="793214"/>
                  <a:pt x="253388" y="804231"/>
                </a:cubicBezTo>
                <a:cubicBezTo>
                  <a:pt x="243200" y="834796"/>
                  <a:pt x="223784" y="862068"/>
                  <a:pt x="286439" y="826265"/>
                </a:cubicBezTo>
                <a:cubicBezTo>
                  <a:pt x="299966" y="818535"/>
                  <a:pt x="307521" y="803189"/>
                  <a:pt x="319490" y="793215"/>
                </a:cubicBezTo>
                <a:cubicBezTo>
                  <a:pt x="329662" y="784739"/>
                  <a:pt x="343178" y="780544"/>
                  <a:pt x="352540" y="771181"/>
                </a:cubicBezTo>
                <a:cubicBezTo>
                  <a:pt x="434525" y="689194"/>
                  <a:pt x="340756" y="757003"/>
                  <a:pt x="418641" y="705080"/>
                </a:cubicBezTo>
                <a:cubicBezTo>
                  <a:pt x="422313" y="690391"/>
                  <a:pt x="422886" y="674555"/>
                  <a:pt x="429658" y="661012"/>
                </a:cubicBezTo>
                <a:cubicBezTo>
                  <a:pt x="437870" y="644589"/>
                  <a:pt x="454498" y="600522"/>
                  <a:pt x="462709" y="616945"/>
                </a:cubicBezTo>
                <a:cubicBezTo>
                  <a:pt x="473096" y="637719"/>
                  <a:pt x="448020" y="661012"/>
                  <a:pt x="440675" y="683046"/>
                </a:cubicBezTo>
                <a:cubicBezTo>
                  <a:pt x="424465" y="731676"/>
                  <a:pt x="419271" y="721289"/>
                  <a:pt x="473726" y="694063"/>
                </a:cubicBezTo>
                <a:cubicBezTo>
                  <a:pt x="498986" y="618282"/>
                  <a:pt x="464436" y="710321"/>
                  <a:pt x="517793" y="616945"/>
                </a:cubicBezTo>
                <a:cubicBezTo>
                  <a:pt x="523555" y="606862"/>
                  <a:pt x="523048" y="593977"/>
                  <a:pt x="528810" y="583894"/>
                </a:cubicBezTo>
                <a:cubicBezTo>
                  <a:pt x="537920" y="567952"/>
                  <a:pt x="550844" y="554516"/>
                  <a:pt x="561861" y="539827"/>
                </a:cubicBezTo>
                <a:cubicBezTo>
                  <a:pt x="565533" y="528810"/>
                  <a:pt x="572878" y="495163"/>
                  <a:pt x="572878" y="506776"/>
                </a:cubicBezTo>
                <a:cubicBezTo>
                  <a:pt x="572878" y="536383"/>
                  <a:pt x="569042" y="566188"/>
                  <a:pt x="561861" y="594911"/>
                </a:cubicBezTo>
                <a:cubicBezTo>
                  <a:pt x="557878" y="610844"/>
                  <a:pt x="547172" y="624289"/>
                  <a:pt x="539827" y="638978"/>
                </a:cubicBezTo>
                <a:cubicBezTo>
                  <a:pt x="536155" y="653667"/>
                  <a:pt x="532970" y="668487"/>
                  <a:pt x="528810" y="683046"/>
                </a:cubicBezTo>
                <a:cubicBezTo>
                  <a:pt x="525620" y="694212"/>
                  <a:pt x="506180" y="716096"/>
                  <a:pt x="517793" y="716096"/>
                </a:cubicBezTo>
                <a:cubicBezTo>
                  <a:pt x="533373" y="716096"/>
                  <a:pt x="538546" y="692611"/>
                  <a:pt x="550844" y="683046"/>
                </a:cubicBezTo>
                <a:cubicBezTo>
                  <a:pt x="571747" y="666788"/>
                  <a:pt x="598220" y="657703"/>
                  <a:pt x="616945" y="638978"/>
                </a:cubicBezTo>
                <a:cubicBezTo>
                  <a:pt x="627962" y="627961"/>
                  <a:pt x="638167" y="616067"/>
                  <a:pt x="649996" y="605928"/>
                </a:cubicBezTo>
                <a:cubicBezTo>
                  <a:pt x="663937" y="593979"/>
                  <a:pt x="679725" y="584347"/>
                  <a:pt x="694063" y="572877"/>
                </a:cubicBezTo>
                <a:cubicBezTo>
                  <a:pt x="716459" y="554960"/>
                  <a:pt x="735967" y="533191"/>
                  <a:pt x="760164" y="517793"/>
                </a:cubicBezTo>
                <a:cubicBezTo>
                  <a:pt x="883561" y="439268"/>
                  <a:pt x="734754" y="578168"/>
                  <a:pt x="903384" y="451692"/>
                </a:cubicBezTo>
                <a:cubicBezTo>
                  <a:pt x="964070" y="406177"/>
                  <a:pt x="934467" y="431624"/>
                  <a:pt x="991519" y="374574"/>
                </a:cubicBezTo>
                <a:cubicBezTo>
                  <a:pt x="995191" y="363557"/>
                  <a:pt x="996974" y="351718"/>
                  <a:pt x="1002535" y="341523"/>
                </a:cubicBezTo>
                <a:cubicBezTo>
                  <a:pt x="1019124" y="311109"/>
                  <a:pt x="1057620" y="253388"/>
                  <a:pt x="1057620" y="253388"/>
                </a:cubicBezTo>
                <a:cubicBezTo>
                  <a:pt x="1077932" y="172143"/>
                  <a:pt x="1056105" y="245907"/>
                  <a:pt x="1090670" y="165253"/>
                </a:cubicBezTo>
                <a:cubicBezTo>
                  <a:pt x="1095244" y="154579"/>
                  <a:pt x="1098497" y="143368"/>
                  <a:pt x="1101687" y="132202"/>
                </a:cubicBezTo>
                <a:cubicBezTo>
                  <a:pt x="1105847" y="117643"/>
                  <a:pt x="1106740" y="102052"/>
                  <a:pt x="1112704" y="88135"/>
                </a:cubicBezTo>
                <a:cubicBezTo>
                  <a:pt x="1116898" y="78350"/>
                  <a:pt x="1175985" y="0"/>
                  <a:pt x="1167788" y="0"/>
                </a:cubicBezTo>
                <a:cubicBezTo>
                  <a:pt x="1141821" y="0"/>
                  <a:pt x="1127367" y="33653"/>
                  <a:pt x="1112704" y="55084"/>
                </a:cubicBezTo>
                <a:cubicBezTo>
                  <a:pt x="1079267" y="103954"/>
                  <a:pt x="1053706" y="157771"/>
                  <a:pt x="1024569" y="209321"/>
                </a:cubicBezTo>
                <a:cubicBezTo>
                  <a:pt x="1005965" y="242235"/>
                  <a:pt x="991461" y="277706"/>
                  <a:pt x="969485" y="308472"/>
                </a:cubicBezTo>
                <a:cubicBezTo>
                  <a:pt x="909145" y="392947"/>
                  <a:pt x="892060" y="408388"/>
                  <a:pt x="848299" y="517793"/>
                </a:cubicBezTo>
                <a:cubicBezTo>
                  <a:pt x="833610" y="554516"/>
                  <a:pt x="811989" y="589178"/>
                  <a:pt x="804232" y="627962"/>
                </a:cubicBezTo>
                <a:cubicBezTo>
                  <a:pt x="778454" y="756850"/>
                  <a:pt x="811948" y="597097"/>
                  <a:pt x="771181" y="760164"/>
                </a:cubicBezTo>
                <a:cubicBezTo>
                  <a:pt x="766639" y="778330"/>
                  <a:pt x="764705" y="797082"/>
                  <a:pt x="760164" y="815248"/>
                </a:cubicBezTo>
                <a:cubicBezTo>
                  <a:pt x="753680" y="841184"/>
                  <a:pt x="744142" y="866316"/>
                  <a:pt x="738131" y="892366"/>
                </a:cubicBezTo>
                <a:cubicBezTo>
                  <a:pt x="729003" y="931923"/>
                  <a:pt x="723115" y="996987"/>
                  <a:pt x="716097" y="1035586"/>
                </a:cubicBezTo>
                <a:cubicBezTo>
                  <a:pt x="713388" y="1050483"/>
                  <a:pt x="708752" y="1064964"/>
                  <a:pt x="705080" y="1079653"/>
                </a:cubicBezTo>
                <a:cubicBezTo>
                  <a:pt x="701408" y="1112704"/>
                  <a:pt x="701277" y="1146343"/>
                  <a:pt x="694063" y="1178805"/>
                </a:cubicBezTo>
                <a:cubicBezTo>
                  <a:pt x="680643" y="1239194"/>
                  <a:pt x="662710" y="1284394"/>
                  <a:pt x="627962" y="1333041"/>
                </a:cubicBezTo>
                <a:cubicBezTo>
                  <a:pt x="621925" y="1341493"/>
                  <a:pt x="613273" y="1347730"/>
                  <a:pt x="605928" y="1355075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" name="12 Forma libre"/>
          <p:cNvSpPr/>
          <p:nvPr/>
        </p:nvSpPr>
        <p:spPr>
          <a:xfrm>
            <a:off x="2082800" y="1770063"/>
            <a:ext cx="2786063" cy="1281112"/>
          </a:xfrm>
          <a:custGeom>
            <a:avLst/>
            <a:gdLst>
              <a:gd name="connsiteX0" fmla="*/ 0 w 2787406"/>
              <a:gd name="connsiteY0" fmla="*/ 1281309 h 1281309"/>
              <a:gd name="connsiteX1" fmla="*/ 583894 w 2787406"/>
              <a:gd name="connsiteY1" fmla="*/ 928770 h 1281309"/>
              <a:gd name="connsiteX2" fmla="*/ 2170323 w 2787406"/>
              <a:gd name="connsiteY2" fmla="*/ 245724 h 1281309"/>
              <a:gd name="connsiteX3" fmla="*/ 2467778 w 2787406"/>
              <a:gd name="connsiteY3" fmla="*/ 124538 h 1281309"/>
              <a:gd name="connsiteX4" fmla="*/ 2588964 w 2787406"/>
              <a:gd name="connsiteY4" fmla="*/ 69454 h 1281309"/>
              <a:gd name="connsiteX5" fmla="*/ 2710149 w 2787406"/>
              <a:gd name="connsiteY5" fmla="*/ 36403 h 128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7406" h="1281309">
                <a:moveTo>
                  <a:pt x="0" y="1281309"/>
                </a:moveTo>
                <a:cubicBezTo>
                  <a:pt x="215443" y="1108955"/>
                  <a:pt x="207296" y="1105541"/>
                  <a:pt x="583894" y="928770"/>
                </a:cubicBezTo>
                <a:cubicBezTo>
                  <a:pt x="659307" y="893372"/>
                  <a:pt x="1813371" y="394898"/>
                  <a:pt x="2170323" y="245724"/>
                </a:cubicBezTo>
                <a:cubicBezTo>
                  <a:pt x="2269108" y="204441"/>
                  <a:pt x="2370310" y="168841"/>
                  <a:pt x="2467778" y="124538"/>
                </a:cubicBezTo>
                <a:cubicBezTo>
                  <a:pt x="2508173" y="106177"/>
                  <a:pt x="2547083" y="84112"/>
                  <a:pt x="2588964" y="69454"/>
                </a:cubicBezTo>
                <a:cubicBezTo>
                  <a:pt x="2787406" y="0"/>
                  <a:pt x="2635697" y="73631"/>
                  <a:pt x="2710149" y="36403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CuadroTexto"/>
          <p:cNvSpPr txBox="1">
            <a:spLocks noChangeArrowheads="1"/>
          </p:cNvSpPr>
          <p:nvPr/>
        </p:nvSpPr>
        <p:spPr bwMode="auto">
          <a:xfrm>
            <a:off x="827088" y="1052513"/>
            <a:ext cx="4897437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Lucida Sans Unicode" pitchFamily="34" charset="0"/>
              </a:rPr>
              <a:t> Sujeto   originario:    </a:t>
            </a:r>
            <a:endParaRPr lang="es-ES" sz="3600">
              <a:latin typeface="Lucida Sans Unicode" pitchFamily="34" charset="0"/>
            </a:endParaRPr>
          </a:p>
        </p:txBody>
      </p:sp>
      <p:sp>
        <p:nvSpPr>
          <p:cNvPr id="17410" name="2 CuadroTexto"/>
          <p:cNvSpPr txBox="1">
            <a:spLocks noChangeArrowheads="1"/>
          </p:cNvSpPr>
          <p:nvPr/>
        </p:nvSpPr>
        <p:spPr bwMode="auto">
          <a:xfrm>
            <a:off x="1476375" y="2997200"/>
            <a:ext cx="69834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600" b="1">
                <a:latin typeface="Andalus" pitchFamily="18" charset="-78"/>
                <a:cs typeface="Andalus" pitchFamily="18" charset="-78"/>
              </a:rPr>
              <a:t>  El   ESTADO</a:t>
            </a:r>
            <a:endParaRPr lang="es-ES" sz="6600" b="1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3 Pergamino horizontal"/>
          <p:cNvSpPr/>
          <p:nvPr/>
        </p:nvSpPr>
        <p:spPr>
          <a:xfrm>
            <a:off x="1331913" y="2708275"/>
            <a:ext cx="6119812" cy="1800225"/>
          </a:xfrm>
          <a:prstGeom prst="horizontalScroll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412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CuadroTexto"/>
          <p:cNvSpPr txBox="1">
            <a:spLocks noChangeArrowheads="1"/>
          </p:cNvSpPr>
          <p:nvPr/>
        </p:nvSpPr>
        <p:spPr bwMode="auto">
          <a:xfrm>
            <a:off x="323850" y="2636838"/>
            <a:ext cx="958850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SUDAN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8434" name="3 CuadroTexto"/>
          <p:cNvSpPr txBox="1">
            <a:spLocks noChangeArrowheads="1"/>
          </p:cNvSpPr>
          <p:nvPr/>
        </p:nvSpPr>
        <p:spPr bwMode="auto">
          <a:xfrm>
            <a:off x="0" y="4437063"/>
            <a:ext cx="1901825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SUDAN DEL SUR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8435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pic>
        <p:nvPicPr>
          <p:cNvPr id="18436" name="6 Imagen" descr="sudan-map 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CuadroTexto"/>
          <p:cNvSpPr txBox="1">
            <a:spLocks noChangeArrowheads="1"/>
          </p:cNvSpPr>
          <p:nvPr/>
        </p:nvSpPr>
        <p:spPr bwMode="auto">
          <a:xfrm>
            <a:off x="3492500" y="2276475"/>
            <a:ext cx="17732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Lucida Sans Unicode" pitchFamily="34" charset="0"/>
              </a:rPr>
              <a:t>Territorio</a:t>
            </a:r>
          </a:p>
        </p:txBody>
      </p:sp>
      <p:sp>
        <p:nvSpPr>
          <p:cNvPr id="20482" name="3 CuadroTexto"/>
          <p:cNvSpPr txBox="1">
            <a:spLocks noChangeArrowheads="1"/>
          </p:cNvSpPr>
          <p:nvPr/>
        </p:nvSpPr>
        <p:spPr bwMode="auto">
          <a:xfrm>
            <a:off x="3779838" y="3213100"/>
            <a:ext cx="163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Lucida Sans Unicode" pitchFamily="34" charset="0"/>
              </a:rPr>
              <a:t>Población</a:t>
            </a:r>
          </a:p>
        </p:txBody>
      </p:sp>
      <p:sp>
        <p:nvSpPr>
          <p:cNvPr id="20483" name="4 CuadroTexto"/>
          <p:cNvSpPr txBox="1">
            <a:spLocks noChangeArrowheads="1"/>
          </p:cNvSpPr>
          <p:nvPr/>
        </p:nvSpPr>
        <p:spPr bwMode="auto">
          <a:xfrm>
            <a:off x="3924300" y="4292600"/>
            <a:ext cx="15700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Lucida Sans Unicode" pitchFamily="34" charset="0"/>
              </a:rPr>
              <a:t>Gobierno</a:t>
            </a:r>
          </a:p>
        </p:txBody>
      </p:sp>
      <p:sp>
        <p:nvSpPr>
          <p:cNvPr id="20484" name="5 CuadroTexto"/>
          <p:cNvSpPr txBox="1">
            <a:spLocks noChangeArrowheads="1"/>
          </p:cNvSpPr>
          <p:nvPr/>
        </p:nvSpPr>
        <p:spPr bwMode="auto">
          <a:xfrm>
            <a:off x="4067175" y="5229225"/>
            <a:ext cx="4338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Lucida Sans Unicode" pitchFamily="34" charset="0"/>
              </a:rPr>
              <a:t>Capacidad de entablar  RR.II</a:t>
            </a:r>
          </a:p>
        </p:txBody>
      </p:sp>
      <p:sp>
        <p:nvSpPr>
          <p:cNvPr id="7" name="6 Estrella de 5 puntas"/>
          <p:cNvSpPr/>
          <p:nvPr/>
        </p:nvSpPr>
        <p:spPr>
          <a:xfrm>
            <a:off x="2555875" y="2349500"/>
            <a:ext cx="287338" cy="2873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Estrella de 5 puntas"/>
          <p:cNvSpPr/>
          <p:nvPr/>
        </p:nvSpPr>
        <p:spPr>
          <a:xfrm>
            <a:off x="2555875" y="3213100"/>
            <a:ext cx="287338" cy="3603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Estrella de 5 puntas"/>
          <p:cNvSpPr/>
          <p:nvPr/>
        </p:nvSpPr>
        <p:spPr>
          <a:xfrm>
            <a:off x="2555875" y="4365625"/>
            <a:ext cx="287338" cy="2159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Estrella de 5 puntas"/>
          <p:cNvSpPr/>
          <p:nvPr/>
        </p:nvSpPr>
        <p:spPr>
          <a:xfrm>
            <a:off x="2555875" y="5300663"/>
            <a:ext cx="360363" cy="2889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489" name="10 CuadroTexto"/>
          <p:cNvSpPr txBox="1">
            <a:spLocks noChangeArrowheads="1"/>
          </p:cNvSpPr>
          <p:nvPr/>
        </p:nvSpPr>
        <p:spPr bwMode="auto">
          <a:xfrm>
            <a:off x="250825" y="5949950"/>
            <a:ext cx="6369050" cy="646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Convención Sobre Derechos y Deberes de los Estados –</a:t>
            </a:r>
          </a:p>
          <a:p>
            <a:r>
              <a:rPr lang="es-ES" b="1">
                <a:latin typeface="Lucida Sans Unicode" pitchFamily="34" charset="0"/>
              </a:rPr>
              <a:t> Convención de Montevideo 1933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83568" y="836713"/>
            <a:ext cx="6192688" cy="5847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n-lt"/>
                <a:cs typeface="+mn-cs"/>
              </a:rPr>
              <a:t>ELEMENTOS    DEL   ESTADO :</a:t>
            </a:r>
            <a:endParaRPr lang="es-ES" sz="3200" dirty="0">
              <a:latin typeface="+mn-lt"/>
              <a:cs typeface="+mn-cs"/>
            </a:endParaRPr>
          </a:p>
        </p:txBody>
      </p:sp>
      <p:sp>
        <p:nvSpPr>
          <p:cNvPr id="20493" name="11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 redondeado"/>
          <p:cNvSpPr/>
          <p:nvPr/>
        </p:nvSpPr>
        <p:spPr>
          <a:xfrm>
            <a:off x="3995738" y="5300663"/>
            <a:ext cx="2376487" cy="93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1403648" y="404665"/>
            <a:ext cx="6840760" cy="584775"/>
          </a:xfrm>
          <a:prstGeom prst="rect">
            <a:avLst/>
          </a:prstGeom>
          <a:noFill/>
          <a:ln w="38100">
            <a:solidFill>
              <a:srgbClr val="CC00CC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latin typeface="+mn-lt"/>
                <a:cs typeface="+mn-cs"/>
              </a:rPr>
              <a:t>CLASIFICACIÓN   -   ESTADOS </a:t>
            </a:r>
            <a:endParaRPr lang="es-ES" sz="3200" b="1" dirty="0">
              <a:latin typeface="+mn-lt"/>
              <a:cs typeface="+mn-cs"/>
            </a:endParaRPr>
          </a:p>
        </p:txBody>
      </p:sp>
      <p:sp>
        <p:nvSpPr>
          <p:cNvPr id="21509" name="2 CuadroTexto"/>
          <p:cNvSpPr txBox="1">
            <a:spLocks noChangeArrowheads="1"/>
          </p:cNvSpPr>
          <p:nvPr/>
        </p:nvSpPr>
        <p:spPr bwMode="auto">
          <a:xfrm>
            <a:off x="827088" y="1484313"/>
            <a:ext cx="2251075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MODELO     SIMPLE: </a:t>
            </a:r>
          </a:p>
        </p:txBody>
      </p:sp>
      <p:sp>
        <p:nvSpPr>
          <p:cNvPr id="21510" name="3 CuadroTexto"/>
          <p:cNvSpPr txBox="1">
            <a:spLocks noChangeArrowheads="1"/>
          </p:cNvSpPr>
          <p:nvPr/>
        </p:nvSpPr>
        <p:spPr bwMode="auto">
          <a:xfrm>
            <a:off x="3995738" y="1412875"/>
            <a:ext cx="3636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>
                <a:latin typeface="Lucida Sans Unicode" pitchFamily="34" charset="0"/>
              </a:rPr>
              <a:t>Estados Unitarios</a:t>
            </a:r>
          </a:p>
        </p:txBody>
      </p:sp>
      <p:sp>
        <p:nvSpPr>
          <p:cNvPr id="21511" name="4 CuadroTexto"/>
          <p:cNvSpPr txBox="1">
            <a:spLocks noChangeArrowheads="1"/>
          </p:cNvSpPr>
          <p:nvPr/>
        </p:nvSpPr>
        <p:spPr bwMode="auto">
          <a:xfrm>
            <a:off x="611188" y="2276475"/>
            <a:ext cx="2733675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MODELOS  COMPLEJOS </a:t>
            </a:r>
            <a:r>
              <a:rPr lang="es-ES">
                <a:latin typeface="Lucida Sans Unicode" pitchFamily="34" charset="0"/>
              </a:rPr>
              <a:t>:</a:t>
            </a:r>
          </a:p>
        </p:txBody>
      </p:sp>
      <p:sp>
        <p:nvSpPr>
          <p:cNvPr id="21512" name="5 CuadroTexto"/>
          <p:cNvSpPr txBox="1">
            <a:spLocks noChangeArrowheads="1"/>
          </p:cNvSpPr>
          <p:nvPr/>
        </p:nvSpPr>
        <p:spPr bwMode="auto">
          <a:xfrm>
            <a:off x="3995738" y="2349500"/>
            <a:ext cx="163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Confederación</a:t>
            </a:r>
          </a:p>
        </p:txBody>
      </p:sp>
      <p:sp>
        <p:nvSpPr>
          <p:cNvPr id="21513" name="6 CuadroTexto"/>
          <p:cNvSpPr txBox="1">
            <a:spLocks noChangeArrowheads="1"/>
          </p:cNvSpPr>
          <p:nvPr/>
        </p:nvSpPr>
        <p:spPr bwMode="auto">
          <a:xfrm>
            <a:off x="4067175" y="2781300"/>
            <a:ext cx="1285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Federación</a:t>
            </a:r>
          </a:p>
        </p:txBody>
      </p:sp>
      <p:sp>
        <p:nvSpPr>
          <p:cNvPr id="21514" name="7 CuadroTexto"/>
          <p:cNvSpPr txBox="1">
            <a:spLocks noChangeArrowheads="1"/>
          </p:cNvSpPr>
          <p:nvPr/>
        </p:nvSpPr>
        <p:spPr bwMode="auto">
          <a:xfrm>
            <a:off x="4067175" y="3500438"/>
            <a:ext cx="1597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Mini Estados</a:t>
            </a:r>
          </a:p>
        </p:txBody>
      </p:sp>
      <p:sp>
        <p:nvSpPr>
          <p:cNvPr id="21515" name="9 CuadroTexto"/>
          <p:cNvSpPr txBox="1">
            <a:spLocks noChangeArrowheads="1"/>
          </p:cNvSpPr>
          <p:nvPr/>
        </p:nvSpPr>
        <p:spPr bwMode="auto">
          <a:xfrm>
            <a:off x="4067175" y="4149725"/>
            <a:ext cx="2259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Estados Asociados</a:t>
            </a:r>
          </a:p>
        </p:txBody>
      </p:sp>
      <p:sp>
        <p:nvSpPr>
          <p:cNvPr id="21516" name="10 CuadroTexto"/>
          <p:cNvSpPr txBox="1">
            <a:spLocks noChangeArrowheads="1"/>
          </p:cNvSpPr>
          <p:nvPr/>
        </p:nvSpPr>
        <p:spPr bwMode="auto">
          <a:xfrm>
            <a:off x="4067175" y="4724400"/>
            <a:ext cx="3625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Estados Asociados Autónomos</a:t>
            </a:r>
          </a:p>
        </p:txBody>
      </p:sp>
      <p:sp>
        <p:nvSpPr>
          <p:cNvPr id="21517" name="11 CuadroTexto"/>
          <p:cNvSpPr txBox="1">
            <a:spLocks noChangeArrowheads="1"/>
          </p:cNvSpPr>
          <p:nvPr/>
        </p:nvSpPr>
        <p:spPr bwMode="auto">
          <a:xfrm>
            <a:off x="4067175" y="5300663"/>
            <a:ext cx="1970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   Neutral</a:t>
            </a:r>
          </a:p>
        </p:txBody>
      </p:sp>
      <p:sp>
        <p:nvSpPr>
          <p:cNvPr id="21518" name="12 CuadroTexto"/>
          <p:cNvSpPr txBox="1">
            <a:spLocks noChangeArrowheads="1"/>
          </p:cNvSpPr>
          <p:nvPr/>
        </p:nvSpPr>
        <p:spPr bwMode="auto">
          <a:xfrm>
            <a:off x="4067175" y="5805488"/>
            <a:ext cx="2439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Lucida Sans Unicode" pitchFamily="34" charset="0"/>
              </a:rPr>
              <a:t>Estado Neutralizado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3419475" y="2276475"/>
            <a:ext cx="576263" cy="792163"/>
          </a:xfrm>
          <a:prstGeom prst="leftBrace">
            <a:avLst>
              <a:gd name="adj1" fmla="val 8333"/>
              <a:gd name="adj2" fmla="val 2047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348038" y="1700213"/>
            <a:ext cx="57626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1" name="1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3779838" y="4221163"/>
            <a:ext cx="46037" cy="720725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523" name="17 CuadroTexto"/>
          <p:cNvSpPr txBox="1">
            <a:spLocks noChangeArrowheads="1"/>
          </p:cNvSpPr>
          <p:nvPr/>
        </p:nvSpPr>
        <p:spPr bwMode="auto">
          <a:xfrm>
            <a:off x="0" y="4365625"/>
            <a:ext cx="3173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Cierto grado de subordinación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9" name="18 Abrir corchete"/>
          <p:cNvSpPr/>
          <p:nvPr/>
        </p:nvSpPr>
        <p:spPr>
          <a:xfrm>
            <a:off x="3779838" y="5445125"/>
            <a:ext cx="46037" cy="576263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" name="20 Explosión 1"/>
          <p:cNvSpPr/>
          <p:nvPr/>
        </p:nvSpPr>
        <p:spPr>
          <a:xfrm>
            <a:off x="3708400" y="3573463"/>
            <a:ext cx="215900" cy="2159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3" name="22 Conector recto"/>
          <p:cNvCxnSpPr/>
          <p:nvPr/>
        </p:nvCxnSpPr>
        <p:spPr>
          <a:xfrm>
            <a:off x="539750" y="3357563"/>
            <a:ext cx="777716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CuadroTexto"/>
          <p:cNvSpPr txBox="1">
            <a:spLocks noChangeArrowheads="1"/>
          </p:cNvSpPr>
          <p:nvPr/>
        </p:nvSpPr>
        <p:spPr bwMode="auto">
          <a:xfrm>
            <a:off x="179388" y="765175"/>
            <a:ext cx="2689225" cy="5222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Confederación : </a:t>
            </a:r>
            <a:endParaRPr lang="es-ES" sz="2800" b="1">
              <a:latin typeface="Lucida Sans Unicode" pitchFamily="34" charset="0"/>
            </a:endParaRPr>
          </a:p>
        </p:txBody>
      </p:sp>
      <p:sp>
        <p:nvSpPr>
          <p:cNvPr id="22530" name="2 CuadroTexto"/>
          <p:cNvSpPr txBox="1">
            <a:spLocks noChangeArrowheads="1"/>
          </p:cNvSpPr>
          <p:nvPr/>
        </p:nvSpPr>
        <p:spPr bwMode="auto">
          <a:xfrm>
            <a:off x="3492500" y="333375"/>
            <a:ext cx="2663825" cy="1200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*base   </a:t>
            </a:r>
          </a:p>
          <a:p>
            <a:r>
              <a:rPr lang="en-US" sz="2400">
                <a:latin typeface="Lucida Sans Unicode" pitchFamily="34" charset="0"/>
              </a:rPr>
              <a:t> jurídica   </a:t>
            </a:r>
          </a:p>
          <a:p>
            <a:r>
              <a:rPr lang="en-US" sz="2400">
                <a:latin typeface="Lucida Sans Unicode" pitchFamily="34" charset="0"/>
              </a:rPr>
              <a:t> constitutiva 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2531" name="4 CuadroTexto"/>
          <p:cNvSpPr txBox="1">
            <a:spLocks noChangeArrowheads="1"/>
          </p:cNvSpPr>
          <p:nvPr/>
        </p:nvSpPr>
        <p:spPr bwMode="auto">
          <a:xfrm>
            <a:off x="6300788" y="908050"/>
            <a:ext cx="2843212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Tratado Internacional</a:t>
            </a:r>
            <a:endParaRPr lang="es-ES" sz="2000">
              <a:latin typeface="Lucida Sans Unicode" pitchFamily="34" charset="0"/>
            </a:endParaRPr>
          </a:p>
        </p:txBody>
      </p:sp>
      <p:sp>
        <p:nvSpPr>
          <p:cNvPr id="6" name="5 Triángulo isósceles"/>
          <p:cNvSpPr/>
          <p:nvPr/>
        </p:nvSpPr>
        <p:spPr>
          <a:xfrm>
            <a:off x="971550" y="2492375"/>
            <a:ext cx="2087563" cy="18002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Triángulo isósceles"/>
          <p:cNvSpPr/>
          <p:nvPr/>
        </p:nvSpPr>
        <p:spPr>
          <a:xfrm>
            <a:off x="3851275" y="3213100"/>
            <a:ext cx="1657350" cy="115252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B</a:t>
            </a:r>
            <a:endParaRPr lang="es-ES" sz="40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9" name="8 Triángulo isósceles"/>
          <p:cNvSpPr/>
          <p:nvPr/>
        </p:nvSpPr>
        <p:spPr>
          <a:xfrm>
            <a:off x="6516688" y="2852738"/>
            <a:ext cx="863600" cy="1485900"/>
          </a:xfrm>
          <a:prstGeom prst="triangl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bg1"/>
                </a:solidFill>
              </a:rPr>
              <a:t>C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22535" name="9 CuadroTexto"/>
          <p:cNvSpPr txBox="1">
            <a:spLocks noChangeArrowheads="1"/>
          </p:cNvSpPr>
          <p:nvPr/>
        </p:nvSpPr>
        <p:spPr bwMode="auto">
          <a:xfrm>
            <a:off x="1763713" y="3213100"/>
            <a:ext cx="5762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latin typeface="Lucida Sans Unicode" pitchFamily="34" charset="0"/>
              </a:rPr>
              <a:t>A</a:t>
            </a:r>
            <a:endParaRPr lang="es-ES" sz="5400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2536" name="11 CuadroTexto"/>
          <p:cNvSpPr txBox="1">
            <a:spLocks noChangeArrowheads="1"/>
          </p:cNvSpPr>
          <p:nvPr/>
        </p:nvSpPr>
        <p:spPr bwMode="auto">
          <a:xfrm>
            <a:off x="1331913" y="5013325"/>
            <a:ext cx="1439862" cy="646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SUJETO DE   </a:t>
            </a:r>
          </a:p>
          <a:p>
            <a:r>
              <a:rPr lang="en-US" b="1">
                <a:latin typeface="Lucida Sans Unicode" pitchFamily="34" charset="0"/>
              </a:rPr>
              <a:t>          DIP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2537" name="12 CuadroTexto"/>
          <p:cNvSpPr txBox="1">
            <a:spLocks noChangeArrowheads="1"/>
          </p:cNvSpPr>
          <p:nvPr/>
        </p:nvSpPr>
        <p:spPr bwMode="auto">
          <a:xfrm>
            <a:off x="4067175" y="5013325"/>
            <a:ext cx="1387475" cy="646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SUJETO DE </a:t>
            </a:r>
          </a:p>
          <a:p>
            <a:r>
              <a:rPr lang="en-US" b="1">
                <a:latin typeface="Lucida Sans Unicode" pitchFamily="34" charset="0"/>
              </a:rPr>
              <a:t>        DIP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2538" name="13 CuadroTexto"/>
          <p:cNvSpPr txBox="1">
            <a:spLocks noChangeArrowheads="1"/>
          </p:cNvSpPr>
          <p:nvPr/>
        </p:nvSpPr>
        <p:spPr bwMode="auto">
          <a:xfrm>
            <a:off x="6443663" y="5013325"/>
            <a:ext cx="1385887" cy="646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SUJETO DE </a:t>
            </a:r>
          </a:p>
          <a:p>
            <a:r>
              <a:rPr lang="en-US" b="1">
                <a:latin typeface="Lucida Sans Unicode" pitchFamily="34" charset="0"/>
              </a:rPr>
              <a:t>         DIP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2051050" y="4581525"/>
            <a:ext cx="0" cy="2873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4716463" y="4581525"/>
            <a:ext cx="0" cy="2873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7019925" y="4581525"/>
            <a:ext cx="0" cy="2873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Abrir llave"/>
          <p:cNvSpPr/>
          <p:nvPr/>
        </p:nvSpPr>
        <p:spPr>
          <a:xfrm>
            <a:off x="2916238" y="260350"/>
            <a:ext cx="503237" cy="1296988"/>
          </a:xfrm>
          <a:prstGeom prst="leftBrace">
            <a:avLst>
              <a:gd name="adj1" fmla="val 8333"/>
              <a:gd name="adj2" fmla="val 6410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" name="22 Igual que"/>
          <p:cNvSpPr/>
          <p:nvPr/>
        </p:nvSpPr>
        <p:spPr>
          <a:xfrm>
            <a:off x="5795963" y="981075"/>
            <a:ext cx="504825" cy="36036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2544" name="1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Elipse"/>
          <p:cNvSpPr/>
          <p:nvPr/>
        </p:nvSpPr>
        <p:spPr>
          <a:xfrm>
            <a:off x="683568" y="3429000"/>
            <a:ext cx="7632848" cy="2232248"/>
          </a:xfrm>
          <a:prstGeom prst="ellipse">
            <a:avLst/>
          </a:prstGeom>
          <a:solidFill>
            <a:schemeClr val="bg1"/>
          </a:solidFill>
          <a:ln w="57150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556" name="1 CuadroTexto"/>
          <p:cNvSpPr txBox="1">
            <a:spLocks noChangeArrowheads="1"/>
          </p:cNvSpPr>
          <p:nvPr/>
        </p:nvSpPr>
        <p:spPr bwMode="auto">
          <a:xfrm>
            <a:off x="468313" y="1268413"/>
            <a:ext cx="1997075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Lucida Sans Unicode" pitchFamily="34" charset="0"/>
              </a:rPr>
              <a:t>Federación :</a:t>
            </a:r>
            <a:endParaRPr lang="es-ES" sz="2800">
              <a:latin typeface="Lucida Sans Unicode" pitchFamily="34" charset="0"/>
            </a:endParaRPr>
          </a:p>
        </p:txBody>
      </p:sp>
      <p:sp>
        <p:nvSpPr>
          <p:cNvPr id="23557" name="2 CuadroTexto"/>
          <p:cNvSpPr txBox="1">
            <a:spLocks noChangeArrowheads="1"/>
          </p:cNvSpPr>
          <p:nvPr/>
        </p:nvSpPr>
        <p:spPr bwMode="auto">
          <a:xfrm>
            <a:off x="3924300" y="836613"/>
            <a:ext cx="4608513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Base   jurídica   constitutiva </a:t>
            </a:r>
            <a:r>
              <a:rPr lang="en-US" b="1">
                <a:latin typeface="Lucida Sans Unicode" pitchFamily="34" charset="0"/>
              </a:rPr>
              <a:t>: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3558" name="3 CuadroTexto"/>
          <p:cNvSpPr txBox="1">
            <a:spLocks noChangeArrowheads="1"/>
          </p:cNvSpPr>
          <p:nvPr/>
        </p:nvSpPr>
        <p:spPr bwMode="auto">
          <a:xfrm>
            <a:off x="4427538" y="2133600"/>
            <a:ext cx="3744912" cy="9540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Lucida Sans Unicode" pitchFamily="34" charset="0"/>
              </a:rPr>
              <a:t> </a:t>
            </a:r>
            <a:r>
              <a:rPr lang="en-US" sz="2800" b="1">
                <a:latin typeface="Lucida Sans Unicode" pitchFamily="34" charset="0"/>
              </a:rPr>
              <a:t>La Constitución   </a:t>
            </a:r>
          </a:p>
          <a:p>
            <a:r>
              <a:rPr lang="en-US" sz="2800" b="1">
                <a:latin typeface="Lucida Sans Unicode" pitchFamily="34" charset="0"/>
              </a:rPr>
              <a:t>           Federal</a:t>
            </a:r>
            <a:endParaRPr lang="es-ES" sz="2800" b="1">
              <a:latin typeface="Lucida Sans Unicode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1547813" y="3860800"/>
            <a:ext cx="1439862" cy="1368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A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3851275" y="3716338"/>
            <a:ext cx="1152525" cy="1584325"/>
          </a:xfrm>
          <a:prstGeom prst="ellipse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561" name="6 CuadroTexto"/>
          <p:cNvSpPr txBox="1">
            <a:spLocks noChangeArrowheads="1"/>
          </p:cNvSpPr>
          <p:nvPr/>
        </p:nvSpPr>
        <p:spPr bwMode="auto">
          <a:xfrm>
            <a:off x="4067175" y="4292600"/>
            <a:ext cx="7207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Lucida Sans Unicode" pitchFamily="34" charset="0"/>
              </a:rPr>
              <a:t> B</a:t>
            </a:r>
            <a:endParaRPr lang="es-ES" sz="3600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5795963" y="4005263"/>
            <a:ext cx="1728787" cy="9366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C</a:t>
            </a:r>
            <a:endParaRPr lang="es-ES" sz="3600" b="1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700338" y="1125538"/>
            <a:ext cx="863600" cy="431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5795963" y="1484313"/>
            <a:ext cx="0" cy="5048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5" name="17 CuadroTexto"/>
          <p:cNvSpPr txBox="1">
            <a:spLocks noChangeArrowheads="1"/>
          </p:cNvSpPr>
          <p:nvPr/>
        </p:nvSpPr>
        <p:spPr bwMode="auto">
          <a:xfrm>
            <a:off x="1763713" y="6021388"/>
            <a:ext cx="6121400" cy="46196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  SUJETO DE DIP :  ESTADO FEDERAL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19" name="18 Flecha curvada hacia la derecha"/>
          <p:cNvSpPr/>
          <p:nvPr/>
        </p:nvSpPr>
        <p:spPr>
          <a:xfrm rot="20932311">
            <a:off x="1063625" y="5511800"/>
            <a:ext cx="471488" cy="923925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3567" name="1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UY">
                <a:cs typeface="Arial" charset="0"/>
              </a:rPr>
              <a:t>Lic. 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3501</TotalTime>
  <Words>882</Words>
  <Application>Microsoft Office PowerPoint</Application>
  <PresentationFormat>On-screen Show (4:3)</PresentationFormat>
  <Paragraphs>262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35</vt:i4>
      </vt:variant>
    </vt:vector>
  </HeadingPairs>
  <TitlesOfParts>
    <vt:vector size="55" baseType="lpstr">
      <vt:lpstr>Lucida Sans Unicode</vt:lpstr>
      <vt:lpstr>Arial</vt:lpstr>
      <vt:lpstr>Wingdings 3</vt:lpstr>
      <vt:lpstr>Verdana</vt:lpstr>
      <vt:lpstr>Wingdings 2</vt:lpstr>
      <vt:lpstr>Calibri</vt:lpstr>
      <vt:lpstr>Baskerville Old Face</vt:lpstr>
      <vt:lpstr>Algerian</vt:lpstr>
      <vt:lpstr>Andalus</vt:lpstr>
      <vt:lpstr>Charlemagne Std</vt:lpstr>
      <vt:lpstr>Engravers MT</vt:lpstr>
      <vt:lpstr>Brush Script Std</vt:lpstr>
      <vt:lpstr>Concurrencia</vt:lpstr>
      <vt:lpstr>Concurrencia</vt:lpstr>
      <vt:lpstr>Concurrencia</vt:lpstr>
      <vt:lpstr>Concurrencia</vt:lpstr>
      <vt:lpstr>Concurrencia</vt:lpstr>
      <vt:lpstr>Concurrencia</vt:lpstr>
      <vt:lpstr>Concurrencia</vt:lpstr>
      <vt:lpstr>Concurrencia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RECONOCIMIENTO  DE  ESTADO</dc:title>
  <dc:creator>Usuario</dc:creator>
  <cp:lastModifiedBy>Silvia</cp:lastModifiedBy>
  <cp:revision>231</cp:revision>
  <dcterms:created xsi:type="dcterms:W3CDTF">2011-03-23T22:57:38Z</dcterms:created>
  <dcterms:modified xsi:type="dcterms:W3CDTF">2015-04-14T19:17:06Z</dcterms:modified>
</cp:coreProperties>
</file>