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8" r:id="rId3"/>
    <p:sldId id="277" r:id="rId4"/>
    <p:sldId id="279" r:id="rId5"/>
    <p:sldId id="280" r:id="rId6"/>
    <p:sldId id="276" r:id="rId7"/>
    <p:sldId id="281" r:id="rId8"/>
    <p:sldId id="289" r:id="rId9"/>
    <p:sldId id="290" r:id="rId10"/>
    <p:sldId id="291" r:id="rId11"/>
    <p:sldId id="283" r:id="rId12"/>
    <p:sldId id="284" r:id="rId13"/>
    <p:sldId id="293" r:id="rId14"/>
    <p:sldId id="285" r:id="rId15"/>
    <p:sldId id="286" r:id="rId16"/>
    <p:sldId id="292" r:id="rId17"/>
    <p:sldId id="287" r:id="rId18"/>
    <p:sldId id="288" r:id="rId19"/>
  </p:sldIdLst>
  <p:sldSz cx="9144000" cy="6858000" type="screen4x3"/>
  <p:notesSz cx="7010400" cy="92964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5" d="100"/>
          <a:sy n="65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7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89A10-16C4-46BD-B7EA-D5895FC44EE0}" type="datetimeFigureOut">
              <a:rPr lang="es-UY" smtClean="0"/>
              <a:t>25/04/2016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26999-F6DC-42E4-9657-D093636B9FD3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249551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53364-7485-467F-8397-C2D45FE621E4}" type="datetimeFigureOut">
              <a:rPr lang="es-UY" smtClean="0"/>
              <a:t>25/04/2016</a:t>
            </a:fld>
            <a:endParaRPr lang="es-U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EB2FB-8D51-4B62-BA72-B0ED518F926A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03073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EB2FB-8D51-4B62-BA72-B0ED518F926A}" type="slidenum">
              <a:rPr lang="es-UY" smtClean="0"/>
              <a:t>11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0479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5EBFE2-43C8-436C-BCE1-16E0B62A0CD1}" type="datetimeFigureOut">
              <a:rPr lang="es-UY" smtClean="0"/>
              <a:t>25/04/2016</a:t>
            </a:fld>
            <a:endParaRPr lang="es-UY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Y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6D08B-519B-4EEE-83E3-C4DC7FDB1371}" type="slidenum">
              <a:rPr lang="es-UY" smtClean="0"/>
              <a:t>‹Nº›</a:t>
            </a:fld>
            <a:endParaRPr lang="es-UY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5EBFE2-43C8-436C-BCE1-16E0B62A0CD1}" type="datetimeFigureOut">
              <a:rPr lang="es-UY" smtClean="0"/>
              <a:t>25/04/2016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6D08B-519B-4EEE-83E3-C4DC7FDB1371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5EBFE2-43C8-436C-BCE1-16E0B62A0CD1}" type="datetimeFigureOut">
              <a:rPr lang="es-UY" smtClean="0"/>
              <a:t>25/04/2016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6D08B-519B-4EEE-83E3-C4DC7FDB1371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5EBFE2-43C8-436C-BCE1-16E0B62A0CD1}" type="datetimeFigureOut">
              <a:rPr lang="es-UY" smtClean="0"/>
              <a:t>25/04/2016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6D08B-519B-4EEE-83E3-C4DC7FDB1371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5EBFE2-43C8-436C-BCE1-16E0B62A0CD1}" type="datetimeFigureOut">
              <a:rPr lang="es-UY" smtClean="0"/>
              <a:t>25/04/2016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6D08B-519B-4EEE-83E3-C4DC7FDB1371}" type="slidenum">
              <a:rPr lang="es-UY" smtClean="0"/>
              <a:t>‹Nº›</a:t>
            </a:fld>
            <a:endParaRPr lang="es-UY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5EBFE2-43C8-436C-BCE1-16E0B62A0CD1}" type="datetimeFigureOut">
              <a:rPr lang="es-UY" smtClean="0"/>
              <a:t>25/04/2016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6D08B-519B-4EEE-83E3-C4DC7FDB1371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5EBFE2-43C8-436C-BCE1-16E0B62A0CD1}" type="datetimeFigureOut">
              <a:rPr lang="es-UY" smtClean="0"/>
              <a:t>25/04/2016</a:t>
            </a:fld>
            <a:endParaRPr lang="es-U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6D08B-519B-4EEE-83E3-C4DC7FDB1371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5EBFE2-43C8-436C-BCE1-16E0B62A0CD1}" type="datetimeFigureOut">
              <a:rPr lang="es-UY" smtClean="0"/>
              <a:t>25/04/2016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6D08B-519B-4EEE-83E3-C4DC7FDB1371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5EBFE2-43C8-436C-BCE1-16E0B62A0CD1}" type="datetimeFigureOut">
              <a:rPr lang="es-UY" smtClean="0"/>
              <a:t>25/04/2016</a:t>
            </a:fld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6D08B-519B-4EEE-83E3-C4DC7FDB1371}" type="slidenum">
              <a:rPr lang="es-UY" smtClean="0"/>
              <a:t>‹Nº›</a:t>
            </a:fld>
            <a:endParaRPr lang="es-UY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5EBFE2-43C8-436C-BCE1-16E0B62A0CD1}" type="datetimeFigureOut">
              <a:rPr lang="es-UY" smtClean="0"/>
              <a:t>25/04/2016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6D08B-519B-4EEE-83E3-C4DC7FDB1371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5EBFE2-43C8-436C-BCE1-16E0B62A0CD1}" type="datetimeFigureOut">
              <a:rPr lang="es-UY" smtClean="0"/>
              <a:t>25/04/2016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6D08B-519B-4EEE-83E3-C4DC7FDB1371}" type="slidenum">
              <a:rPr lang="es-UY" smtClean="0"/>
              <a:t>‹Nº›</a:t>
            </a:fld>
            <a:endParaRPr lang="es-UY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B5EBFE2-43C8-436C-BCE1-16E0B62A0CD1}" type="datetimeFigureOut">
              <a:rPr lang="es-UY" smtClean="0"/>
              <a:t>25/04/2016</a:t>
            </a:fld>
            <a:endParaRPr lang="es-UY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UY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BF6D08B-519B-4EEE-83E3-C4DC7FDB1371}" type="slidenum">
              <a:rPr lang="es-UY" smtClean="0"/>
              <a:t>‹Nº›</a:t>
            </a:fld>
            <a:endParaRPr lang="es-UY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331640" y="2420888"/>
            <a:ext cx="7406640" cy="1080120"/>
          </a:xfrm>
        </p:spPr>
        <p:txBody>
          <a:bodyPr>
            <a:normAutofit/>
          </a:bodyPr>
          <a:lstStyle/>
          <a:p>
            <a:pPr algn="ctr"/>
            <a:r>
              <a:rPr lang="es-ES_tradnl" dirty="0" smtClean="0"/>
              <a:t>Responsabilidad Internacional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26350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Responsabilidad del Estado en relación con hechos de otro Estado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_tradnl" dirty="0" smtClean="0"/>
          </a:p>
          <a:p>
            <a:r>
              <a:rPr lang="es-ES_tradnl" dirty="0" smtClean="0"/>
              <a:t>Ayuda o asistencia (Art. 16)</a:t>
            </a:r>
          </a:p>
          <a:p>
            <a:pPr marL="354013" indent="0">
              <a:buNone/>
            </a:pPr>
            <a:r>
              <a:rPr lang="es-UY" sz="2000" dirty="0"/>
              <a:t>CIJ </a:t>
            </a:r>
            <a:r>
              <a:rPr lang="es-UY" sz="2000" dirty="0" smtClean="0"/>
              <a:t>1949 Caso del Canal de </a:t>
            </a:r>
            <a:r>
              <a:rPr lang="es-UY" sz="2000" dirty="0" err="1" smtClean="0"/>
              <a:t>Corfu</a:t>
            </a:r>
            <a:r>
              <a:rPr lang="es-UY" sz="2000" dirty="0"/>
              <a:t> </a:t>
            </a:r>
            <a:r>
              <a:rPr lang="es-UY" sz="2000" dirty="0" smtClean="0"/>
              <a:t>(Reino Unido contra Albania)</a:t>
            </a:r>
          </a:p>
          <a:p>
            <a:pPr marL="82296" indent="0">
              <a:buNone/>
            </a:pPr>
            <a:endParaRPr lang="es-ES_tradnl" dirty="0" smtClean="0"/>
          </a:p>
          <a:p>
            <a:r>
              <a:rPr lang="es-ES_tradnl" dirty="0" smtClean="0"/>
              <a:t>Dirección o control (Art. 17)</a:t>
            </a:r>
          </a:p>
          <a:p>
            <a:pPr marL="82296" indent="0">
              <a:buNone/>
            </a:pPr>
            <a:endParaRPr lang="es-ES_tradnl" dirty="0" smtClean="0"/>
          </a:p>
          <a:p>
            <a:r>
              <a:rPr lang="es-ES_tradnl" dirty="0" smtClean="0"/>
              <a:t>Coacción (Art. 18)</a:t>
            </a:r>
          </a:p>
          <a:p>
            <a:pPr marL="82296" indent="0">
              <a:buNone/>
            </a:pP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230565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Circunstancias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excluyen</a:t>
            </a:r>
            <a:r>
              <a:rPr lang="en-US" dirty="0" smtClean="0"/>
              <a:t> la </a:t>
            </a:r>
            <a:r>
              <a:rPr lang="en-US" dirty="0" err="1" smtClean="0"/>
              <a:t>ilicitud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 marL="82296" indent="0">
              <a:buNone/>
            </a:pPr>
            <a:r>
              <a:rPr lang="en-US" sz="2800" dirty="0" err="1"/>
              <a:t>Consentimiento</a:t>
            </a:r>
            <a:r>
              <a:rPr lang="en-US" sz="2800" dirty="0"/>
              <a:t> (Art. 20)</a:t>
            </a:r>
          </a:p>
          <a:p>
            <a:pPr marL="82296" indent="0">
              <a:buNone/>
            </a:pPr>
            <a:r>
              <a:rPr lang="en-US" sz="2800" dirty="0" err="1"/>
              <a:t>Legítima</a:t>
            </a:r>
            <a:r>
              <a:rPr lang="en-US" sz="2800" dirty="0"/>
              <a:t> </a:t>
            </a:r>
            <a:r>
              <a:rPr lang="en-US" sz="2800" dirty="0" err="1"/>
              <a:t>defensa</a:t>
            </a:r>
            <a:r>
              <a:rPr lang="en-US" sz="2800" dirty="0"/>
              <a:t> (Art. 21)</a:t>
            </a:r>
          </a:p>
          <a:p>
            <a:pPr marL="82296" indent="0">
              <a:buNone/>
            </a:pPr>
            <a:r>
              <a:rPr lang="en-US" sz="2800" dirty="0" err="1"/>
              <a:t>Contramedidas</a:t>
            </a:r>
            <a:r>
              <a:rPr lang="en-US" sz="2800" dirty="0"/>
              <a:t> (Art. 22)</a:t>
            </a:r>
          </a:p>
          <a:p>
            <a:pPr marL="82296" indent="0">
              <a:buNone/>
            </a:pPr>
            <a:r>
              <a:rPr lang="en-US" sz="2800" dirty="0" err="1"/>
              <a:t>Fuerza</a:t>
            </a:r>
            <a:r>
              <a:rPr lang="en-US" sz="2800" dirty="0"/>
              <a:t> mayor (Art. 23)</a:t>
            </a:r>
          </a:p>
          <a:p>
            <a:pPr marL="82296" indent="0">
              <a:buNone/>
            </a:pPr>
            <a:r>
              <a:rPr lang="en-US" sz="2800" dirty="0" err="1"/>
              <a:t>Peligro</a:t>
            </a:r>
            <a:r>
              <a:rPr lang="en-US" sz="2800" dirty="0"/>
              <a:t> </a:t>
            </a:r>
            <a:r>
              <a:rPr lang="en-US" sz="2800" dirty="0" err="1"/>
              <a:t>extremo</a:t>
            </a:r>
            <a:r>
              <a:rPr lang="en-US" sz="2800" dirty="0"/>
              <a:t> (Art. 24)</a:t>
            </a:r>
          </a:p>
          <a:p>
            <a:pPr marL="82296" indent="0">
              <a:buNone/>
            </a:pPr>
            <a:r>
              <a:rPr lang="en-US" sz="2800" dirty="0"/>
              <a:t>Estado de </a:t>
            </a:r>
            <a:r>
              <a:rPr lang="en-US" sz="2800" dirty="0" err="1"/>
              <a:t>necesidad</a:t>
            </a:r>
            <a:r>
              <a:rPr lang="en-US" sz="2800" dirty="0"/>
              <a:t> (Art. </a:t>
            </a:r>
            <a:r>
              <a:rPr lang="en-US" sz="2800" dirty="0" smtClean="0"/>
              <a:t>25)</a:t>
            </a:r>
          </a:p>
          <a:p>
            <a:pPr marL="82296" indent="0">
              <a:buNone/>
            </a:pPr>
            <a:endParaRPr lang="en-US" sz="2800" dirty="0" smtClean="0"/>
          </a:p>
          <a:p>
            <a:pPr>
              <a:buFontTx/>
              <a:buChar char="-"/>
            </a:pP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Carga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de la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prueba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recae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en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el Estado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infractor</a:t>
            </a:r>
            <a:endParaRPr lang="en-US" sz="22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No </a:t>
            </a:r>
            <a:r>
              <a:rPr lang="en-US" sz="2200" dirty="0" err="1" smtClean="0">
                <a:solidFill>
                  <a:schemeClr val="accent6">
                    <a:lumMod val="75000"/>
                  </a:schemeClr>
                </a:solidFill>
              </a:rPr>
              <a:t>aplican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para </a:t>
            </a:r>
            <a:r>
              <a:rPr lang="en-US" sz="2200" dirty="0" err="1" smtClean="0">
                <a:solidFill>
                  <a:schemeClr val="accent6">
                    <a:lumMod val="75000"/>
                  </a:schemeClr>
                </a:solidFill>
              </a:rPr>
              <a:t>obligaciones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6">
                    <a:lumMod val="75000"/>
                  </a:schemeClr>
                </a:solidFill>
              </a:rPr>
              <a:t>derivadas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n-US" sz="2200" dirty="0" err="1" smtClean="0">
                <a:solidFill>
                  <a:schemeClr val="accent6">
                    <a:lumMod val="75000"/>
                  </a:schemeClr>
                </a:solidFill>
              </a:rPr>
              <a:t>normas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n-US" sz="2200" i="1" dirty="0" smtClean="0">
                <a:solidFill>
                  <a:schemeClr val="accent6">
                    <a:lumMod val="75000"/>
                  </a:schemeClr>
                </a:solidFill>
              </a:rPr>
              <a:t>IUS COGENS</a:t>
            </a:r>
          </a:p>
          <a:p>
            <a:pPr marL="354013" indent="0">
              <a:buNone/>
            </a:pPr>
            <a:r>
              <a:rPr lang="es-UY" sz="2400" dirty="0" smtClean="0"/>
              <a:t>CIJ 2004 Opinión Consultiva sobre las consecuencias jurídicas de la construcción de un muro en el territorio palestino ocupado</a:t>
            </a:r>
            <a:endParaRPr lang="es-UY" sz="2400" dirty="0"/>
          </a:p>
          <a:p>
            <a:pPr marL="82296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758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sz="4400" u="sng" dirty="0" smtClean="0"/>
              <a:t>Contenido </a:t>
            </a:r>
            <a:r>
              <a:rPr lang="es-ES_tradnl" sz="4400" dirty="0" smtClean="0"/>
              <a:t>de la responsabilidad internacional: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err="1" smtClean="0"/>
              <a:t>Continuidad</a:t>
            </a:r>
            <a:r>
              <a:rPr lang="en-US" dirty="0" smtClean="0"/>
              <a:t> del </a:t>
            </a:r>
            <a:r>
              <a:rPr lang="en-US" dirty="0" err="1" smtClean="0"/>
              <a:t>deber</a:t>
            </a:r>
            <a:r>
              <a:rPr lang="en-US" dirty="0" smtClean="0"/>
              <a:t> de </a:t>
            </a:r>
            <a:r>
              <a:rPr lang="en-US" dirty="0" err="1" smtClean="0"/>
              <a:t>cumplir</a:t>
            </a:r>
            <a:r>
              <a:rPr lang="en-US" dirty="0" smtClean="0"/>
              <a:t> con la </a:t>
            </a:r>
            <a:r>
              <a:rPr lang="en-US" dirty="0" err="1" smtClean="0"/>
              <a:t>obligación</a:t>
            </a:r>
            <a:r>
              <a:rPr lang="en-US" dirty="0" smtClean="0"/>
              <a:t> </a:t>
            </a:r>
            <a:r>
              <a:rPr lang="en-US" dirty="0" err="1" smtClean="0"/>
              <a:t>violada</a:t>
            </a:r>
            <a:r>
              <a:rPr lang="en-US" dirty="0"/>
              <a:t> </a:t>
            </a:r>
            <a:r>
              <a:rPr lang="en-US" dirty="0" smtClean="0"/>
              <a:t>(Art. 29)</a:t>
            </a:r>
            <a:endParaRPr lang="en-US" dirty="0"/>
          </a:p>
          <a:p>
            <a:pPr marL="82296" indent="0" algn="ctr">
              <a:buNone/>
            </a:pPr>
            <a:r>
              <a:rPr lang="en-US" dirty="0" smtClean="0"/>
              <a:t>+</a:t>
            </a:r>
            <a:endParaRPr lang="en-US" dirty="0"/>
          </a:p>
          <a:p>
            <a:pPr marL="82296" indent="0" algn="ctr">
              <a:buNone/>
            </a:pPr>
            <a:r>
              <a:rPr lang="en-US" dirty="0" err="1"/>
              <a:t>Cesación</a:t>
            </a:r>
            <a:r>
              <a:rPr lang="en-US" dirty="0"/>
              <a:t> y no </a:t>
            </a:r>
            <a:r>
              <a:rPr lang="en-US" dirty="0" err="1"/>
              <a:t>repetición</a:t>
            </a:r>
            <a:r>
              <a:rPr lang="en-US" dirty="0"/>
              <a:t> (Art. 30)</a:t>
            </a:r>
          </a:p>
          <a:p>
            <a:pPr marL="82296" indent="0" algn="ctr">
              <a:buNone/>
            </a:pPr>
            <a:r>
              <a:rPr lang="en-US" dirty="0" smtClean="0"/>
              <a:t> </a:t>
            </a:r>
            <a:r>
              <a:rPr lang="en-US" dirty="0"/>
              <a:t>+</a:t>
            </a:r>
          </a:p>
          <a:p>
            <a:pPr marL="82296" indent="0" algn="ctr">
              <a:buNone/>
            </a:pPr>
            <a:r>
              <a:rPr lang="en-US" dirty="0" err="1" smtClean="0"/>
              <a:t>Reparación</a:t>
            </a:r>
            <a:r>
              <a:rPr lang="en-US" dirty="0" smtClean="0"/>
              <a:t> (</a:t>
            </a:r>
            <a:r>
              <a:rPr lang="en-US" dirty="0"/>
              <a:t>Art. </a:t>
            </a:r>
            <a:r>
              <a:rPr lang="en-US" dirty="0" smtClean="0"/>
              <a:t>31)</a:t>
            </a:r>
            <a:endParaRPr lang="en-US" dirty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s-UY" sz="2200" dirty="0"/>
              <a:t>CIJ 2004 Opinión Consultiva sobre las consecuencias jurídicas de la construcción de un muro en el territorio palestino </a:t>
            </a:r>
            <a:r>
              <a:rPr lang="es-UY" sz="2200" dirty="0" smtClean="0"/>
              <a:t>ocupado</a:t>
            </a:r>
            <a:endParaRPr lang="es-UY" sz="2200" dirty="0"/>
          </a:p>
        </p:txBody>
      </p:sp>
    </p:spTree>
    <p:extLst>
      <p:ext uri="{BB962C8B-B14F-4D97-AF65-F5344CB8AC3E}">
        <p14:creationId xmlns:p14="http://schemas.microsoft.com/office/powerpoint/2010/main" val="773820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UY" sz="2800" dirty="0"/>
              <a:t>CIJ 2004 Opinión Consultiva </a:t>
            </a:r>
            <a:r>
              <a:rPr lang="es-UY" sz="2800" dirty="0" smtClean="0"/>
              <a:t>sobre la construcción del muro en Cisjordania</a:t>
            </a:r>
            <a:endParaRPr lang="es-UY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39052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04864"/>
            <a:ext cx="2592288" cy="329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209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Formas</a:t>
            </a:r>
            <a:r>
              <a:rPr lang="en-US" dirty="0" smtClean="0"/>
              <a:t> de </a:t>
            </a:r>
            <a:r>
              <a:rPr lang="en-US" dirty="0" err="1" smtClean="0"/>
              <a:t>reparación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573488"/>
          </a:xfrm>
        </p:spPr>
        <p:txBody>
          <a:bodyPr>
            <a:normAutofit/>
          </a:bodyPr>
          <a:lstStyle/>
          <a:p>
            <a:r>
              <a:rPr lang="en-US" dirty="0" err="1" smtClean="0"/>
              <a:t>Restitución</a:t>
            </a:r>
            <a:r>
              <a:rPr lang="en-US" dirty="0" smtClean="0"/>
              <a:t> (Art. 35)</a:t>
            </a:r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err="1" smtClean="0"/>
              <a:t>Indemnización</a:t>
            </a:r>
            <a:r>
              <a:rPr lang="en-US" dirty="0" smtClean="0"/>
              <a:t> </a:t>
            </a:r>
            <a:r>
              <a:rPr lang="en-US" dirty="0"/>
              <a:t>(Art. </a:t>
            </a:r>
            <a:r>
              <a:rPr lang="en-US" dirty="0" smtClean="0"/>
              <a:t>36)</a:t>
            </a:r>
          </a:p>
          <a:p>
            <a:endParaRPr lang="en-US" dirty="0"/>
          </a:p>
          <a:p>
            <a:r>
              <a:rPr lang="en-US" dirty="0" err="1" smtClean="0"/>
              <a:t>Satisfacción</a:t>
            </a:r>
            <a:r>
              <a:rPr lang="en-US" dirty="0" smtClean="0"/>
              <a:t> (</a:t>
            </a:r>
            <a:r>
              <a:rPr lang="en-US" dirty="0"/>
              <a:t>Art. </a:t>
            </a:r>
            <a:r>
              <a:rPr lang="en-US" dirty="0" smtClean="0"/>
              <a:t>37)</a:t>
            </a:r>
          </a:p>
          <a:p>
            <a:endParaRPr lang="en-US" dirty="0"/>
          </a:p>
          <a:p>
            <a:pPr marL="82296" indent="0">
              <a:buNone/>
            </a:pPr>
            <a:r>
              <a:rPr lang="es-UY" sz="2000" b="1" dirty="0"/>
              <a:t>CIDH 2011 Caso </a:t>
            </a:r>
            <a:r>
              <a:rPr lang="es-UY" sz="2000" b="1" dirty="0" err="1"/>
              <a:t>Gelman</a:t>
            </a:r>
            <a:r>
              <a:rPr lang="es-UY" sz="2000" b="1" dirty="0"/>
              <a:t> vs. Uruguay</a:t>
            </a:r>
          </a:p>
          <a:p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69160"/>
            <a:ext cx="2376264" cy="178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243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Quienes</a:t>
            </a:r>
            <a:r>
              <a:rPr lang="en-US" dirty="0" smtClean="0"/>
              <a:t>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invocar</a:t>
            </a:r>
            <a:r>
              <a:rPr lang="en-US" dirty="0" smtClean="0"/>
              <a:t> la </a:t>
            </a:r>
            <a:r>
              <a:rPr lang="en-US" dirty="0" err="1" smtClean="0"/>
              <a:t>responsabilidad</a:t>
            </a:r>
            <a:r>
              <a:rPr lang="en-US" dirty="0" smtClean="0"/>
              <a:t> </a:t>
            </a:r>
            <a:r>
              <a:rPr lang="en-US" dirty="0" err="1" smtClean="0"/>
              <a:t>internacional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Estado/s </a:t>
            </a:r>
            <a:r>
              <a:rPr lang="en-US" dirty="0" err="1" smtClean="0"/>
              <a:t>lesionado</a:t>
            </a:r>
            <a:r>
              <a:rPr lang="en-US" dirty="0" smtClean="0"/>
              <a:t>/s (Art. 42)</a:t>
            </a:r>
          </a:p>
          <a:p>
            <a:endParaRPr lang="en-US" dirty="0" smtClean="0"/>
          </a:p>
          <a:p>
            <a:r>
              <a:rPr lang="en-US" dirty="0" err="1" smtClean="0"/>
              <a:t>Terceros</a:t>
            </a:r>
            <a:r>
              <a:rPr lang="en-US" dirty="0" smtClean="0"/>
              <a:t> </a:t>
            </a:r>
            <a:r>
              <a:rPr lang="en-US" dirty="0" err="1" smtClean="0"/>
              <a:t>Estados</a:t>
            </a:r>
            <a:r>
              <a:rPr lang="en-US" dirty="0" smtClean="0"/>
              <a:t> (Art. 48)</a:t>
            </a:r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7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Violaciones al </a:t>
            </a:r>
            <a:r>
              <a:rPr lang="es-ES_tradnl" i="1" dirty="0" err="1" smtClean="0"/>
              <a:t>ius</a:t>
            </a:r>
            <a:r>
              <a:rPr lang="es-ES_tradnl" i="1" dirty="0" smtClean="0"/>
              <a:t> </a:t>
            </a:r>
            <a:r>
              <a:rPr lang="es-ES_tradnl" i="1" dirty="0" err="1" smtClean="0"/>
              <a:t>cogens</a:t>
            </a:r>
            <a:endParaRPr lang="es-UY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en-US" dirty="0" smtClean="0"/>
              <a:t>Arts. 40 y 41</a:t>
            </a:r>
          </a:p>
          <a:p>
            <a:pPr marL="82296" indent="0">
              <a:buNone/>
            </a:pPr>
            <a:endParaRPr lang="en-US" dirty="0" smtClean="0"/>
          </a:p>
          <a:p>
            <a:pPr marL="82296" indent="0" algn="just">
              <a:buNone/>
            </a:pP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/>
              <a:t>el </a:t>
            </a:r>
            <a:r>
              <a:rPr lang="en-US" dirty="0" err="1"/>
              <a:t>caso</a:t>
            </a:r>
            <a:r>
              <a:rPr lang="en-US" dirty="0"/>
              <a:t> de </a:t>
            </a:r>
            <a:r>
              <a:rPr lang="en-US" dirty="0" err="1"/>
              <a:t>violaciones</a:t>
            </a:r>
            <a:r>
              <a:rPr lang="en-US" dirty="0"/>
              <a:t> graves de </a:t>
            </a:r>
            <a:r>
              <a:rPr lang="en-US" dirty="0" err="1"/>
              <a:t>obligaciones</a:t>
            </a:r>
            <a:r>
              <a:rPr lang="en-US" dirty="0"/>
              <a:t> </a:t>
            </a:r>
            <a:r>
              <a:rPr lang="en-US" dirty="0" err="1"/>
              <a:t>emanadas</a:t>
            </a:r>
            <a:r>
              <a:rPr lang="en-US" dirty="0"/>
              <a:t> de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cogens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Estados</a:t>
            </a:r>
            <a:r>
              <a:rPr lang="en-US" dirty="0"/>
              <a:t> </a:t>
            </a:r>
            <a:r>
              <a:rPr lang="en-US" dirty="0" err="1"/>
              <a:t>deben</a:t>
            </a:r>
            <a:r>
              <a:rPr lang="en-US" dirty="0"/>
              <a:t> </a:t>
            </a:r>
            <a:r>
              <a:rPr lang="en-US" dirty="0" err="1"/>
              <a:t>cooperar</a:t>
            </a:r>
            <a:r>
              <a:rPr lang="en-US" dirty="0"/>
              <a:t> para </a:t>
            </a:r>
            <a:r>
              <a:rPr lang="en-US" dirty="0" err="1"/>
              <a:t>poner</a:t>
            </a:r>
            <a:r>
              <a:rPr lang="en-US" dirty="0"/>
              <a:t> fin a la </a:t>
            </a:r>
            <a:r>
              <a:rPr lang="en-US" dirty="0" err="1"/>
              <a:t>situación</a:t>
            </a:r>
            <a:r>
              <a:rPr lang="en-US" dirty="0"/>
              <a:t> y no </a:t>
            </a:r>
            <a:r>
              <a:rPr lang="en-US" dirty="0" err="1"/>
              <a:t>reconocer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lícita</a:t>
            </a:r>
            <a:r>
              <a:rPr lang="en-US" dirty="0"/>
              <a:t> </a:t>
            </a:r>
            <a:r>
              <a:rPr lang="en-US" dirty="0" err="1"/>
              <a:t>ninguna</a:t>
            </a:r>
            <a:r>
              <a:rPr lang="en-US" dirty="0"/>
              <a:t> </a:t>
            </a:r>
            <a:r>
              <a:rPr lang="en-US" dirty="0" err="1"/>
              <a:t>situación</a:t>
            </a:r>
            <a:r>
              <a:rPr lang="en-US" dirty="0"/>
              <a:t> </a:t>
            </a:r>
            <a:r>
              <a:rPr lang="en-US" dirty="0" err="1"/>
              <a:t>creada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dirty="0" err="1"/>
              <a:t>violación</a:t>
            </a:r>
            <a:r>
              <a:rPr lang="en-US" dirty="0"/>
              <a:t>.</a:t>
            </a:r>
          </a:p>
          <a:p>
            <a:pPr marL="82296" indent="0">
              <a:buNone/>
            </a:pPr>
            <a:endParaRPr lang="es-ES_tradnl" dirty="0" smtClean="0"/>
          </a:p>
          <a:p>
            <a:pPr marL="82296" indent="0">
              <a:buNone/>
            </a:pPr>
            <a:r>
              <a:rPr lang="es-UY" sz="2200" dirty="0"/>
              <a:t>CIJ 2004 Opinión Consultiva sobre las consecuencias jurídicas de la construcción de un muro en el territorio palestino ocupado</a:t>
            </a:r>
          </a:p>
          <a:p>
            <a:pPr marL="82296" indent="0">
              <a:buNone/>
            </a:pP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182627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Contramedidas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 smtClean="0"/>
              <a:t>Arts. 49 al 54</a:t>
            </a:r>
          </a:p>
          <a:p>
            <a:r>
              <a:rPr lang="en-US" dirty="0" err="1" smtClean="0"/>
              <a:t>Objetivo</a:t>
            </a:r>
            <a:r>
              <a:rPr lang="es-ES_tradnl" dirty="0" smtClean="0"/>
              <a:t>: inducir al cumplimiento de la </a:t>
            </a:r>
            <a:r>
              <a:rPr lang="es-ES_tradnl" dirty="0" smtClean="0"/>
              <a:t>obligación (carácter funcional / no punitivo)</a:t>
            </a:r>
            <a:endParaRPr lang="es-ES_tradnl" dirty="0" smtClean="0"/>
          </a:p>
          <a:p>
            <a:r>
              <a:rPr lang="en-US" dirty="0" smtClean="0"/>
              <a:t>L</a:t>
            </a:r>
            <a:r>
              <a:rPr lang="es-ES_tradnl" dirty="0" err="1" smtClean="0"/>
              <a:t>ímites</a:t>
            </a:r>
            <a:r>
              <a:rPr lang="es-ES_tradnl" dirty="0" smtClean="0"/>
              <a:t>: ¿cuándo no se pueden aplicar?</a:t>
            </a:r>
          </a:p>
          <a:p>
            <a:r>
              <a:rPr lang="en-US" dirty="0" smtClean="0"/>
              <a:t>P</a:t>
            </a:r>
            <a:r>
              <a:rPr lang="es-ES_tradnl" dirty="0" err="1" smtClean="0"/>
              <a:t>roporcionalidad</a:t>
            </a:r>
            <a:endParaRPr lang="es-ES_tradnl" dirty="0" smtClean="0"/>
          </a:p>
          <a:p>
            <a:r>
              <a:rPr lang="es-ES_tradnl" dirty="0" smtClean="0"/>
              <a:t>Carácter revocables</a:t>
            </a:r>
            <a:endParaRPr lang="es-ES_tradnl" dirty="0"/>
          </a:p>
          <a:p>
            <a:r>
              <a:rPr lang="es-ES_tradnl" dirty="0" smtClean="0"/>
              <a:t>Terminación </a:t>
            </a:r>
            <a:r>
              <a:rPr lang="es-ES_tradnl" dirty="0" smtClean="0"/>
              <a:t>de las </a:t>
            </a:r>
            <a:r>
              <a:rPr lang="es-ES_tradnl" dirty="0" smtClean="0"/>
              <a:t>contramedidas</a:t>
            </a:r>
          </a:p>
        </p:txBody>
      </p:sp>
    </p:spTree>
    <p:extLst>
      <p:ext uri="{BB962C8B-B14F-4D97-AF65-F5344CB8AC3E}">
        <p14:creationId xmlns:p14="http://schemas.microsoft.com/office/powerpoint/2010/main" val="3159030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R</a:t>
            </a:r>
            <a:r>
              <a:rPr lang="es-ES_tradnl" sz="3200" dirty="0" err="1"/>
              <a:t>esponsabilidad</a:t>
            </a:r>
            <a:r>
              <a:rPr lang="es-ES_tradnl" sz="3200" dirty="0"/>
              <a:t> Internacional </a:t>
            </a:r>
            <a:r>
              <a:rPr lang="es-ES_tradnl" sz="3200" dirty="0" smtClean="0"/>
              <a:t>de las Organizaciones Internacionales (CDI 2011)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dirty="0" err="1" smtClean="0"/>
              <a:t>Elemento</a:t>
            </a:r>
            <a:r>
              <a:rPr lang="en-US" dirty="0" smtClean="0"/>
              <a:t> de la </a:t>
            </a:r>
            <a:r>
              <a:rPr lang="en-US" b="1" dirty="0" err="1" smtClean="0"/>
              <a:t>personalidad</a:t>
            </a:r>
            <a:r>
              <a:rPr lang="en-US" b="1" dirty="0" smtClean="0"/>
              <a:t> </a:t>
            </a:r>
            <a:r>
              <a:rPr lang="en-US" b="1" dirty="0" err="1" smtClean="0"/>
              <a:t>jurídica</a:t>
            </a:r>
            <a:r>
              <a:rPr lang="en-US" b="1" dirty="0" smtClean="0"/>
              <a:t> </a:t>
            </a:r>
            <a:r>
              <a:rPr lang="en-US" b="1" dirty="0" err="1" smtClean="0"/>
              <a:t>internacional</a:t>
            </a:r>
            <a:r>
              <a:rPr lang="en-US" b="1" dirty="0" smtClean="0"/>
              <a:t> </a:t>
            </a:r>
            <a:r>
              <a:rPr lang="en-US" b="1" dirty="0" err="1" smtClean="0"/>
              <a:t>propia</a:t>
            </a:r>
            <a:r>
              <a:rPr lang="en-US" b="1" dirty="0" smtClean="0"/>
              <a:t> </a:t>
            </a:r>
            <a:r>
              <a:rPr lang="en-US" dirty="0" smtClean="0"/>
              <a:t>y </a:t>
            </a:r>
            <a:r>
              <a:rPr lang="en-US" dirty="0" err="1" smtClean="0"/>
              <a:t>diferente</a:t>
            </a:r>
            <a:r>
              <a:rPr lang="en-US" dirty="0" smtClean="0"/>
              <a:t> a la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Estados</a:t>
            </a:r>
            <a:r>
              <a:rPr lang="en-US" dirty="0" smtClean="0"/>
              <a:t> </a:t>
            </a:r>
            <a:r>
              <a:rPr lang="en-US" dirty="0" err="1" smtClean="0"/>
              <a:t>Miembros</a:t>
            </a:r>
            <a:endParaRPr lang="en-US" dirty="0" smtClean="0"/>
          </a:p>
          <a:p>
            <a:pPr marL="82296" indent="0">
              <a:buNone/>
            </a:pPr>
            <a:endParaRPr lang="en-US" dirty="0" smtClean="0"/>
          </a:p>
          <a:p>
            <a:r>
              <a:rPr lang="en-US" b="1" dirty="0" err="1" smtClean="0"/>
              <a:t>Elemento</a:t>
            </a:r>
            <a:r>
              <a:rPr lang="en-US" b="1" dirty="0" smtClean="0"/>
              <a:t> </a:t>
            </a:r>
            <a:r>
              <a:rPr lang="en-US" b="1" dirty="0" err="1" smtClean="0"/>
              <a:t>objetivo</a:t>
            </a:r>
            <a:r>
              <a:rPr lang="en-US" dirty="0" smtClean="0"/>
              <a:t>: </a:t>
            </a:r>
            <a:r>
              <a:rPr lang="en-US" dirty="0" err="1" smtClean="0"/>
              <a:t>Cuáles</a:t>
            </a:r>
            <a:r>
              <a:rPr lang="en-US" dirty="0" smtClean="0"/>
              <a:t> son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obligaciones</a:t>
            </a:r>
            <a:r>
              <a:rPr lang="en-US" dirty="0" smtClean="0"/>
              <a:t> </a:t>
            </a:r>
            <a:r>
              <a:rPr lang="en-US" dirty="0" err="1" smtClean="0"/>
              <a:t>internacionales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OI? </a:t>
            </a:r>
            <a:r>
              <a:rPr lang="en-US" dirty="0" err="1" smtClean="0"/>
              <a:t>Cuál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naturaleza</a:t>
            </a:r>
            <a:r>
              <a:rPr lang="en-US" dirty="0" smtClean="0"/>
              <a:t> </a:t>
            </a:r>
            <a:r>
              <a:rPr lang="en-US" dirty="0" err="1" smtClean="0"/>
              <a:t>jurídica</a:t>
            </a:r>
            <a:r>
              <a:rPr lang="en-US" dirty="0" smtClean="0"/>
              <a:t> de las </a:t>
            </a:r>
            <a:r>
              <a:rPr lang="en-US" dirty="0" err="1"/>
              <a:t>R</a:t>
            </a:r>
            <a:r>
              <a:rPr lang="en-US" dirty="0" err="1" smtClean="0"/>
              <a:t>eglas</a:t>
            </a:r>
            <a:r>
              <a:rPr lang="en-US" dirty="0" smtClean="0"/>
              <a:t> de la </a:t>
            </a:r>
            <a:r>
              <a:rPr lang="en-US" dirty="0" err="1"/>
              <a:t>O</a:t>
            </a:r>
            <a:r>
              <a:rPr lang="en-US" dirty="0" err="1" smtClean="0"/>
              <a:t>rganización</a:t>
            </a:r>
            <a:r>
              <a:rPr lang="en-US" dirty="0" smtClean="0"/>
              <a:t>?</a:t>
            </a:r>
          </a:p>
          <a:p>
            <a:pPr marL="82296" indent="0">
              <a:buNone/>
            </a:pPr>
            <a:endParaRPr lang="en-US" dirty="0" smtClean="0"/>
          </a:p>
          <a:p>
            <a:r>
              <a:rPr lang="en-US" b="1" dirty="0" err="1" smtClean="0"/>
              <a:t>Elemento</a:t>
            </a:r>
            <a:r>
              <a:rPr lang="en-US" b="1" dirty="0" smtClean="0"/>
              <a:t> </a:t>
            </a:r>
            <a:r>
              <a:rPr lang="en-US" b="1" dirty="0" err="1" smtClean="0"/>
              <a:t>subjetivo</a:t>
            </a:r>
            <a:r>
              <a:rPr lang="en-US" dirty="0" smtClean="0"/>
              <a:t>: </a:t>
            </a:r>
            <a:r>
              <a:rPr lang="en-US" dirty="0" err="1"/>
              <a:t>q</a:t>
            </a:r>
            <a:r>
              <a:rPr lang="en-US" dirty="0" err="1" smtClean="0"/>
              <a:t>uienes</a:t>
            </a:r>
            <a:r>
              <a:rPr lang="en-US" dirty="0" smtClean="0"/>
              <a:t> </a:t>
            </a:r>
            <a:r>
              <a:rPr lang="en-US" dirty="0" err="1" smtClean="0"/>
              <a:t>comprometen</a:t>
            </a:r>
            <a:r>
              <a:rPr lang="en-US" dirty="0" smtClean="0"/>
              <a:t> a </a:t>
            </a:r>
            <a:r>
              <a:rPr lang="en-US" dirty="0" err="1" smtClean="0"/>
              <a:t>una</a:t>
            </a:r>
            <a:r>
              <a:rPr lang="en-US" dirty="0" smtClean="0"/>
              <a:t> OI? </a:t>
            </a:r>
            <a:r>
              <a:rPr lang="en-US" dirty="0" err="1" smtClean="0"/>
              <a:t>Cuáles</a:t>
            </a:r>
            <a:r>
              <a:rPr lang="en-US" dirty="0" smtClean="0"/>
              <a:t> son los </a:t>
            </a:r>
            <a:r>
              <a:rPr lang="en-US" dirty="0" err="1" smtClean="0"/>
              <a:t>criterios</a:t>
            </a:r>
            <a:r>
              <a:rPr lang="en-US" dirty="0" smtClean="0"/>
              <a:t> de </a:t>
            </a:r>
            <a:r>
              <a:rPr lang="en-US" dirty="0" err="1" smtClean="0"/>
              <a:t>atribución</a:t>
            </a:r>
            <a:r>
              <a:rPr lang="en-US" dirty="0" smtClean="0"/>
              <a:t> del </a:t>
            </a:r>
            <a:r>
              <a:rPr lang="en-US" dirty="0" err="1" smtClean="0"/>
              <a:t>comportamiento</a:t>
            </a:r>
            <a:r>
              <a:rPr lang="en-US" dirty="0" smtClean="0"/>
              <a:t>? CRITERIO FUNCIONAL (</a:t>
            </a:r>
            <a:r>
              <a:rPr lang="en-US" dirty="0" err="1" smtClean="0"/>
              <a:t>órganos</a:t>
            </a:r>
            <a:r>
              <a:rPr lang="en-US" dirty="0" smtClean="0"/>
              <a:t> y </a:t>
            </a:r>
            <a:r>
              <a:rPr lang="en-US" dirty="0" err="1" smtClean="0"/>
              <a:t>agentes</a:t>
            </a:r>
            <a:r>
              <a:rPr lang="en-US" dirty="0" smtClean="0"/>
              <a:t> </a:t>
            </a:r>
            <a:r>
              <a:rPr lang="en-US" dirty="0" err="1" smtClean="0"/>
              <a:t>propios</a:t>
            </a:r>
            <a:r>
              <a:rPr lang="en-US" dirty="0" smtClean="0"/>
              <a:t>) Y CRITERIO DEL CONTROL EFECTIVO (</a:t>
            </a:r>
            <a:r>
              <a:rPr lang="en-US" dirty="0" err="1" smtClean="0"/>
              <a:t>órganos</a:t>
            </a:r>
            <a:r>
              <a:rPr lang="en-US" dirty="0" smtClean="0"/>
              <a:t> y </a:t>
            </a:r>
            <a:r>
              <a:rPr lang="en-US" dirty="0" err="1" smtClean="0"/>
              <a:t>agentes</a:t>
            </a:r>
            <a:r>
              <a:rPr lang="en-US" dirty="0" smtClean="0"/>
              <a:t> </a:t>
            </a:r>
            <a:r>
              <a:rPr lang="en-US" dirty="0" err="1" smtClean="0"/>
              <a:t>puestos</a:t>
            </a:r>
            <a:r>
              <a:rPr lang="en-US" dirty="0" smtClean="0"/>
              <a:t> a </a:t>
            </a:r>
            <a:r>
              <a:rPr lang="en-US" dirty="0" err="1" smtClean="0"/>
              <a:t>diposición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sujetos</a:t>
            </a:r>
            <a:r>
              <a:rPr lang="en-US" dirty="0" smtClean="0"/>
              <a:t>)</a:t>
            </a:r>
          </a:p>
          <a:p>
            <a:pPr marL="82296" indent="0">
              <a:buNone/>
            </a:pPr>
            <a:endParaRPr lang="en-US" dirty="0" smtClean="0"/>
          </a:p>
          <a:p>
            <a:r>
              <a:rPr lang="en-US" b="1" dirty="0" err="1" smtClean="0"/>
              <a:t>Responsabilidad</a:t>
            </a:r>
            <a:r>
              <a:rPr lang="en-US" b="1" dirty="0" smtClean="0"/>
              <a:t> de</a:t>
            </a:r>
          </a:p>
          <a:p>
            <a:pPr marL="82296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n-US" b="1" dirty="0" err="1" smtClean="0"/>
              <a:t>los</a:t>
            </a:r>
            <a:r>
              <a:rPr lang="en-US" b="1" dirty="0" smtClean="0"/>
              <a:t> </a:t>
            </a:r>
            <a:r>
              <a:rPr lang="en-US" b="1" dirty="0" err="1" smtClean="0"/>
              <a:t>Estados</a:t>
            </a:r>
            <a:r>
              <a:rPr lang="en-US" b="1" dirty="0" smtClean="0"/>
              <a:t> </a:t>
            </a:r>
            <a:r>
              <a:rPr lang="en-US" b="1" dirty="0" err="1" smtClean="0"/>
              <a:t>Miembros</a:t>
            </a:r>
            <a:r>
              <a:rPr lang="en-US" b="1" dirty="0" smtClean="0"/>
              <a:t>?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638" y="4994871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259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dirty="0"/>
              <a:t>R</a:t>
            </a:r>
            <a:r>
              <a:rPr lang="es-ES_tradnl" dirty="0" smtClean="0"/>
              <a:t>esponsabilidad en el</a:t>
            </a:r>
            <a:br>
              <a:rPr lang="es-ES_tradnl" dirty="0" smtClean="0"/>
            </a:br>
            <a:r>
              <a:rPr lang="es-ES_tradnl" dirty="0" smtClean="0"/>
              <a:t>Derecho Internacional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endParaRPr lang="es-ES_tradnl" sz="2800" dirty="0" smtClean="0"/>
          </a:p>
          <a:p>
            <a:r>
              <a:rPr lang="es-ES_tradnl" sz="2800" dirty="0"/>
              <a:t>Responsabilidad internacional por las consecuencias perjudiciales de </a:t>
            </a:r>
            <a:r>
              <a:rPr lang="es-ES_tradnl" sz="2800" b="1" u="sng" dirty="0"/>
              <a:t>actos no prohibidos</a:t>
            </a:r>
            <a:r>
              <a:rPr lang="es-ES_tradnl" sz="2800" dirty="0"/>
              <a:t> por el derecho </a:t>
            </a:r>
            <a:r>
              <a:rPr lang="es-ES_tradnl" sz="2800" dirty="0" smtClean="0"/>
              <a:t>internacional (responsabilidad por riesgo)</a:t>
            </a:r>
          </a:p>
          <a:p>
            <a:endParaRPr lang="es-ES_tradnl" sz="2800" dirty="0"/>
          </a:p>
          <a:p>
            <a:r>
              <a:rPr lang="es-ES_tradnl" sz="2800" dirty="0" smtClean="0"/>
              <a:t>Responsabilidad </a:t>
            </a:r>
            <a:r>
              <a:rPr lang="es-ES_tradnl" sz="2800" b="1" dirty="0" smtClean="0"/>
              <a:t>por hechos internacionalmente ilícitos:</a:t>
            </a:r>
          </a:p>
          <a:p>
            <a:pPr marL="719138" indent="-282575">
              <a:buFont typeface="Wingdings" panose="05000000000000000000" pitchFamily="2" charset="2"/>
              <a:buChar char="ü"/>
            </a:pPr>
            <a:r>
              <a:rPr lang="es-ES_tradnl" sz="2800" dirty="0" smtClean="0"/>
              <a:t>Responsabilidad internacional por hechos ilícitos de los Estados (CDI, 2001)</a:t>
            </a:r>
          </a:p>
          <a:p>
            <a:pPr marL="719138" indent="-282575">
              <a:buFont typeface="Wingdings" panose="05000000000000000000" pitchFamily="2" charset="2"/>
              <a:buChar char="ü"/>
            </a:pPr>
            <a:r>
              <a:rPr lang="es-ES_tradnl" sz="2800" dirty="0" smtClean="0"/>
              <a:t>Responsabilidad </a:t>
            </a:r>
            <a:r>
              <a:rPr lang="es-ES_tradnl" sz="2800" dirty="0"/>
              <a:t>internacional por hechos ilícitos de las Organizaciones Internacionales (CDI, 2011)</a:t>
            </a:r>
          </a:p>
          <a:p>
            <a:pPr marL="82296" indent="0" algn="just">
              <a:buNone/>
            </a:pPr>
            <a:endParaRPr lang="es-ES_tradnl" sz="2800" dirty="0" smtClean="0"/>
          </a:p>
          <a:p>
            <a:pPr algn="just"/>
            <a:endParaRPr lang="es-ES_tradnl" sz="28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509122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3200" u="sng" dirty="0" smtClean="0"/>
              <a:t>Principio básico </a:t>
            </a:r>
            <a:r>
              <a:rPr lang="es-ES_tradnl" sz="3200" dirty="0" smtClean="0"/>
              <a:t>sobre la responsabilidad internacional de un Estado:</a:t>
            </a:r>
            <a:endParaRPr lang="es-UY" sz="3200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_tradnl" dirty="0" smtClean="0"/>
          </a:p>
          <a:p>
            <a:pPr marL="82296" indent="0" algn="ctr">
              <a:buNone/>
            </a:pPr>
            <a:r>
              <a:rPr lang="es-ES_tradnl" dirty="0" smtClean="0"/>
              <a:t>“Todo hecho internacionalmente ilícito del Estado genera su responsabilidad internacional” </a:t>
            </a:r>
          </a:p>
          <a:p>
            <a:pPr marL="82296" indent="0">
              <a:buNone/>
            </a:pPr>
            <a:r>
              <a:rPr lang="es-ES_tradnl" sz="1500" dirty="0" smtClean="0"/>
              <a:t>Art. 1º de los Artículos sobre Responsabilidad del Estado por hechos internacionalmente ilícitos de la CDI (2001) A/RES/56/83</a:t>
            </a:r>
          </a:p>
          <a:p>
            <a:pPr marL="596646" indent="-514350">
              <a:buFont typeface="+mj-lt"/>
              <a:buAutoNum type="arabicPeriod"/>
            </a:pPr>
            <a:endParaRPr lang="es-ES_tradnl" dirty="0" smtClean="0"/>
          </a:p>
          <a:p>
            <a:pPr marL="82296" indent="0">
              <a:buNone/>
            </a:pP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72676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</a:t>
            </a:r>
            <a:r>
              <a:rPr lang="es-ES_tradnl" sz="4400" dirty="0" err="1" smtClean="0"/>
              <a:t>esponsabilidad</a:t>
            </a:r>
            <a:r>
              <a:rPr lang="es-ES_tradnl" sz="4400" dirty="0" smtClean="0"/>
              <a:t> Internacional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412776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s-UY" dirty="0"/>
          </a:p>
          <a:p>
            <a:pPr marL="82296" indent="0" algn="ctr">
              <a:buNone/>
            </a:pPr>
            <a:r>
              <a:rPr lang="es-UY" sz="2800" dirty="0" smtClean="0"/>
              <a:t>La responsabilidad internacional es la </a:t>
            </a:r>
            <a:r>
              <a:rPr lang="es-UY" sz="2800" u="sng" dirty="0" smtClean="0"/>
              <a:t>relación jurídica nueva</a:t>
            </a:r>
            <a:r>
              <a:rPr lang="es-UY" sz="2800" dirty="0" smtClean="0"/>
              <a:t> que surge en el Derecho </a:t>
            </a:r>
            <a:r>
              <a:rPr lang="es-UY" sz="2800" dirty="0"/>
              <a:t>I</a:t>
            </a:r>
            <a:r>
              <a:rPr lang="es-UY" sz="2800" dirty="0" smtClean="0"/>
              <a:t>nternacional </a:t>
            </a:r>
            <a:r>
              <a:rPr lang="es-UY" sz="2800" dirty="0"/>
              <a:t>P</a:t>
            </a:r>
            <a:r>
              <a:rPr lang="es-UY" sz="2800" dirty="0" smtClean="0"/>
              <a:t>úblico entre el sujeto que cometió un hecho internacionalmente ilícito y el sujeto que tiene el derecho de reclamar el cumplimiento de esa obligación.</a:t>
            </a:r>
            <a:endParaRPr lang="es-ES_tradnl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823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b="1" dirty="0"/>
              <a:t>CPJI 1928 Caso Fábrica Chorzow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  <a:p>
            <a:pPr marL="82296" lvl="0" indent="0" algn="ctr">
              <a:buNone/>
            </a:pPr>
            <a:r>
              <a:rPr lang="es-UY" i="1" dirty="0"/>
              <a:t>“</a:t>
            </a:r>
            <a:r>
              <a:rPr lang="es-UY" i="1" u="sng" dirty="0"/>
              <a:t>Es un principio de derecho internacional que la violación de un compromiso lleva consigo la obligación de reparar</a:t>
            </a:r>
            <a:r>
              <a:rPr lang="es-UY" i="1" dirty="0"/>
              <a:t>. La reparación es el complemento indispensable para la debida aplicación de un convenio, </a:t>
            </a:r>
            <a:r>
              <a:rPr lang="es-UY" i="1" u="sng" dirty="0"/>
              <a:t>sin que sea preciso que así se haya estipulado en el mismo</a:t>
            </a:r>
            <a:r>
              <a:rPr lang="es-UY" i="1" dirty="0"/>
              <a:t>” </a:t>
            </a:r>
            <a:endParaRPr lang="es-ES_tradnl" dirty="0"/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04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3200" dirty="0" smtClean="0"/>
              <a:t>Elementos para que se configure la responsabilidad internacional de un Estado:</a:t>
            </a:r>
            <a:endParaRPr lang="es-UY" sz="3200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s-ES_tradnl" dirty="0" smtClean="0"/>
          </a:p>
          <a:p>
            <a:pPr marL="596646" indent="-514350" algn="just">
              <a:buFont typeface="+mj-lt"/>
              <a:buAutoNum type="arabicPeriod"/>
            </a:pPr>
            <a:r>
              <a:rPr lang="es-ES_tradn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ELEMENTO SUBJETIVO</a:t>
            </a:r>
            <a:r>
              <a:rPr lang="es-ES_tradnl" dirty="0" smtClean="0"/>
              <a:t>: </a:t>
            </a:r>
            <a:r>
              <a:rPr lang="es-ES_tradnl" u="sng" dirty="0" smtClean="0"/>
              <a:t>atribución del comportamiento</a:t>
            </a:r>
            <a:r>
              <a:rPr lang="es-ES_tradnl" dirty="0" smtClean="0"/>
              <a:t> ilícito al Estado</a:t>
            </a:r>
          </a:p>
          <a:p>
            <a:pPr marL="596646" indent="-514350" algn="just">
              <a:buFont typeface="+mj-lt"/>
              <a:buAutoNum type="arabicPeriod"/>
            </a:pPr>
            <a:endParaRPr lang="es-ES_tradnl" u="sng" dirty="0" smtClean="0"/>
          </a:p>
          <a:p>
            <a:pPr marL="596646" indent="-514350" algn="just">
              <a:buFont typeface="+mj-lt"/>
              <a:buAutoNum type="arabicPeriod"/>
            </a:pPr>
            <a:r>
              <a:rPr lang="es-ES_tradn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ELEMENTO OBJETIVO</a:t>
            </a:r>
            <a:r>
              <a:rPr lang="es-ES_tradnl" dirty="0" smtClean="0"/>
              <a:t>: </a:t>
            </a:r>
            <a:r>
              <a:rPr lang="es-ES_tradnl" u="sng" dirty="0"/>
              <a:t>a</a:t>
            </a:r>
            <a:r>
              <a:rPr lang="es-ES_tradnl" u="sng" dirty="0" smtClean="0"/>
              <a:t>cción u omisión que constituya una violación de una obligación internacional vigente </a:t>
            </a:r>
            <a:r>
              <a:rPr lang="es-ES_tradnl" dirty="0" smtClean="0"/>
              <a:t>para ese al Estado</a:t>
            </a:r>
          </a:p>
          <a:p>
            <a:pPr marL="596646" indent="-514350" algn="just">
              <a:buFont typeface="+mj-lt"/>
              <a:buAutoNum type="arabicPeriod"/>
            </a:pPr>
            <a:endParaRPr lang="es-ES_tradnl" dirty="0" smtClean="0"/>
          </a:p>
          <a:p>
            <a:pPr marL="596646" indent="-514350" algn="just">
              <a:buFont typeface="+mj-lt"/>
              <a:buAutoNum type="arabicPeriod"/>
            </a:pPr>
            <a:r>
              <a:rPr lang="es-ES_tradnl" dirty="0" smtClean="0"/>
              <a:t>¿DAÑO? distintas posiciones al respecto</a:t>
            </a:r>
          </a:p>
          <a:p>
            <a:pPr marL="82296" indent="0" algn="just">
              <a:buNone/>
            </a:pPr>
            <a:endParaRPr lang="es-ES_tradnl" dirty="0" smtClean="0"/>
          </a:p>
          <a:p>
            <a:pPr marL="82296" indent="0" algn="just">
              <a:buNone/>
            </a:pPr>
            <a:r>
              <a:rPr lang="es-ES_tradnl" dirty="0" smtClean="0"/>
              <a:t>¿CULPA/DOLO? Evolución histórica y proceso de </a:t>
            </a:r>
            <a:r>
              <a:rPr lang="es-ES_tradnl" dirty="0" err="1" smtClean="0"/>
              <a:t>objetivización</a:t>
            </a:r>
            <a:r>
              <a:rPr lang="es-ES_tradnl" dirty="0" smtClean="0"/>
              <a:t> de la responsabilidad en Derecho Internacional - </a:t>
            </a:r>
            <a:r>
              <a:rPr lang="es-UY" b="1" dirty="0" smtClean="0"/>
              <a:t>CIJ 1949 </a:t>
            </a:r>
            <a:r>
              <a:rPr lang="es-UY" b="1" dirty="0"/>
              <a:t>Caso </a:t>
            </a:r>
            <a:r>
              <a:rPr lang="es-UY" b="1" dirty="0" smtClean="0"/>
              <a:t>Canal Corfu </a:t>
            </a:r>
            <a:endParaRPr lang="es-ES_tradnl" dirty="0"/>
          </a:p>
          <a:p>
            <a:pPr marL="596646" indent="-514350" algn="just">
              <a:buFont typeface="+mj-lt"/>
              <a:buAutoNum type="arabicPeriod"/>
            </a:pPr>
            <a:endParaRPr lang="es-ES_tradnl" dirty="0" smtClean="0"/>
          </a:p>
          <a:p>
            <a:pPr marL="596646" indent="-514350" algn="just">
              <a:buFont typeface="+mj-lt"/>
              <a:buAutoNum type="arabicPeriod"/>
            </a:pPr>
            <a:endParaRPr lang="es-ES_tradnl" dirty="0" smtClean="0"/>
          </a:p>
          <a:p>
            <a:pPr marL="82296" indent="0">
              <a:buNone/>
            </a:pPr>
            <a:endParaRPr lang="es-ES_tradnl" dirty="0" smtClean="0"/>
          </a:p>
          <a:p>
            <a:pPr marL="82296" indent="0">
              <a:buNone/>
            </a:pP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6524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Atribución</a:t>
            </a:r>
            <a:r>
              <a:rPr lang="en-US" dirty="0" smtClean="0"/>
              <a:t> del </a:t>
            </a:r>
            <a:r>
              <a:rPr lang="en-US" dirty="0" err="1" smtClean="0"/>
              <a:t>comportamiento</a:t>
            </a:r>
            <a:r>
              <a:rPr lang="en-US" dirty="0" smtClean="0"/>
              <a:t> </a:t>
            </a:r>
            <a:r>
              <a:rPr lang="en-US" dirty="0" err="1" smtClean="0"/>
              <a:t>ilícito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5410200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en-US" sz="2600" b="1" dirty="0" smtClean="0"/>
              <a:t>¿</a:t>
            </a:r>
            <a:r>
              <a:rPr lang="en-US" sz="2600" b="1" dirty="0" err="1"/>
              <a:t>Quienes</a:t>
            </a:r>
            <a:r>
              <a:rPr lang="en-US" sz="2600" b="1" dirty="0"/>
              <a:t> </a:t>
            </a:r>
            <a:r>
              <a:rPr lang="en-US" sz="2600" b="1" dirty="0" err="1"/>
              <a:t>comprometen</a:t>
            </a:r>
            <a:r>
              <a:rPr lang="en-US" sz="2600" b="1" dirty="0"/>
              <a:t> al Estado</a:t>
            </a:r>
            <a:r>
              <a:rPr lang="en-US" sz="2600" b="1" dirty="0" smtClean="0"/>
              <a:t>?  </a:t>
            </a:r>
          </a:p>
          <a:p>
            <a:pPr marL="82296" indent="0">
              <a:buNone/>
            </a:pPr>
            <a:endParaRPr lang="en-US" sz="2600" b="1" dirty="0" smtClean="0"/>
          </a:p>
          <a:p>
            <a:r>
              <a:rPr lang="es-ES_tradnl" sz="2800" i="1" dirty="0" smtClean="0"/>
              <a:t>Comportamiento de los órganos del Estado (Art. 4)</a:t>
            </a:r>
          </a:p>
          <a:p>
            <a:pPr marL="82296" indent="0">
              <a:buNone/>
            </a:pPr>
            <a:endParaRPr lang="es-ES_tradnl" sz="2800" i="1" dirty="0" smtClean="0"/>
          </a:p>
          <a:p>
            <a:r>
              <a:rPr lang="es-ES_tradnl" sz="2800" i="1" dirty="0" smtClean="0"/>
              <a:t>Comportamiento de una persona o entidad que ejerza atribuciones del poder público (Art. 5)</a:t>
            </a:r>
          </a:p>
          <a:p>
            <a:pPr marL="82296" indent="0">
              <a:buNone/>
            </a:pPr>
            <a:endParaRPr lang="es-ES_tradnl" sz="2800" i="1" dirty="0" smtClean="0"/>
          </a:p>
          <a:p>
            <a:r>
              <a:rPr lang="es-ES_tradnl" sz="2800" i="1" dirty="0" smtClean="0"/>
              <a:t>Comportamiento de órganos puestos a disposición por otro Estado (Art. 6)</a:t>
            </a:r>
          </a:p>
          <a:p>
            <a:pPr marL="82296" indent="0">
              <a:buNone/>
            </a:pPr>
            <a:endParaRPr lang="es-ES_tradnl" sz="2800" i="1" dirty="0" smtClean="0"/>
          </a:p>
          <a:p>
            <a:r>
              <a:rPr lang="es-ES_tradnl" sz="2800" i="1" dirty="0" smtClean="0"/>
              <a:t>Actos ultra vires (Art. 7)</a:t>
            </a:r>
          </a:p>
          <a:p>
            <a:pPr marL="82296" indent="0">
              <a:buNone/>
            </a:pPr>
            <a:endParaRPr lang="es-ES_tradnl" sz="2800" i="1" dirty="0" smtClean="0"/>
          </a:p>
          <a:p>
            <a:r>
              <a:rPr lang="es-ES_tradnl" sz="2800" i="1" dirty="0" smtClean="0"/>
              <a:t>Comportamiento bajo la dirección o control del Estado (Art. 8)</a:t>
            </a:r>
            <a:r>
              <a:rPr lang="es-UY" sz="2800" b="1" dirty="0"/>
              <a:t> </a:t>
            </a:r>
            <a:endParaRPr lang="es-UY" sz="2800" b="1" dirty="0" smtClean="0"/>
          </a:p>
          <a:p>
            <a:pPr marL="82296" indent="0" defTabSz="530225">
              <a:buNone/>
            </a:pPr>
            <a:r>
              <a:rPr lang="es-UY" sz="2800" b="1" dirty="0"/>
              <a:t>	</a:t>
            </a:r>
            <a:r>
              <a:rPr lang="es-UY" sz="2800" dirty="0" smtClean="0"/>
              <a:t>CIJ </a:t>
            </a:r>
            <a:r>
              <a:rPr lang="es-UY" sz="2800" dirty="0"/>
              <a:t>1986 Caso actividades militares y paramilitares en </a:t>
            </a:r>
            <a:r>
              <a:rPr lang="es-UY" sz="2800" dirty="0" smtClean="0"/>
              <a:t>Nicaragua</a:t>
            </a:r>
          </a:p>
          <a:p>
            <a:pPr marL="82296" indent="0">
              <a:buNone/>
            </a:pPr>
            <a:endParaRPr lang="en-US" sz="1600" dirty="0" smtClean="0"/>
          </a:p>
          <a:p>
            <a:r>
              <a:rPr lang="es-ES_tradnl" sz="2800" i="1" dirty="0" smtClean="0"/>
              <a:t>Comportamiento de particulares en caso de ausencia o defecto de las autoridades oficiales (Art. 9) </a:t>
            </a:r>
          </a:p>
          <a:p>
            <a:pPr marL="82296" indent="0">
              <a:buNone/>
              <a:tabLst>
                <a:tab pos="530225" algn="l"/>
              </a:tabLst>
            </a:pPr>
            <a:r>
              <a:rPr lang="es-ES_tradnl" sz="2800" i="1" dirty="0"/>
              <a:t>	</a:t>
            </a:r>
            <a:r>
              <a:rPr lang="es-UY" sz="2800" dirty="0" smtClean="0"/>
              <a:t>CIJ </a:t>
            </a:r>
            <a:r>
              <a:rPr lang="es-UY" sz="2800" dirty="0"/>
              <a:t>1980 Caso personal diplomático y consultar de EE.UU en Irán</a:t>
            </a:r>
          </a:p>
          <a:p>
            <a:pPr marL="82296" indent="0">
              <a:buNone/>
            </a:pPr>
            <a:endParaRPr lang="es-UY" sz="2800" i="1" dirty="0" smtClean="0"/>
          </a:p>
          <a:p>
            <a:pPr marL="82296" indent="0">
              <a:buNone/>
            </a:pPr>
            <a:endParaRPr lang="es-UY" sz="2700" dirty="0" smtClean="0"/>
          </a:p>
        </p:txBody>
      </p:sp>
    </p:spTree>
    <p:extLst>
      <p:ext uri="{BB962C8B-B14F-4D97-AF65-F5344CB8AC3E}">
        <p14:creationId xmlns:p14="http://schemas.microsoft.com/office/powerpoint/2010/main" val="790166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UY" sz="3600" b="1" dirty="0"/>
              <a:t>CIJ 1980 Caso personal diplomático y consultar de EE.UU en </a:t>
            </a:r>
            <a:r>
              <a:rPr lang="es-UY" sz="3600" b="1" dirty="0" smtClean="0"/>
              <a:t>Irán</a:t>
            </a:r>
            <a:endParaRPr lang="es-UY" dirty="0"/>
          </a:p>
        </p:txBody>
      </p:sp>
      <p:pic>
        <p:nvPicPr>
          <p:cNvPr id="1026" name="Picture 2" descr="http://blog.yaninapatricio.com/wp-content/gallery/fotos-iran-tupa/afp-get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7308627" cy="426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259633" y="6021288"/>
            <a:ext cx="7884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046" indent="-285750">
              <a:buFont typeface="Arial" panose="020B0604020202020204" pitchFamily="34" charset="0"/>
              <a:buChar char="•"/>
            </a:pPr>
            <a:r>
              <a:rPr lang="en-US" dirty="0" smtClean="0"/>
              <a:t>¿Los </a:t>
            </a:r>
            <a:r>
              <a:rPr lang="en-US" dirty="0" err="1" smtClean="0"/>
              <a:t>hechos</a:t>
            </a:r>
            <a:r>
              <a:rPr lang="en-US" dirty="0" smtClean="0"/>
              <a:t> </a:t>
            </a:r>
            <a:r>
              <a:rPr lang="en-US" dirty="0" err="1" smtClean="0"/>
              <a:t>eran</a:t>
            </a:r>
            <a:r>
              <a:rPr lang="en-US" dirty="0" smtClean="0"/>
              <a:t> </a:t>
            </a:r>
            <a:r>
              <a:rPr lang="en-US" dirty="0" err="1" smtClean="0"/>
              <a:t>imputables</a:t>
            </a:r>
            <a:r>
              <a:rPr lang="en-US" dirty="0" smtClean="0"/>
              <a:t> al </a:t>
            </a:r>
            <a:r>
              <a:rPr lang="en-US" dirty="0" err="1"/>
              <a:t>G</a:t>
            </a:r>
            <a:r>
              <a:rPr lang="en-US" dirty="0" err="1" smtClean="0"/>
              <a:t>obierno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 err="1" smtClean="0"/>
              <a:t>raní</a:t>
            </a:r>
            <a:r>
              <a:rPr lang="en-US" dirty="0" smtClean="0"/>
              <a:t>? (</a:t>
            </a:r>
            <a:r>
              <a:rPr lang="en-US" dirty="0" err="1" smtClean="0"/>
              <a:t>elemento</a:t>
            </a:r>
            <a:r>
              <a:rPr lang="en-US" dirty="0" smtClean="0"/>
              <a:t> </a:t>
            </a:r>
            <a:r>
              <a:rPr lang="en-US" dirty="0" err="1" smtClean="0"/>
              <a:t>subjetivo</a:t>
            </a:r>
            <a:r>
              <a:rPr lang="en-US" dirty="0" smtClean="0"/>
              <a:t>)</a:t>
            </a:r>
          </a:p>
          <a:p>
            <a:pPr marL="368046" indent="-285750">
              <a:buFont typeface="Arial" panose="020B0604020202020204" pitchFamily="34" charset="0"/>
              <a:buChar char="•"/>
            </a:pPr>
            <a:r>
              <a:rPr lang="en-US" dirty="0" smtClean="0"/>
              <a:t>¿Se </a:t>
            </a:r>
            <a:r>
              <a:rPr lang="en-US" dirty="0" err="1" smtClean="0"/>
              <a:t>violó</a:t>
            </a:r>
            <a:r>
              <a:rPr lang="en-US" dirty="0" smtClean="0"/>
              <a:t> </a:t>
            </a:r>
            <a:r>
              <a:rPr lang="en-US" dirty="0" err="1" smtClean="0"/>
              <a:t>alguna</a:t>
            </a:r>
            <a:r>
              <a:rPr lang="en-US" dirty="0" smtClean="0"/>
              <a:t> </a:t>
            </a:r>
            <a:r>
              <a:rPr lang="en-US" dirty="0" err="1" smtClean="0"/>
              <a:t>obligación</a:t>
            </a:r>
            <a:r>
              <a:rPr lang="en-US" dirty="0" smtClean="0"/>
              <a:t> </a:t>
            </a:r>
            <a:r>
              <a:rPr lang="en-US" dirty="0" err="1" smtClean="0"/>
              <a:t>internacional</a:t>
            </a:r>
            <a:r>
              <a:rPr lang="en-US" dirty="0" smtClean="0"/>
              <a:t> </a:t>
            </a:r>
            <a:r>
              <a:rPr lang="en-US" dirty="0" err="1" smtClean="0"/>
              <a:t>vigente</a:t>
            </a:r>
            <a:r>
              <a:rPr lang="en-US" dirty="0" smtClean="0"/>
              <a:t>? (</a:t>
            </a:r>
            <a:r>
              <a:rPr lang="en-US" dirty="0" err="1" smtClean="0"/>
              <a:t>elemento</a:t>
            </a:r>
            <a:r>
              <a:rPr lang="en-US" dirty="0" smtClean="0"/>
              <a:t> </a:t>
            </a:r>
            <a:r>
              <a:rPr lang="en-US" dirty="0" err="1" smtClean="0"/>
              <a:t>objetivo</a:t>
            </a:r>
            <a:r>
              <a:rPr lang="en-US" dirty="0" smtClean="0"/>
              <a:t>)</a:t>
            </a:r>
          </a:p>
          <a:p>
            <a:pPr marL="82296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9917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UY" sz="3600" b="1" dirty="0"/>
              <a:t>CIJ 1986 Caso actividades militares y paramilitares en </a:t>
            </a:r>
            <a:r>
              <a:rPr lang="es-UY" sz="3600" b="1" dirty="0" smtClean="0"/>
              <a:t>Nicaragua</a:t>
            </a:r>
            <a:endParaRPr lang="es-UY" dirty="0"/>
          </a:p>
        </p:txBody>
      </p:sp>
      <p:pic>
        <p:nvPicPr>
          <p:cNvPr id="2050" name="Picture 2" descr="Soldados sandinistas se suben a un helicóptero para enfrentarse a la “contra” en Chontales, en mayo de 1989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10798"/>
            <a:ext cx="6696744" cy="40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87624" y="5877272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046" indent="-285750">
              <a:buFont typeface="Arial" panose="020B0604020202020204" pitchFamily="34" charset="0"/>
              <a:buChar char="•"/>
            </a:pPr>
            <a:r>
              <a:rPr lang="en-US" dirty="0" smtClean="0"/>
              <a:t>¿Los </a:t>
            </a:r>
            <a:r>
              <a:rPr lang="en-US" dirty="0" err="1" smtClean="0"/>
              <a:t>comportamientos</a:t>
            </a:r>
            <a:r>
              <a:rPr lang="en-US" dirty="0" smtClean="0"/>
              <a:t> de “</a:t>
            </a:r>
            <a:r>
              <a:rPr lang="en-US" dirty="0" err="1" smtClean="0"/>
              <a:t>los</a:t>
            </a:r>
            <a:r>
              <a:rPr lang="en-US" dirty="0" smtClean="0"/>
              <a:t> contras” </a:t>
            </a:r>
            <a:r>
              <a:rPr lang="en-US" dirty="0" err="1" smtClean="0"/>
              <a:t>eran</a:t>
            </a:r>
            <a:r>
              <a:rPr lang="en-US" dirty="0" smtClean="0"/>
              <a:t> </a:t>
            </a:r>
            <a:r>
              <a:rPr lang="en-US" dirty="0" err="1" smtClean="0"/>
              <a:t>atribuibles</a:t>
            </a:r>
            <a:r>
              <a:rPr lang="en-US" dirty="0" smtClean="0"/>
              <a:t> a EEUU? </a:t>
            </a:r>
            <a:r>
              <a:rPr lang="en-US" dirty="0"/>
              <a:t>(</a:t>
            </a:r>
            <a:r>
              <a:rPr lang="en-US" dirty="0" err="1"/>
              <a:t>elemento</a:t>
            </a:r>
            <a:r>
              <a:rPr lang="en-US" dirty="0"/>
              <a:t> </a:t>
            </a:r>
            <a:r>
              <a:rPr lang="en-US" dirty="0" err="1"/>
              <a:t>subjetivo</a:t>
            </a:r>
            <a:r>
              <a:rPr lang="en-US" dirty="0"/>
              <a:t>)</a:t>
            </a:r>
          </a:p>
          <a:p>
            <a:pPr marL="368046" indent="-285750">
              <a:buFont typeface="Arial" panose="020B0604020202020204" pitchFamily="34" charset="0"/>
              <a:buChar char="•"/>
            </a:pPr>
            <a:r>
              <a:rPr lang="en-US" dirty="0" smtClean="0"/>
              <a:t>¿EEUU </a:t>
            </a:r>
            <a:r>
              <a:rPr lang="en-US" dirty="0" err="1" smtClean="0"/>
              <a:t>incumplió</a:t>
            </a:r>
            <a:r>
              <a:rPr lang="en-US" dirty="0" smtClean="0"/>
              <a:t> </a:t>
            </a:r>
            <a:r>
              <a:rPr lang="en-US" dirty="0" err="1" smtClean="0"/>
              <a:t>alguna</a:t>
            </a:r>
            <a:r>
              <a:rPr lang="en-US" dirty="0" smtClean="0"/>
              <a:t> </a:t>
            </a:r>
            <a:r>
              <a:rPr lang="en-US" dirty="0" err="1" smtClean="0"/>
              <a:t>obligación</a:t>
            </a:r>
            <a:r>
              <a:rPr lang="en-US" dirty="0" smtClean="0"/>
              <a:t> </a:t>
            </a:r>
            <a:r>
              <a:rPr lang="en-US" dirty="0" err="1" smtClean="0"/>
              <a:t>internacional</a:t>
            </a:r>
            <a:r>
              <a:rPr lang="en-US" dirty="0" smtClean="0"/>
              <a:t>? </a:t>
            </a:r>
            <a:r>
              <a:rPr lang="en-US" dirty="0"/>
              <a:t>(</a:t>
            </a:r>
            <a:r>
              <a:rPr lang="en-US" dirty="0" err="1"/>
              <a:t>elemento</a:t>
            </a:r>
            <a:r>
              <a:rPr lang="en-US" dirty="0"/>
              <a:t> </a:t>
            </a:r>
            <a:r>
              <a:rPr lang="en-US" dirty="0" err="1"/>
              <a:t>objetivo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785744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1831</TotalTime>
  <Words>857</Words>
  <Application>Microsoft Office PowerPoint</Application>
  <PresentationFormat>Presentación en pantalla (4:3)</PresentationFormat>
  <Paragraphs>118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Solsticio</vt:lpstr>
      <vt:lpstr>Responsabilidad Internacional</vt:lpstr>
      <vt:lpstr>Responsabilidad en el Derecho Internacional</vt:lpstr>
      <vt:lpstr>Principio básico sobre la responsabilidad internacional de un Estado:</vt:lpstr>
      <vt:lpstr>Responsabilidad Internacional </vt:lpstr>
      <vt:lpstr>CPJI 1928 Caso Fábrica Chorzow</vt:lpstr>
      <vt:lpstr>Elementos para que se configure la responsabilidad internacional de un Estado:</vt:lpstr>
      <vt:lpstr>Atribución del comportamiento ilícito</vt:lpstr>
      <vt:lpstr>CIJ 1980 Caso personal diplomático y consultar de EE.UU en Irán</vt:lpstr>
      <vt:lpstr>CIJ 1986 Caso actividades militares y paramilitares en Nicaragua</vt:lpstr>
      <vt:lpstr>Responsabilidad del Estado en relación con hechos de otro Estado</vt:lpstr>
      <vt:lpstr>Circunstancias que excluyen la ilicitud</vt:lpstr>
      <vt:lpstr>Contenido de la responsabilidad internacional:</vt:lpstr>
      <vt:lpstr>CIJ 2004 Opinión Consultiva sobre la construcción del muro en Cisjordania</vt:lpstr>
      <vt:lpstr>Formas de reparación:</vt:lpstr>
      <vt:lpstr>¿Quienes pueden invocar la responsabilidad internacional?</vt:lpstr>
      <vt:lpstr>Violaciones al ius cogens</vt:lpstr>
      <vt:lpstr>Contramedidas</vt:lpstr>
      <vt:lpstr>Responsabilidad Internacional de las Organizaciones Internacionales (CDI 2011)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Responsabilidad Internacional de las Organizaciones Internacionales</dc:title>
  <dc:creator>Maria Ines Avellino</dc:creator>
  <cp:lastModifiedBy>Maria Ines Avellino</cp:lastModifiedBy>
  <cp:revision>65</cp:revision>
  <cp:lastPrinted>2016-04-22T16:58:56Z</cp:lastPrinted>
  <dcterms:created xsi:type="dcterms:W3CDTF">2014-04-24T16:49:22Z</dcterms:created>
  <dcterms:modified xsi:type="dcterms:W3CDTF">2016-04-25T12:33:08Z</dcterms:modified>
</cp:coreProperties>
</file>