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300" r:id="rId2"/>
    <p:sldId id="299" r:id="rId3"/>
    <p:sldId id="291" r:id="rId4"/>
    <p:sldId id="292" r:id="rId5"/>
    <p:sldId id="293" r:id="rId6"/>
    <p:sldId id="294" r:id="rId7"/>
    <p:sldId id="295" r:id="rId8"/>
    <p:sldId id="256" r:id="rId9"/>
    <p:sldId id="264" r:id="rId10"/>
    <p:sldId id="279" r:id="rId11"/>
    <p:sldId id="280" r:id="rId12"/>
    <p:sldId id="281" r:id="rId13"/>
    <p:sldId id="285" r:id="rId14"/>
    <p:sldId id="296" r:id="rId15"/>
    <p:sldId id="275" r:id="rId16"/>
    <p:sldId id="287" r:id="rId17"/>
    <p:sldId id="301" r:id="rId18"/>
    <p:sldId id="297" r:id="rId19"/>
    <p:sldId id="302" r:id="rId20"/>
    <p:sldId id="298" r:id="rId21"/>
    <p:sldId id="303" r:id="rId22"/>
    <p:sldId id="304" r:id="rId23"/>
    <p:sldId id="305" r:id="rId24"/>
    <p:sldId id="306" r:id="rId25"/>
    <p:sldId id="311" r:id="rId26"/>
    <p:sldId id="307" r:id="rId27"/>
    <p:sldId id="308" r:id="rId28"/>
    <p:sldId id="309" r:id="rId29"/>
    <p:sldId id="312" r:id="rId30"/>
    <p:sldId id="310" r:id="rId31"/>
    <p:sldId id="313" r:id="rId32"/>
    <p:sldId id="314" r:id="rId33"/>
    <p:sldId id="317" r:id="rId34"/>
    <p:sldId id="315" r:id="rId35"/>
    <p:sldId id="316" r:id="rId36"/>
    <p:sldId id="318" r:id="rId37"/>
  </p:sldIdLst>
  <p:sldSz cx="9144000" cy="6858000" type="screen4x3"/>
  <p:notesSz cx="6858000" cy="9144000"/>
  <p:defaultTextStyle>
    <a:defPPr>
      <a:defRPr lang="es-UY"/>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BA7"/>
    <a:srgbClr val="AAA68C"/>
    <a:srgbClr val="506BF2"/>
    <a:srgbClr val="E3D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67" autoAdjust="0"/>
  </p:normalViewPr>
  <p:slideViewPr>
    <p:cSldViewPr>
      <p:cViewPr>
        <p:scale>
          <a:sx n="75" d="100"/>
          <a:sy n="75" d="100"/>
        </p:scale>
        <p:origin x="-130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4776F5-1041-49DD-A635-A8864E9B9901}" type="datetimeFigureOut">
              <a:rPr lang="es-CO"/>
              <a:pPr>
                <a:defRPr/>
              </a:pPr>
              <a:t>11/03/2016</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F23EC3-6630-4664-90FB-41A939B6A40F}" type="slidenum">
              <a:rPr lang="es-ES_tradnl"/>
              <a:pPr>
                <a:defRPr/>
              </a:pPr>
              <a:t>‹Nº›</a:t>
            </a:fld>
            <a:endParaRPr lang="es-ES_tradnl"/>
          </a:p>
        </p:txBody>
      </p:sp>
    </p:spTree>
    <p:extLst>
      <p:ext uri="{BB962C8B-B14F-4D97-AF65-F5344CB8AC3E}">
        <p14:creationId xmlns:p14="http://schemas.microsoft.com/office/powerpoint/2010/main" val="3744265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FA9CB-45E0-4E45-8FAA-2DFBD29B2A86}" type="slidenum">
              <a:rPr lang="es-ES_tradnl" smtClean="0"/>
              <a:pPr/>
              <a:t>8</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19B4E8-1A89-4F36-A4A7-1058EC7E56C5}" type="slidenum">
              <a:rPr lang="es-ES_tradnl" smtClean="0"/>
              <a:pPr/>
              <a:t>9</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DB1254-5AD3-4381-9FCB-E7398A06656B}" type="slidenum">
              <a:rPr lang="es-ES_tradnl" smtClean="0"/>
              <a:pPr/>
              <a:t>10</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smtClean="0"/>
              <a:t>http://www.liberalismo.org/articulo/423/258/lex/mercatoria/derecho/globalizacion/estado/ Francisco Moreno </a:t>
            </a:r>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B13D2-BD86-4125-A93F-07D983D277B8}" type="slidenum">
              <a:rPr lang="es-ES_tradnl" smtClean="0"/>
              <a:pPr/>
              <a:t>11</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8F0AF2-7753-4943-A729-C2853CD6EE0C}" type="slidenum">
              <a:rPr lang="es-ES_tradnl" smtClean="0"/>
              <a:pPr/>
              <a:t>12</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6468C-5A15-4C6C-8702-F9EFD7357D7E}" type="slidenum">
              <a:rPr lang="es-ES_tradnl" smtClean="0"/>
              <a:pPr/>
              <a:t>13</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p:cNvSpPr>
            <a:spLocks noGrp="1" noRot="1" noChangeAspect="1"/>
          </p:cNvSpPr>
          <p:nvPr>
            <p:ph type="sldImg"/>
          </p:nvPr>
        </p:nvSpPr>
        <p:spPr bwMode="auto">
          <a:noFill/>
          <a:ln>
            <a:solidFill>
              <a:srgbClr val="000000"/>
            </a:solidFill>
            <a:miter lim="800000"/>
            <a:headEnd/>
            <a:tailEnd/>
          </a:ln>
        </p:spPr>
      </p:sp>
      <p:sp>
        <p:nvSpPr>
          <p:cNvPr id="552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552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5AA785-0399-403D-A515-3D728AECF6CF}" type="slidenum">
              <a:rPr lang="es-ES_tradnl" smtClean="0"/>
              <a:pPr/>
              <a:t>15</a:t>
            </a:fld>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p:cNvSpPr>
          <p:nvPr>
            <p:ph type="sldImg"/>
          </p:nvPr>
        </p:nvSpPr>
        <p:spPr bwMode="auto">
          <a:noFill/>
          <a:ln>
            <a:solidFill>
              <a:srgbClr val="000000"/>
            </a:solidFill>
            <a:miter lim="800000"/>
            <a:headEnd/>
            <a:tailEnd/>
          </a:ln>
        </p:spPr>
      </p:sp>
      <p:sp>
        <p:nvSpPr>
          <p:cNvPr id="593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593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1A7C9F-B3DD-4671-8B25-677FFBB24414}" type="slidenum">
              <a:rPr lang="es-ES_tradnl" smtClean="0"/>
              <a:pPr/>
              <a:t>16</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D50F3E80-448E-475B-94D7-694D65FC4F88}" type="datetimeFigureOut">
              <a:rPr lang="es-CO" smtClean="0"/>
              <a:pPr>
                <a:defRPr/>
              </a:pPr>
              <a:t>11/03/2016</a:t>
            </a:fld>
            <a:endParaRPr lang="es-CO"/>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s-CO"/>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6A960EEE-4490-4DA9-8BDB-121DBEFC99C7}" type="slidenum">
              <a:rPr lang="es-CO" smtClean="0"/>
              <a:pPr>
                <a:defRPr/>
              </a:pPr>
              <a:t>‹Nº›</a:t>
            </a:fld>
            <a:endParaRPr lang="es-C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AF0F9373-A4E0-4A58-A39C-D24F23254DB4}" type="datetimeFigureOut">
              <a:rPr lang="es-CO" smtClean="0"/>
              <a:pPr>
                <a:defRPr/>
              </a:pPr>
              <a:t>11/03/2016</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1F736D61-06B2-40F4-8174-8A6506EF1758}" type="slidenum">
              <a:rPr lang="es-CO" smtClean="0"/>
              <a:pPr>
                <a:defRPr/>
              </a:pPr>
              <a:t>‹Nº›</a:t>
            </a:fld>
            <a:endParaRPr lang="es-C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06EE8FA-5DAA-41AE-80CD-EB64172EC018}" type="datetimeFigureOut">
              <a:rPr lang="es-CO" smtClean="0"/>
              <a:pPr>
                <a:defRPr/>
              </a:pPr>
              <a:t>11/03/2016</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A48E96F6-D977-40BA-B18D-42CC0921294F}" type="slidenum">
              <a:rPr lang="es-CO" smtClean="0"/>
              <a:pPr>
                <a:defRPr/>
              </a:pPr>
              <a:t>‹Nº›</a:t>
            </a:fld>
            <a:endParaRPr lang="es-C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8DDB87F-A03D-4409-B9B2-79633DFA7405}" type="datetimeFigureOut">
              <a:rPr lang="es-CO" smtClean="0"/>
              <a:pPr>
                <a:defRPr/>
              </a:pPr>
              <a:t>11/03/2016</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D3B6B04B-AE76-4B06-9631-6D91A78AEE0A}" type="slidenum">
              <a:rPr lang="es-CO" smtClean="0"/>
              <a:pPr>
                <a:defRPr/>
              </a:pPr>
              <a:t>‹Nº›</a:t>
            </a:fld>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A819C91-7FB7-4581-A51B-7034FA4B4E27}" type="datetimeFigureOut">
              <a:rPr lang="es-CO" smtClean="0"/>
              <a:pPr>
                <a:defRPr/>
              </a:pPr>
              <a:t>11/03/2016</a:t>
            </a:fld>
            <a:endParaRPr lang="es-CO"/>
          </a:p>
        </p:txBody>
      </p:sp>
      <p:sp>
        <p:nvSpPr>
          <p:cNvPr id="5" name="Footer Placeholder 4"/>
          <p:cNvSpPr>
            <a:spLocks noGrp="1"/>
          </p:cNvSpPr>
          <p:nvPr>
            <p:ph type="ftr" sz="quarter" idx="11"/>
          </p:nvPr>
        </p:nvSpPr>
        <p:spPr/>
        <p:txBody>
          <a:bodyPr/>
          <a:lstStyle/>
          <a:p>
            <a:pPr>
              <a:defRPr/>
            </a:pPr>
            <a:endParaRPr lang="es-CO"/>
          </a:p>
        </p:txBody>
      </p:sp>
      <p:sp>
        <p:nvSpPr>
          <p:cNvPr id="6" name="Slide Number Placeholder 5"/>
          <p:cNvSpPr>
            <a:spLocks noGrp="1"/>
          </p:cNvSpPr>
          <p:nvPr>
            <p:ph type="sldNum" sz="quarter" idx="12"/>
          </p:nvPr>
        </p:nvSpPr>
        <p:spPr/>
        <p:txBody>
          <a:bodyPr/>
          <a:lstStyle/>
          <a:p>
            <a:pPr>
              <a:defRPr/>
            </a:pPr>
            <a:fld id="{0F1EEB1C-056D-49C3-A235-78B5856FEA33}" type="slidenum">
              <a:rPr lang="es-CO" smtClean="0"/>
              <a:pPr>
                <a:defRPr/>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5B975F2-BAFB-441C-A434-762563C2754A}" type="datetimeFigureOut">
              <a:rPr lang="es-CO" smtClean="0"/>
              <a:pPr>
                <a:defRPr/>
              </a:pPr>
              <a:t>11/03/2016</a:t>
            </a:fld>
            <a:endParaRPr lang="es-CO"/>
          </a:p>
        </p:txBody>
      </p:sp>
      <p:sp>
        <p:nvSpPr>
          <p:cNvPr id="6" name="Footer Placeholder 5"/>
          <p:cNvSpPr>
            <a:spLocks noGrp="1"/>
          </p:cNvSpPr>
          <p:nvPr>
            <p:ph type="ftr" sz="quarter" idx="11"/>
          </p:nvPr>
        </p:nvSpPr>
        <p:spPr/>
        <p:txBody>
          <a:bodyPr/>
          <a:lstStyle/>
          <a:p>
            <a:pPr>
              <a:defRPr/>
            </a:pPr>
            <a:endParaRPr lang="es-CO"/>
          </a:p>
        </p:txBody>
      </p:sp>
      <p:sp>
        <p:nvSpPr>
          <p:cNvPr id="7" name="Slide Number Placeholder 6"/>
          <p:cNvSpPr>
            <a:spLocks noGrp="1"/>
          </p:cNvSpPr>
          <p:nvPr>
            <p:ph type="sldNum" sz="quarter" idx="12"/>
          </p:nvPr>
        </p:nvSpPr>
        <p:spPr/>
        <p:txBody>
          <a:bodyPr/>
          <a:lstStyle/>
          <a:p>
            <a:pPr>
              <a:defRPr/>
            </a:pPr>
            <a:fld id="{6DA7F8D5-6A92-41CE-8E5F-53646E282279}" type="slidenum">
              <a:rPr lang="es-CO" smtClean="0"/>
              <a:pPr>
                <a:defRPr/>
              </a:pPr>
              <a:t>‹Nº›</a:t>
            </a:fld>
            <a:endParaRPr lang="es-CO"/>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2B3F8A9B-C83A-46B7-B9CD-836982EF803B}" type="datetimeFigureOut">
              <a:rPr lang="es-CO" smtClean="0"/>
              <a:pPr>
                <a:defRPr/>
              </a:pPr>
              <a:t>11/03/2016</a:t>
            </a:fld>
            <a:endParaRPr lang="es-CO"/>
          </a:p>
        </p:txBody>
      </p:sp>
      <p:sp>
        <p:nvSpPr>
          <p:cNvPr id="8" name="Footer Placeholder 7"/>
          <p:cNvSpPr>
            <a:spLocks noGrp="1"/>
          </p:cNvSpPr>
          <p:nvPr>
            <p:ph type="ftr" sz="quarter" idx="11"/>
          </p:nvPr>
        </p:nvSpPr>
        <p:spPr/>
        <p:txBody>
          <a:bodyPr/>
          <a:lstStyle/>
          <a:p>
            <a:pPr>
              <a:defRPr/>
            </a:pPr>
            <a:endParaRPr lang="es-CO"/>
          </a:p>
        </p:txBody>
      </p:sp>
      <p:sp>
        <p:nvSpPr>
          <p:cNvPr id="9" name="Slide Number Placeholder 8"/>
          <p:cNvSpPr>
            <a:spLocks noGrp="1"/>
          </p:cNvSpPr>
          <p:nvPr>
            <p:ph type="sldNum" sz="quarter" idx="12"/>
          </p:nvPr>
        </p:nvSpPr>
        <p:spPr/>
        <p:txBody>
          <a:bodyPr/>
          <a:lstStyle/>
          <a:p>
            <a:pPr>
              <a:defRPr/>
            </a:pPr>
            <a:fld id="{E613D2C9-A66A-4F77-9D5C-8FC8F5B87D2D}" type="slidenum">
              <a:rPr lang="es-CO" smtClean="0"/>
              <a:pPr>
                <a:defRPr/>
              </a:pPr>
              <a:t>‹Nº›</a:t>
            </a:fld>
            <a:endParaRPr lang="es-C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06CB806B-1B8E-4559-8AB7-1D10115B6EA1}" type="datetimeFigureOut">
              <a:rPr lang="es-CO" smtClean="0"/>
              <a:pPr>
                <a:defRPr/>
              </a:pPr>
              <a:t>11/03/2016</a:t>
            </a:fld>
            <a:endParaRPr lang="es-CO"/>
          </a:p>
        </p:txBody>
      </p:sp>
      <p:sp>
        <p:nvSpPr>
          <p:cNvPr id="4" name="Footer Placeholder 3"/>
          <p:cNvSpPr>
            <a:spLocks noGrp="1"/>
          </p:cNvSpPr>
          <p:nvPr>
            <p:ph type="ftr" sz="quarter" idx="11"/>
          </p:nvPr>
        </p:nvSpPr>
        <p:spPr/>
        <p:txBody>
          <a:bodyPr/>
          <a:lstStyle/>
          <a:p>
            <a:pPr>
              <a:defRPr/>
            </a:pPr>
            <a:endParaRPr lang="es-CO"/>
          </a:p>
        </p:txBody>
      </p:sp>
      <p:sp>
        <p:nvSpPr>
          <p:cNvPr id="5" name="Slide Number Placeholder 4"/>
          <p:cNvSpPr>
            <a:spLocks noGrp="1"/>
          </p:cNvSpPr>
          <p:nvPr>
            <p:ph type="sldNum" sz="quarter" idx="12"/>
          </p:nvPr>
        </p:nvSpPr>
        <p:spPr/>
        <p:txBody>
          <a:bodyPr/>
          <a:lstStyle/>
          <a:p>
            <a:pPr>
              <a:defRPr/>
            </a:pPr>
            <a:fld id="{E40057D2-511D-4BBF-8107-1D8CC7FA6BD0}" type="slidenum">
              <a:rPr lang="es-CO" smtClean="0"/>
              <a:pPr>
                <a:defRPr/>
              </a:pPr>
              <a:t>‹Nº›</a:t>
            </a:fld>
            <a:endParaRPr lang="es-C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F5D6D8-908C-4E03-8C8F-B72E51C8DA09}" type="datetimeFigureOut">
              <a:rPr lang="es-CO" smtClean="0"/>
              <a:pPr>
                <a:defRPr/>
              </a:pPr>
              <a:t>11/03/2016</a:t>
            </a:fld>
            <a:endParaRPr lang="es-CO"/>
          </a:p>
        </p:txBody>
      </p:sp>
      <p:sp>
        <p:nvSpPr>
          <p:cNvPr id="3" name="Footer Placeholder 2"/>
          <p:cNvSpPr>
            <a:spLocks noGrp="1"/>
          </p:cNvSpPr>
          <p:nvPr>
            <p:ph type="ftr" sz="quarter" idx="11"/>
          </p:nvPr>
        </p:nvSpPr>
        <p:spPr/>
        <p:txBody>
          <a:bodyPr/>
          <a:lstStyle/>
          <a:p>
            <a:pPr>
              <a:defRPr/>
            </a:pPr>
            <a:endParaRPr lang="es-CO"/>
          </a:p>
        </p:txBody>
      </p:sp>
      <p:sp>
        <p:nvSpPr>
          <p:cNvPr id="4" name="Slide Number Placeholder 3"/>
          <p:cNvSpPr>
            <a:spLocks noGrp="1"/>
          </p:cNvSpPr>
          <p:nvPr>
            <p:ph type="sldNum" sz="quarter" idx="12"/>
          </p:nvPr>
        </p:nvSpPr>
        <p:spPr/>
        <p:txBody>
          <a:bodyPr/>
          <a:lstStyle/>
          <a:p>
            <a:pPr>
              <a:defRPr/>
            </a:pPr>
            <a:fld id="{6358D3F9-98C5-457F-BDC7-3A07278E2E13}" type="slidenum">
              <a:rPr lang="es-CO" smtClean="0"/>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694791A0-1252-44D0-A797-C0574A4B407F}" type="datetimeFigureOut">
              <a:rPr lang="es-CO" smtClean="0"/>
              <a:pPr>
                <a:defRPr/>
              </a:pPr>
              <a:t>11/03/2016</a:t>
            </a:fld>
            <a:endParaRPr lang="es-CO"/>
          </a:p>
        </p:txBody>
      </p:sp>
      <p:sp>
        <p:nvSpPr>
          <p:cNvPr id="6" name="Footer Placeholder 5"/>
          <p:cNvSpPr>
            <a:spLocks noGrp="1"/>
          </p:cNvSpPr>
          <p:nvPr>
            <p:ph type="ftr" sz="quarter" idx="11"/>
          </p:nvPr>
        </p:nvSpPr>
        <p:spPr/>
        <p:txBody>
          <a:bodyPr/>
          <a:lstStyle/>
          <a:p>
            <a:pPr>
              <a:defRPr/>
            </a:pPr>
            <a:endParaRPr lang="es-CO"/>
          </a:p>
        </p:txBody>
      </p:sp>
      <p:sp>
        <p:nvSpPr>
          <p:cNvPr id="7" name="Slide Number Placeholder 6"/>
          <p:cNvSpPr>
            <a:spLocks noGrp="1"/>
          </p:cNvSpPr>
          <p:nvPr>
            <p:ph type="sldNum" sz="quarter" idx="12"/>
          </p:nvPr>
        </p:nvSpPr>
        <p:spPr/>
        <p:txBody>
          <a:bodyPr/>
          <a:lstStyle/>
          <a:p>
            <a:pPr>
              <a:defRPr/>
            </a:pPr>
            <a:fld id="{D724507D-7D1E-4F87-A6C5-4B7E3B8AE9FD}" type="slidenum">
              <a:rPr lang="es-CO" smtClean="0"/>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9AED7B3-ED4D-4AE4-A04F-782AB701F8FF}" type="datetimeFigureOut">
              <a:rPr lang="es-CO" smtClean="0"/>
              <a:pPr>
                <a:defRPr/>
              </a:pPr>
              <a:t>11/03/2016</a:t>
            </a:fld>
            <a:endParaRPr lang="es-CO"/>
          </a:p>
        </p:txBody>
      </p:sp>
      <p:sp>
        <p:nvSpPr>
          <p:cNvPr id="6" name="Footer Placeholder 5"/>
          <p:cNvSpPr>
            <a:spLocks noGrp="1"/>
          </p:cNvSpPr>
          <p:nvPr>
            <p:ph type="ftr" sz="quarter" idx="11"/>
          </p:nvPr>
        </p:nvSpPr>
        <p:spPr/>
        <p:txBody>
          <a:bodyPr/>
          <a:lstStyle/>
          <a:p>
            <a:pPr>
              <a:defRPr/>
            </a:pPr>
            <a:endParaRPr lang="es-CO"/>
          </a:p>
        </p:txBody>
      </p:sp>
      <p:sp>
        <p:nvSpPr>
          <p:cNvPr id="7" name="Slide Number Placeholder 6"/>
          <p:cNvSpPr>
            <a:spLocks noGrp="1"/>
          </p:cNvSpPr>
          <p:nvPr>
            <p:ph type="sldNum" sz="quarter" idx="12"/>
          </p:nvPr>
        </p:nvSpPr>
        <p:spPr/>
        <p:txBody>
          <a:bodyPr/>
          <a:lstStyle/>
          <a:p>
            <a:pPr>
              <a:defRPr/>
            </a:pPr>
            <a:fld id="{FA6DE9C1-5226-47C6-9754-55E40063EF8C}" type="slidenum">
              <a:rPr lang="es-CO" smtClean="0"/>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B6D906FB-7947-47BB-969F-46A5A72D0A15}" type="datetimeFigureOut">
              <a:rPr lang="es-UY" smtClean="0"/>
              <a:pPr>
                <a:defRPr/>
              </a:pPr>
              <a:t>11/3/2016</a:t>
            </a:fld>
            <a:endParaRPr lang="es-UY"/>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s-UY"/>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E2A842E-7BF4-438F-9E59-19C73CF6B3D3}" type="slidenum">
              <a:rPr lang="es-UY" smtClean="0"/>
              <a:pPr>
                <a:defRPr/>
              </a:pPr>
              <a:t>‹Nº›</a:t>
            </a:fld>
            <a:endParaRPr lang="es-UY"/>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2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p:cNvSpPr>
            <a:spLocks noGrp="1"/>
          </p:cNvSpPr>
          <p:nvPr>
            <p:ph type="ctrTitle"/>
          </p:nvPr>
        </p:nvSpPr>
        <p:spPr>
          <a:xfrm>
            <a:off x="1043608" y="1268760"/>
            <a:ext cx="6777318" cy="1731982"/>
          </a:xfrm>
        </p:spPr>
        <p:txBody>
          <a:bodyPr/>
          <a:lstStyle/>
          <a:p>
            <a:endParaRPr lang="es-UY"/>
          </a:p>
        </p:txBody>
      </p:sp>
      <p:sp>
        <p:nvSpPr>
          <p:cNvPr id="5" name="4 Subtítulo"/>
          <p:cNvSpPr>
            <a:spLocks noGrp="1"/>
          </p:cNvSpPr>
          <p:nvPr>
            <p:ph type="subTitle" idx="1"/>
          </p:nvPr>
        </p:nvSpPr>
        <p:spPr/>
        <p:txBody>
          <a:bodyPr/>
          <a:lstStyle/>
          <a:p>
            <a:endParaRPr lang="es-UY" dirty="0"/>
          </a:p>
        </p:txBody>
      </p:sp>
    </p:spTree>
    <p:extLst>
      <p:ext uri="{BB962C8B-B14F-4D97-AF65-F5344CB8AC3E}">
        <p14:creationId xmlns:p14="http://schemas.microsoft.com/office/powerpoint/2010/main" val="398596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8915" name="2 Marcador de contenido"/>
          <p:cNvSpPr>
            <a:spLocks noGrp="1"/>
          </p:cNvSpPr>
          <p:nvPr>
            <p:ph idx="1"/>
          </p:nvPr>
        </p:nvSpPr>
        <p:spPr>
          <a:xfrm>
            <a:off x="539552" y="2924944"/>
            <a:ext cx="6433319" cy="3456385"/>
          </a:xfrm>
        </p:spPr>
        <p:txBody>
          <a:bodyPr/>
          <a:lstStyle/>
          <a:p>
            <a:pPr algn="just"/>
            <a:endParaRPr lang="es-CO" dirty="0" smtClean="0"/>
          </a:p>
          <a:p>
            <a:pPr algn="just"/>
            <a:r>
              <a:rPr lang="es-CO" dirty="0" smtClean="0"/>
              <a:t>Derecho </a:t>
            </a:r>
            <a:r>
              <a:rPr lang="es-CO" dirty="0" smtClean="0"/>
              <a:t>de todo mercader extranjero de residir temporalmente en Inglaterra y traficar allí, libre de todo impuesto especial perturbador.  </a:t>
            </a:r>
            <a:r>
              <a:rPr lang="es-ES_tradnl" dirty="0" smtClean="0"/>
              <a:t>Cláusula XXX</a:t>
            </a:r>
          </a:p>
          <a:p>
            <a:pPr algn="just"/>
            <a:endParaRPr lang="es-ES_tradnl" dirty="0" smtClean="0">
              <a:solidFill>
                <a:schemeClr val="bg1"/>
              </a:solidFill>
            </a:endParaRPr>
          </a:p>
          <a:p>
            <a:pPr algn="just"/>
            <a:r>
              <a:rPr lang="es-CO" dirty="0" smtClean="0"/>
              <a:t>Garantía de protección de la vida y los bienes de los mercaderes. </a:t>
            </a:r>
          </a:p>
        </p:txBody>
      </p:sp>
      <p:sp>
        <p:nvSpPr>
          <p:cNvPr id="38914" name="1 Título"/>
          <p:cNvSpPr>
            <a:spLocks noGrp="1"/>
          </p:cNvSpPr>
          <p:nvPr>
            <p:ph type="title"/>
          </p:nvPr>
        </p:nvSpPr>
        <p:spPr>
          <a:xfrm>
            <a:off x="571500" y="0"/>
            <a:ext cx="8229600" cy="1143000"/>
          </a:xfrm>
        </p:spPr>
        <p:txBody>
          <a:bodyPr>
            <a:normAutofit fontScale="90000"/>
          </a:bodyPr>
          <a:lstStyle/>
          <a:p>
            <a:r>
              <a:rPr lang="es-ES_tradnl" dirty="0" smtClean="0"/>
              <a:t/>
            </a:r>
            <a:br>
              <a:rPr lang="es-ES_tradnl" dirty="0" smtClean="0"/>
            </a:br>
            <a:r>
              <a:rPr lang="es-ES_tradnl" dirty="0" smtClean="0"/>
              <a:t>LA </a:t>
            </a:r>
            <a:r>
              <a:rPr lang="es-ES_tradnl" dirty="0" smtClean="0"/>
              <a:t>CARTA MAGNA Y EL DERECHO MERCANTIL</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882" y="1628800"/>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0963" name="2 Marcador de contenido"/>
          <p:cNvSpPr>
            <a:spLocks noGrp="1"/>
          </p:cNvSpPr>
          <p:nvPr>
            <p:ph idx="1"/>
          </p:nvPr>
        </p:nvSpPr>
        <p:spPr>
          <a:xfrm>
            <a:off x="285750" y="1928813"/>
            <a:ext cx="6572250" cy="4929187"/>
          </a:xfrm>
        </p:spPr>
        <p:txBody>
          <a:bodyPr>
            <a:normAutofit fontScale="92500"/>
          </a:bodyPr>
          <a:lstStyle/>
          <a:p>
            <a:pPr algn="just"/>
            <a:endParaRPr lang="es-CO" sz="2800" dirty="0" smtClean="0"/>
          </a:p>
          <a:p>
            <a:pPr algn="just"/>
            <a:r>
              <a:rPr lang="es-CO" sz="2800" dirty="0" smtClean="0"/>
              <a:t>Las </a:t>
            </a:r>
            <a:r>
              <a:rPr lang="es-CO" sz="2800" dirty="0" smtClean="0"/>
              <a:t>ciudades-estado italianas como Amalfi, Génova, Verona, Venecia o Florencia</a:t>
            </a:r>
          </a:p>
          <a:p>
            <a:pPr algn="just"/>
            <a:r>
              <a:rPr lang="es-CO" sz="2800" dirty="0" smtClean="0"/>
              <a:t>La zona de Flandes (con Brujas, Gante y Amberes a la cabeza) </a:t>
            </a:r>
          </a:p>
          <a:p>
            <a:pPr algn="just"/>
            <a:r>
              <a:rPr lang="es-CO" sz="2800" dirty="0" smtClean="0"/>
              <a:t>Ciudades del norte de Alemania en torno al Báltico (</a:t>
            </a:r>
            <a:r>
              <a:rPr lang="es-CO" sz="2800" dirty="0" err="1" smtClean="0"/>
              <a:t>Lübeck</a:t>
            </a:r>
            <a:r>
              <a:rPr lang="es-CO" sz="2800" dirty="0" smtClean="0"/>
              <a:t>, </a:t>
            </a:r>
            <a:r>
              <a:rPr lang="es-CO" sz="2800" dirty="0" err="1" smtClean="0"/>
              <a:t>Rostock</a:t>
            </a:r>
            <a:r>
              <a:rPr lang="es-CO" sz="2800" dirty="0" smtClean="0"/>
              <a:t>, </a:t>
            </a:r>
            <a:r>
              <a:rPr lang="es-CO" sz="2800" dirty="0" err="1" smtClean="0"/>
              <a:t>Wismar</a:t>
            </a:r>
            <a:r>
              <a:rPr lang="es-CO" sz="2800" dirty="0" smtClean="0"/>
              <a:t>, </a:t>
            </a:r>
            <a:r>
              <a:rPr lang="es-CO" sz="2800" dirty="0" err="1" smtClean="0"/>
              <a:t>Danzing</a:t>
            </a:r>
            <a:r>
              <a:rPr lang="es-CO" sz="2800" dirty="0" smtClean="0"/>
              <a:t>, etc.)</a:t>
            </a:r>
          </a:p>
          <a:p>
            <a:pPr algn="just"/>
            <a:r>
              <a:rPr lang="es-CO" sz="2800" dirty="0" smtClean="0"/>
              <a:t>Paso de las prácticas consuetudinarias a la aparición de los tratados de comercio.</a:t>
            </a:r>
          </a:p>
          <a:p>
            <a:pPr algn="just"/>
            <a:endParaRPr lang="es-ES_tradnl" sz="2600" dirty="0" smtClean="0"/>
          </a:p>
        </p:txBody>
      </p:sp>
      <p:sp>
        <p:nvSpPr>
          <p:cNvPr id="40962" name="1 Título"/>
          <p:cNvSpPr>
            <a:spLocks noGrp="1"/>
          </p:cNvSpPr>
          <p:nvPr>
            <p:ph type="title"/>
          </p:nvPr>
        </p:nvSpPr>
        <p:spPr>
          <a:xfrm>
            <a:off x="428625" y="357188"/>
            <a:ext cx="8229600" cy="1143000"/>
          </a:xfrm>
        </p:spPr>
        <p:txBody>
          <a:bodyPr>
            <a:normAutofit fontScale="90000"/>
          </a:bodyPr>
          <a:lstStyle/>
          <a:p>
            <a:r>
              <a:rPr lang="es-ES_tradnl" sz="3600" dirty="0" smtClean="0"/>
              <a:t>LIGA HANSEÁTICA</a:t>
            </a:r>
            <a:br>
              <a:rPr lang="es-ES_tradnl" sz="3600" dirty="0" smtClean="0"/>
            </a:br>
            <a:r>
              <a:rPr lang="es-ES_tradnl" sz="3600" dirty="0" smtClean="0"/>
              <a:t>FEDERACIÓN DE CIUDADES</a:t>
            </a:r>
            <a:r>
              <a:rPr lang="es-ES_tradnl"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3011" name="2 Marcador de contenido"/>
          <p:cNvSpPr>
            <a:spLocks noGrp="1"/>
          </p:cNvSpPr>
          <p:nvPr>
            <p:ph idx="1"/>
          </p:nvPr>
        </p:nvSpPr>
        <p:spPr>
          <a:xfrm>
            <a:off x="214313" y="1428750"/>
            <a:ext cx="6500812" cy="5214938"/>
          </a:xfrm>
        </p:spPr>
        <p:txBody>
          <a:bodyPr/>
          <a:lstStyle/>
          <a:p>
            <a:pPr algn="just"/>
            <a:endParaRPr lang="es-ES_tradnl" dirty="0" smtClean="0"/>
          </a:p>
          <a:p>
            <a:pPr algn="just"/>
            <a:endParaRPr lang="es-ES_tradnl" dirty="0"/>
          </a:p>
          <a:p>
            <a:pPr algn="just"/>
            <a:endParaRPr lang="es-ES_tradnl" dirty="0" smtClean="0"/>
          </a:p>
          <a:p>
            <a:pPr algn="just"/>
            <a:r>
              <a:rPr lang="es-ES_tradnl" dirty="0" smtClean="0"/>
              <a:t>Enrique </a:t>
            </a:r>
            <a:r>
              <a:rPr lang="es-ES_tradnl" dirty="0" smtClean="0"/>
              <a:t>VIII y el duque de Borgoña, rey de los países bajos.</a:t>
            </a:r>
          </a:p>
          <a:p>
            <a:pPr algn="just"/>
            <a:r>
              <a:rPr lang="es-ES_tradnl" dirty="0" smtClean="0"/>
              <a:t>Llegar con toda clase de embarcación y géneros a uno u otro país.</a:t>
            </a:r>
          </a:p>
          <a:p>
            <a:pPr algn="just"/>
            <a:r>
              <a:rPr lang="es-ES_tradnl" dirty="0" smtClean="0"/>
              <a:t>Residir libremente, vender y comprar mercancías y ocupar almacenes y oficinas, sometidos únicamente a las tasas e impuestos ordinarios.</a:t>
            </a:r>
          </a:p>
          <a:p>
            <a:pPr algn="just"/>
            <a:endParaRPr lang="es-ES_tradnl" dirty="0" smtClean="0">
              <a:solidFill>
                <a:schemeClr val="bg1"/>
              </a:solidFill>
            </a:endParaRPr>
          </a:p>
        </p:txBody>
      </p:sp>
      <p:sp>
        <p:nvSpPr>
          <p:cNvPr id="43010" name="1 Título"/>
          <p:cNvSpPr>
            <a:spLocks noGrp="1"/>
          </p:cNvSpPr>
          <p:nvPr>
            <p:ph type="title"/>
          </p:nvPr>
        </p:nvSpPr>
        <p:spPr/>
        <p:txBody>
          <a:bodyPr>
            <a:normAutofit fontScale="90000"/>
          </a:bodyPr>
          <a:lstStyle/>
          <a:p>
            <a:r>
              <a:rPr lang="es-ES_tradnl" dirty="0" smtClean="0"/>
              <a:t>INTERCURSUS MAGNUS 1495</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124744"/>
            <a:ext cx="2102743" cy="168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1203" name="2 Marcador de contenido"/>
          <p:cNvSpPr>
            <a:spLocks noGrp="1"/>
          </p:cNvSpPr>
          <p:nvPr>
            <p:ph idx="1"/>
          </p:nvPr>
        </p:nvSpPr>
        <p:spPr>
          <a:xfrm>
            <a:off x="285750" y="1571625"/>
            <a:ext cx="6643688" cy="4597400"/>
          </a:xfrm>
        </p:spPr>
        <p:txBody>
          <a:bodyPr>
            <a:normAutofit fontScale="77500" lnSpcReduction="20000"/>
          </a:bodyPr>
          <a:lstStyle/>
          <a:p>
            <a:pPr marL="355600" indent="-260350"/>
            <a:endParaRPr lang="es-ES_tradnl" dirty="0" smtClean="0"/>
          </a:p>
          <a:p>
            <a:pPr marL="355600" indent="-260350"/>
            <a:endParaRPr lang="es-ES_tradnl" dirty="0"/>
          </a:p>
          <a:p>
            <a:pPr marL="355600" indent="-260350"/>
            <a:r>
              <a:rPr lang="es-ES_tradnl" dirty="0" smtClean="0"/>
              <a:t>CONSULADO</a:t>
            </a:r>
            <a:endParaRPr lang="es-ES_tradnl" dirty="0" smtClean="0"/>
          </a:p>
          <a:p>
            <a:pPr marL="755650" lvl="2" indent="-260350"/>
            <a:r>
              <a:rPr lang="es-ES_tradnl" sz="2800" dirty="0" err="1" smtClean="0"/>
              <a:t>Consules</a:t>
            </a:r>
            <a:r>
              <a:rPr lang="es-ES_tradnl" sz="2800" dirty="0" smtClean="0"/>
              <a:t> </a:t>
            </a:r>
            <a:r>
              <a:rPr lang="es-ES_tradnl" sz="2800" dirty="0" err="1" smtClean="0"/>
              <a:t>Mercatorum</a:t>
            </a:r>
            <a:endParaRPr lang="es-ES_tradnl" sz="2800" dirty="0" smtClean="0"/>
          </a:p>
          <a:p>
            <a:pPr marL="755650" lvl="2" indent="-260350"/>
            <a:r>
              <a:rPr lang="es-ES_tradnl" sz="2800" dirty="0" err="1" smtClean="0"/>
              <a:t>Consules</a:t>
            </a:r>
            <a:r>
              <a:rPr lang="es-ES_tradnl" sz="2800" dirty="0" smtClean="0"/>
              <a:t> </a:t>
            </a:r>
            <a:r>
              <a:rPr lang="es-ES_tradnl" sz="2800" dirty="0" err="1" smtClean="0"/>
              <a:t>Missi</a:t>
            </a:r>
            <a:endParaRPr lang="es-ES_tradnl" sz="2800" dirty="0" smtClean="0"/>
          </a:p>
          <a:p>
            <a:pPr marL="755650" lvl="2" indent="-260350"/>
            <a:r>
              <a:rPr lang="es-ES_tradnl" sz="2800" dirty="0" err="1" smtClean="0"/>
              <a:t>Consules</a:t>
            </a:r>
            <a:r>
              <a:rPr lang="es-ES_tradnl" sz="2800" dirty="0" smtClean="0"/>
              <a:t> </a:t>
            </a:r>
            <a:r>
              <a:rPr lang="es-ES_tradnl" sz="2800" dirty="0" err="1" smtClean="0"/>
              <a:t>Hospites</a:t>
            </a:r>
            <a:r>
              <a:rPr lang="es-ES_tradnl" sz="2800" dirty="0" smtClean="0"/>
              <a:t> (PROXENIA GRIEGO)</a:t>
            </a:r>
          </a:p>
          <a:p>
            <a:pPr marL="355600" lvl="1" indent="-260350">
              <a:buFont typeface="Arial" charset="0"/>
              <a:buChar char="•"/>
            </a:pPr>
            <a:endParaRPr lang="es-ES_tradnl" sz="3200" dirty="0" smtClean="0"/>
          </a:p>
          <a:p>
            <a:pPr marL="355600" lvl="1" indent="-260350">
              <a:buFont typeface="Arial" charset="0"/>
              <a:buChar char="•"/>
            </a:pPr>
            <a:r>
              <a:rPr lang="es-ES_tradnl" sz="3200" dirty="0" smtClean="0"/>
              <a:t>DERECHO </a:t>
            </a:r>
            <a:r>
              <a:rPr lang="es-ES_tradnl" sz="3200" dirty="0" smtClean="0"/>
              <a:t>DIPLOMÁTICO	</a:t>
            </a:r>
          </a:p>
          <a:p>
            <a:pPr marL="755650" lvl="2" indent="-260350"/>
            <a:r>
              <a:rPr lang="es-ES_tradnl" sz="2800" dirty="0" smtClean="0"/>
              <a:t>Embajadas permanentes </a:t>
            </a:r>
          </a:p>
          <a:p>
            <a:pPr marL="1212850" lvl="3" indent="-260350">
              <a:buFont typeface="Arial" charset="0"/>
              <a:buChar char="•"/>
            </a:pPr>
            <a:r>
              <a:rPr lang="es-ES_tradnl" sz="2400" dirty="0" smtClean="0"/>
              <a:t>Humanización en las prácticas de guerra </a:t>
            </a:r>
          </a:p>
          <a:p>
            <a:pPr marL="1212850" lvl="3" indent="-260350">
              <a:buFont typeface="Arial" charset="0"/>
              <a:buChar char="•"/>
            </a:pPr>
            <a:r>
              <a:rPr lang="es-ES_tradnl" sz="2400" dirty="0" smtClean="0"/>
              <a:t>Orden de caballería</a:t>
            </a:r>
          </a:p>
          <a:p>
            <a:pPr marL="1212850" lvl="3" indent="-260350">
              <a:buFont typeface="Arial" charset="0"/>
              <a:buChar char="•"/>
            </a:pPr>
            <a:r>
              <a:rPr lang="es-ES_tradnl" sz="2400" dirty="0" smtClean="0"/>
              <a:t>Patente de Corso o de represalias</a:t>
            </a:r>
          </a:p>
          <a:p>
            <a:pPr marL="1212850" lvl="3" indent="-260350">
              <a:buFont typeface="Arial" charset="0"/>
              <a:buChar char="•"/>
            </a:pPr>
            <a:r>
              <a:rPr lang="es-ES_tradnl" sz="2400" dirty="0" smtClean="0"/>
              <a:t>Doctrinas teológicas de la guerra justa.</a:t>
            </a:r>
          </a:p>
        </p:txBody>
      </p:sp>
      <p:sp>
        <p:nvSpPr>
          <p:cNvPr id="51202" name="1 Título"/>
          <p:cNvSpPr>
            <a:spLocks noGrp="1"/>
          </p:cNvSpPr>
          <p:nvPr>
            <p:ph type="title"/>
          </p:nvPr>
        </p:nvSpPr>
        <p:spPr/>
        <p:txBody>
          <a:bodyPr>
            <a:noAutofit/>
          </a:bodyPr>
          <a:lstStyle/>
          <a:p>
            <a:r>
              <a:rPr lang="es-ES_tradnl" sz="3200" dirty="0" smtClean="0"/>
              <a:t>INSTITUCIONES QUE SURGIERON EN LA EDAD MEDIA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34076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0" y="271463"/>
            <a:ext cx="7239000" cy="1362075"/>
          </a:xfrm>
        </p:spPr>
        <p:txBody>
          <a:bodyPr>
            <a:normAutofit/>
          </a:bodyPr>
          <a:lstStyle/>
          <a:p>
            <a:pPr marL="0" indent="0" eaLnBrk="1" fontAlgn="auto" hangingPunct="1">
              <a:spcAft>
                <a:spcPts val="0"/>
              </a:spcAft>
              <a:defRPr/>
            </a:pP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III. 1648,Paz de Wesfalia</a:t>
            </a:r>
          </a:p>
        </p:txBody>
      </p:sp>
      <p:sp>
        <p:nvSpPr>
          <p:cNvPr id="6" name="5 Marcador de texto"/>
          <p:cNvSpPr>
            <a:spLocks noGrp="1"/>
          </p:cNvSpPr>
          <p:nvPr>
            <p:ph type="body" idx="4294967295"/>
          </p:nvPr>
        </p:nvSpPr>
        <p:spPr>
          <a:xfrm>
            <a:off x="0" y="1785938"/>
            <a:ext cx="7500938" cy="4214812"/>
          </a:xfrm>
        </p:spPr>
        <p:txBody>
          <a:bodyPr>
            <a:noAutofit/>
          </a:bodyPr>
          <a:lstStyle/>
          <a:p>
            <a:pPr marL="54864" indent="0" eaLnBrk="1" fontAlgn="auto" hangingPunct="1">
              <a:spcAft>
                <a:spcPts val="0"/>
              </a:spcAft>
              <a:buNone/>
              <a:defRPr/>
            </a:pPr>
            <a:endParaRPr lang="es-CO" sz="2800" kern="1200" dirty="0" smtClean="0">
              <a:solidFill>
                <a:schemeClr val="tx1">
                  <a:tint val="75000"/>
                </a:schemeClr>
              </a:solidFill>
              <a:latin typeface="Arial Narrow" pitchFamily="34" charset="0"/>
            </a:endParaRPr>
          </a:p>
          <a:p>
            <a:pPr marL="512064" indent="-457200" eaLnBrk="1" fontAlgn="auto" hangingPunct="1">
              <a:spcAft>
                <a:spcPts val="0"/>
              </a:spcAft>
              <a:buFont typeface="+mj-lt"/>
              <a:buAutoNum type="alphaLcPeriod"/>
              <a:defRPr/>
            </a:pPr>
            <a:r>
              <a:rPr lang="es-CO" sz="2800" kern="1200" dirty="0" smtClean="0">
                <a:solidFill>
                  <a:schemeClr val="tx1">
                    <a:tint val="75000"/>
                  </a:schemeClr>
                </a:solidFill>
                <a:latin typeface="Arial Narrow" pitchFamily="34" charset="0"/>
              </a:rPr>
              <a:t>Antecedida </a:t>
            </a:r>
            <a:r>
              <a:rPr lang="es-CO" sz="2800" kern="1200" dirty="0">
                <a:solidFill>
                  <a:schemeClr val="tx1">
                    <a:tint val="75000"/>
                  </a:schemeClr>
                </a:solidFill>
                <a:latin typeface="Arial Narrow" pitchFamily="34" charset="0"/>
              </a:rPr>
              <a:t>por una guerra religiosa que duró 30 años entre las directivas de las diversas instituciones “cristianas”</a:t>
            </a:r>
          </a:p>
          <a:p>
            <a:pPr marL="512064" indent="-457200" eaLnBrk="1" fontAlgn="auto" hangingPunct="1">
              <a:spcAft>
                <a:spcPts val="0"/>
              </a:spcAft>
              <a:buFont typeface="+mj-lt"/>
              <a:buAutoNum type="alphaLcPeriod"/>
              <a:defRPr/>
            </a:pPr>
            <a:r>
              <a:rPr lang="es-CO" sz="2800" kern="1200" dirty="0">
                <a:solidFill>
                  <a:schemeClr val="tx1">
                    <a:tint val="75000"/>
                  </a:schemeClr>
                </a:solidFill>
                <a:latin typeface="Arial Narrow" pitchFamily="34" charset="0"/>
              </a:rPr>
              <a:t>Se aplica el principio de equilibrio político en donde ningún Estado prevalece sobre otro</a:t>
            </a:r>
          </a:p>
          <a:p>
            <a:pPr marL="512064" indent="-457200" eaLnBrk="1" fontAlgn="auto" hangingPunct="1">
              <a:spcAft>
                <a:spcPts val="0"/>
              </a:spcAft>
              <a:buFont typeface="+mj-lt"/>
              <a:buAutoNum type="alphaLcPeriod"/>
              <a:defRPr/>
            </a:pPr>
            <a:r>
              <a:rPr lang="es-CO" sz="2800" kern="1200" dirty="0">
                <a:solidFill>
                  <a:schemeClr val="tx1">
                    <a:tint val="75000"/>
                  </a:schemeClr>
                </a:solidFill>
                <a:latin typeface="Arial Narrow" pitchFamily="34" charset="0"/>
              </a:rPr>
              <a:t>Aparición de legaciones permanentes que dan origen periódicamente a los ministerios de relaciones exteriores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2"/>
            <a:ext cx="2286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bwMode="auto">
          <a:xfrm>
            <a:off x="0" y="571500"/>
            <a:ext cx="4500563" cy="1143000"/>
          </a:xfrm>
          <a:prstGeom prst="rect">
            <a:avLst/>
          </a:prstGeom>
          <a:noFill/>
          <a:ln w="9525">
            <a:noFill/>
            <a:miter lim="800000"/>
            <a:headEnd/>
            <a:tailEnd/>
          </a:ln>
        </p:spPr>
        <p:txBody>
          <a:bodyPr anchor="ctr"/>
          <a:lstStyle/>
          <a:p>
            <a:pPr algn="ctr" eaLnBrk="0" hangingPunct="0">
              <a:defRPr/>
            </a:pPr>
            <a:r>
              <a:rPr lang="es-ES_tradnl" sz="4400" dirty="0">
                <a:solidFill>
                  <a:srgbClr val="FFFF00"/>
                </a:solidFill>
                <a:latin typeface="Footlight MT Light" pitchFamily="18" charset="0"/>
                <a:ea typeface="+mj-ea"/>
                <a:cs typeface="+mj-cs"/>
              </a:rPr>
              <a:t>REVOLUCIÓN FRANCESA</a:t>
            </a:r>
          </a:p>
        </p:txBody>
      </p:sp>
      <p:sp>
        <p:nvSpPr>
          <p:cNvPr id="6" name="2 Marcador de contenido"/>
          <p:cNvSpPr txBox="1">
            <a:spLocks/>
          </p:cNvSpPr>
          <p:nvPr/>
        </p:nvSpPr>
        <p:spPr bwMode="auto">
          <a:xfrm>
            <a:off x="214312" y="4005064"/>
            <a:ext cx="8929687" cy="1071563"/>
          </a:xfrm>
          <a:prstGeom prst="rect">
            <a:avLst/>
          </a:prstGeom>
          <a:noFill/>
          <a:ln w="9525">
            <a:noFill/>
            <a:miter lim="800000"/>
            <a:headEnd/>
            <a:tailEnd/>
          </a:ln>
        </p:spPr>
        <p:txBody>
          <a:bodyPr/>
          <a:lstStyle/>
          <a:p>
            <a:pPr marL="342900" indent="-342900" algn="ctr" eaLnBrk="0" hangingPunct="0">
              <a:spcBef>
                <a:spcPct val="20000"/>
              </a:spcBef>
              <a:defRPr/>
            </a:pPr>
            <a:r>
              <a:rPr lang="es-ES_tradnl" sz="3200" dirty="0" smtClean="0">
                <a:solidFill>
                  <a:srgbClr val="FFFF00"/>
                </a:solidFill>
                <a:latin typeface="+mn-lt"/>
                <a:cs typeface="+mn-cs"/>
              </a:rPr>
              <a:t>Es el </a:t>
            </a:r>
            <a:r>
              <a:rPr lang="es-ES_tradnl" sz="3200" dirty="0">
                <a:solidFill>
                  <a:srgbClr val="FFFF00"/>
                </a:solidFill>
                <a:latin typeface="+mn-lt"/>
                <a:cs typeface="+mn-cs"/>
              </a:rPr>
              <a:t>movimiento de mayores alcances sociales y políticos del siglo XIX.</a:t>
            </a:r>
            <a:endParaRPr lang="es-ES_tradnl" sz="3200" cap="all" dirty="0">
              <a:solidFill>
                <a:srgbClr val="FFFF00"/>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8371" name="5 Marcador de contenido"/>
          <p:cNvSpPr>
            <a:spLocks noGrp="1"/>
          </p:cNvSpPr>
          <p:nvPr>
            <p:ph idx="1"/>
          </p:nvPr>
        </p:nvSpPr>
        <p:spPr>
          <a:xfrm>
            <a:off x="500063" y="1785938"/>
            <a:ext cx="4714875" cy="4525962"/>
          </a:xfrm>
        </p:spPr>
        <p:txBody>
          <a:bodyPr>
            <a:normAutofit fontScale="92500"/>
          </a:bodyPr>
          <a:lstStyle/>
          <a:p>
            <a:pPr algn="just"/>
            <a:r>
              <a:rPr lang="es-CO" sz="2800" smtClean="0"/>
              <a:t>En la declaración se definen los derechos "naturales e imprescriptibles" como la libertad, la propiedad, la seguridad, la resistencia a la opresión. Asimismo, reconoce la igualdad de todos los ciudadanos ante la ley y la justicia. Por último, afirma el principio de la separación de poderes.</a:t>
            </a:r>
            <a:r>
              <a:rPr lang="es-ES_tradnl" sz="2800" smtClean="0"/>
              <a:t> </a:t>
            </a:r>
          </a:p>
        </p:txBody>
      </p:sp>
      <p:sp>
        <p:nvSpPr>
          <p:cNvPr id="5" name="4 Título"/>
          <p:cNvSpPr>
            <a:spLocks noGrp="1"/>
          </p:cNvSpPr>
          <p:nvPr>
            <p:ph type="title"/>
          </p:nvPr>
        </p:nvSpPr>
        <p:spPr>
          <a:xfrm>
            <a:off x="0" y="274638"/>
            <a:ext cx="9144000" cy="1368425"/>
          </a:xfrm>
        </p:spPr>
        <p:txBody>
          <a:bodyPr/>
          <a:lstStyle/>
          <a:p>
            <a:pPr>
              <a:defRPr/>
            </a:pPr>
            <a:r>
              <a:rPr lang="es-ES_tradnl" sz="3800" cap="all" dirty="0" smtClean="0"/>
              <a:t>Declaración de los derecho del hombre y el ciudadano.</a:t>
            </a:r>
            <a:endParaRPr lang="es-ES_tradnl" sz="3800" cap="all" dirty="0"/>
          </a:p>
        </p:txBody>
      </p:sp>
      <p:pic>
        <p:nvPicPr>
          <p:cNvPr id="58372" name="6 Imagen" descr="declaracion-derechos.jpg"/>
          <p:cNvPicPr>
            <a:picLocks noChangeAspect="1"/>
          </p:cNvPicPr>
          <p:nvPr/>
        </p:nvPicPr>
        <p:blipFill>
          <a:blip r:embed="rId4"/>
          <a:srcRect/>
          <a:stretch>
            <a:fillRect/>
          </a:stretch>
        </p:blipFill>
        <p:spPr bwMode="auto">
          <a:xfrm>
            <a:off x="5357813" y="1785938"/>
            <a:ext cx="3403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UY" sz="4400" dirty="0" smtClean="0"/>
              <a:t>Las Guerras Napoleónica</a:t>
            </a:r>
            <a:endParaRPr lang="es-UY" sz="44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904656" cy="368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4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362075"/>
          </a:xfrm>
        </p:spPr>
        <p:txBody>
          <a:bodyPr>
            <a:normAutofit/>
          </a:bodyPr>
          <a:lstStyle/>
          <a:p>
            <a:pPr marL="0" indent="0" algn="l" eaLnBrk="1" fontAlgn="auto" hangingPunct="1">
              <a:spcAft>
                <a:spcPts val="0"/>
              </a:spcAft>
              <a:defRPr/>
            </a:pP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t>
            </a: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Congreso de Viena y </a:t>
            </a: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Santa </a:t>
            </a:r>
            <a:r>
              <a:rPr lang="es-CO" sz="36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A</a:t>
            </a: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lianza</a:t>
            </a:r>
            <a:endPar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ndParaRPr>
          </a:p>
        </p:txBody>
      </p:sp>
      <p:sp>
        <p:nvSpPr>
          <p:cNvPr id="3" name="2 Marcador de texto"/>
          <p:cNvSpPr>
            <a:spLocks noGrp="1"/>
          </p:cNvSpPr>
          <p:nvPr>
            <p:ph type="body" idx="4294967295"/>
          </p:nvPr>
        </p:nvSpPr>
        <p:spPr>
          <a:xfrm>
            <a:off x="0" y="1633538"/>
            <a:ext cx="7334250" cy="4867275"/>
          </a:xfrm>
        </p:spPr>
        <p:txBody>
          <a:bodyPr>
            <a:normAutofit/>
          </a:bodyPr>
          <a:lstStyle/>
          <a:p>
            <a:pPr marL="512064" indent="-457200" eaLnBrk="1" fontAlgn="auto" hangingPunct="1">
              <a:spcAft>
                <a:spcPts val="0"/>
              </a:spcAft>
              <a:buFont typeface="+mj-lt"/>
              <a:buAutoNum type="alphaLcPeriod"/>
              <a:defRPr/>
            </a:pPr>
            <a:r>
              <a:rPr lang="es-CO" sz="2700" kern="1200" dirty="0">
                <a:solidFill>
                  <a:schemeClr val="tx1">
                    <a:tint val="75000"/>
                  </a:schemeClr>
                </a:solidFill>
                <a:latin typeface="Arial Narrow" pitchFamily="34" charset="0"/>
              </a:rPr>
              <a:t>Convocado en 1814 con el objetivo de proceder al reajuste territorial de Europa debido a la alteración sufrida en las fronteras por las conquistas napoleónicas</a:t>
            </a:r>
          </a:p>
          <a:p>
            <a:pPr marL="512064" indent="-457200" eaLnBrk="1" fontAlgn="auto" hangingPunct="1">
              <a:spcAft>
                <a:spcPts val="0"/>
              </a:spcAft>
              <a:buFont typeface="+mj-lt"/>
              <a:buAutoNum type="alphaLcPeriod"/>
              <a:defRPr/>
            </a:pPr>
            <a:r>
              <a:rPr lang="es-CO" sz="2700" kern="1200" dirty="0">
                <a:solidFill>
                  <a:schemeClr val="tx1">
                    <a:tint val="75000"/>
                  </a:schemeClr>
                </a:solidFill>
                <a:latin typeface="Arial Narrow" pitchFamily="34" charset="0"/>
              </a:rPr>
              <a:t>Participaron las principales potencias : Austria, Gran Bretaña, Rusia , Prusia y Francia </a:t>
            </a:r>
          </a:p>
          <a:p>
            <a:pPr marL="512064" indent="-457200" eaLnBrk="1" fontAlgn="auto" hangingPunct="1">
              <a:spcAft>
                <a:spcPts val="0"/>
              </a:spcAft>
              <a:buFont typeface="Wingdings 2"/>
              <a:buNone/>
              <a:defRPr/>
            </a:pPr>
            <a:endParaRPr lang="es-CO" sz="2800" kern="1200" dirty="0">
              <a:solidFill>
                <a:schemeClr val="tx1">
                  <a:tint val="75000"/>
                </a:schemeClr>
              </a:solidFill>
              <a:latin typeface="Arial Narrow" pitchFamily="34" charset="0"/>
            </a:endParaRPr>
          </a:p>
        </p:txBody>
      </p:sp>
      <p:graphicFrame>
        <p:nvGraphicFramePr>
          <p:cNvPr id="4" name="3 Tabla"/>
          <p:cNvGraphicFramePr>
            <a:graphicFrameLocks noGrp="1"/>
          </p:cNvGraphicFramePr>
          <p:nvPr/>
        </p:nvGraphicFramePr>
        <p:xfrm>
          <a:off x="642938" y="4500563"/>
          <a:ext cx="7715305" cy="2286000"/>
        </p:xfrm>
        <a:graphic>
          <a:graphicData uri="http://schemas.openxmlformats.org/drawingml/2006/table">
            <a:tbl>
              <a:tblPr firstRow="1" bandRow="1">
                <a:tableStyleId>{5C22544A-7EE6-4342-B048-85BDC9FD1C3A}</a:tableStyleId>
              </a:tblPr>
              <a:tblGrid>
                <a:gridCol w="1643074"/>
                <a:gridCol w="1443048"/>
                <a:gridCol w="1543061"/>
                <a:gridCol w="1543061"/>
                <a:gridCol w="1543061"/>
              </a:tblGrid>
              <a:tr h="2143140">
                <a:tc>
                  <a:txBody>
                    <a:bodyPr/>
                    <a:lstStyle/>
                    <a:p>
                      <a:r>
                        <a:rPr lang="es-CO" sz="2400" dirty="0" smtClean="0">
                          <a:latin typeface="Agency FB" pitchFamily="34" charset="0"/>
                        </a:rPr>
                        <a:t>Restauración de los tronos caídos  durante las revoluciones </a:t>
                      </a:r>
                      <a:endParaRPr lang="es-CO" sz="2400" dirty="0">
                        <a:latin typeface="Agency FB" pitchFamily="34" charset="0"/>
                      </a:endParaRPr>
                    </a:p>
                  </a:txBody>
                  <a:tcPr/>
                </a:tc>
                <a:tc>
                  <a:txBody>
                    <a:bodyPr/>
                    <a:lstStyle/>
                    <a:p>
                      <a:r>
                        <a:rPr lang="es-CO" sz="2400" dirty="0" smtClean="0">
                          <a:latin typeface="Agency FB" pitchFamily="34" charset="0"/>
                        </a:rPr>
                        <a:t>Libre navegación en los ríos internacionales</a:t>
                      </a:r>
                      <a:endParaRPr lang="es-CO" sz="2400" dirty="0">
                        <a:latin typeface="Agency FB" pitchFamily="34" charset="0"/>
                      </a:endParaRPr>
                    </a:p>
                  </a:txBody>
                  <a:tcPr/>
                </a:tc>
                <a:tc>
                  <a:txBody>
                    <a:bodyPr/>
                    <a:lstStyle/>
                    <a:p>
                      <a:r>
                        <a:rPr lang="es-CO" sz="2400" dirty="0" smtClean="0">
                          <a:latin typeface="Agency FB" pitchFamily="34" charset="0"/>
                        </a:rPr>
                        <a:t>Abolición del tráfico de esclavos</a:t>
                      </a:r>
                      <a:endParaRPr lang="es-CO" sz="2400" dirty="0">
                        <a:latin typeface="Agency FB" pitchFamily="34" charset="0"/>
                      </a:endParaRPr>
                    </a:p>
                  </a:txBody>
                  <a:tcPr/>
                </a:tc>
                <a:tc>
                  <a:txBody>
                    <a:bodyPr/>
                    <a:lstStyle/>
                    <a:p>
                      <a:r>
                        <a:rPr lang="es-CO" sz="2400" dirty="0" smtClean="0">
                          <a:latin typeface="Agency FB" pitchFamily="34" charset="0"/>
                        </a:rPr>
                        <a:t>Expedición de</a:t>
                      </a:r>
                      <a:r>
                        <a:rPr lang="es-CO" sz="2400" baseline="0" dirty="0" smtClean="0">
                          <a:latin typeface="Agency FB" pitchFamily="34" charset="0"/>
                        </a:rPr>
                        <a:t> un reglamento para agentes diplomáticos  </a:t>
                      </a:r>
                      <a:endParaRPr lang="es-CO" sz="2400" dirty="0">
                        <a:latin typeface="Agency FB" pitchFamily="34" charset="0"/>
                      </a:endParaRPr>
                    </a:p>
                  </a:txBody>
                  <a:tcPr/>
                </a:tc>
                <a:tc>
                  <a:txBody>
                    <a:bodyPr/>
                    <a:lstStyle/>
                    <a:p>
                      <a:r>
                        <a:rPr lang="es-CO" sz="2400" dirty="0" smtClean="0">
                          <a:latin typeface="Agency FB" pitchFamily="34" charset="0"/>
                        </a:rPr>
                        <a:t>Neutralidad perpetua de Suiza </a:t>
                      </a:r>
                      <a:endParaRPr lang="es-CO" sz="2400" dirty="0">
                        <a:latin typeface="Agency FB" pitchFamily="34" charset="0"/>
                      </a:endParaRPr>
                    </a:p>
                  </a:txBody>
                  <a:tcPr/>
                </a:tc>
              </a:tr>
            </a:tbl>
          </a:graphicData>
        </a:graphic>
      </p:graphicFrame>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225824" cy="129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UY" dirty="0" smtClean="0"/>
              <a:t>La Batalla de Solferino</a:t>
            </a:r>
            <a:endParaRPr lang="es-UY" dirty="0"/>
          </a:p>
        </p:txBody>
      </p:sp>
      <p:sp>
        <p:nvSpPr>
          <p:cNvPr id="4" name="3 Marcador de contenido"/>
          <p:cNvSpPr>
            <a:spLocks noGrp="1"/>
          </p:cNvSpPr>
          <p:nvPr>
            <p:ph idx="1"/>
          </p:nvPr>
        </p:nvSpPr>
        <p:spPr/>
        <p:txBody>
          <a:bodyPr/>
          <a:lstStyle/>
          <a:p>
            <a:r>
              <a:rPr lang="es-UY" dirty="0"/>
              <a:t>24 de junio de </a:t>
            </a:r>
            <a:r>
              <a:rPr lang="es-UY" dirty="0" smtClean="0"/>
              <a:t>1859</a:t>
            </a:r>
          </a:p>
          <a:p>
            <a:r>
              <a:rPr lang="es-UY" dirty="0"/>
              <a:t>El ejército austríaco, </a:t>
            </a:r>
            <a:r>
              <a:rPr lang="es-UY" dirty="0" smtClean="0"/>
              <a:t> </a:t>
            </a:r>
            <a:r>
              <a:rPr lang="es-UY" dirty="0"/>
              <a:t>fue derrotado por los ejércitos </a:t>
            </a:r>
            <a:r>
              <a:rPr lang="es-UY" dirty="0" smtClean="0"/>
              <a:t>de </a:t>
            </a:r>
            <a:r>
              <a:rPr lang="es-UY" dirty="0"/>
              <a:t>Francia y del Reino de </a:t>
            </a:r>
            <a:r>
              <a:rPr lang="es-UY" dirty="0" smtClean="0"/>
              <a:t>Cerdeña.</a:t>
            </a:r>
          </a:p>
          <a:p>
            <a:r>
              <a:rPr lang="es-UY" dirty="0" smtClean="0"/>
              <a:t>Henry </a:t>
            </a:r>
            <a:r>
              <a:rPr lang="es-UY" dirty="0" err="1" smtClean="0"/>
              <a:t>Dunant</a:t>
            </a:r>
            <a:endParaRPr lang="es-UY" dirty="0" smtClean="0"/>
          </a:p>
          <a:p>
            <a:r>
              <a:rPr lang="es-UY" dirty="0" smtClean="0"/>
              <a:t>Cruz Roja Internacional.</a:t>
            </a:r>
          </a:p>
          <a:p>
            <a:r>
              <a:rPr lang="es-UY" dirty="0" smtClean="0"/>
              <a:t>Acuerdos de Ginebra</a:t>
            </a:r>
          </a:p>
          <a:p>
            <a:r>
              <a:rPr lang="es-UY" dirty="0" smtClean="0"/>
              <a:t>Derecho Internacional Humanitario</a:t>
            </a:r>
          </a:p>
          <a:p>
            <a:endParaRPr lang="es-UY"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212976"/>
            <a:ext cx="22479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46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UY" dirty="0" smtClean="0"/>
              <a:t>Evolución del Derecho Internacional Público</a:t>
            </a:r>
            <a:endParaRPr lang="es-UY" dirty="0"/>
          </a:p>
        </p:txBody>
      </p:sp>
      <p:sp>
        <p:nvSpPr>
          <p:cNvPr id="5" name="4 Subtítulo"/>
          <p:cNvSpPr>
            <a:spLocks noGrp="1"/>
          </p:cNvSpPr>
          <p:nvPr>
            <p:ph type="subTitle" idx="1"/>
          </p:nvPr>
        </p:nvSpPr>
        <p:spPr/>
        <p:txBody>
          <a:bodyPr>
            <a:normAutofit lnSpcReduction="10000"/>
          </a:bodyPr>
          <a:lstStyle/>
          <a:p>
            <a:endParaRPr lang="es-UY" dirty="0" smtClean="0"/>
          </a:p>
          <a:p>
            <a:endParaRPr lang="es-UY" dirty="0"/>
          </a:p>
          <a:p>
            <a:r>
              <a:rPr lang="es-UY" dirty="0" smtClean="0"/>
              <a:t>Dr. José E. Palermo </a:t>
            </a:r>
          </a:p>
          <a:p>
            <a:r>
              <a:rPr lang="es-UY" dirty="0" smtClean="0"/>
              <a:t>2016</a:t>
            </a:r>
            <a:endParaRPr lang="es-UY" dirty="0"/>
          </a:p>
        </p:txBody>
      </p:sp>
    </p:spTree>
    <p:extLst>
      <p:ext uri="{BB962C8B-B14F-4D97-AF65-F5344CB8AC3E}">
        <p14:creationId xmlns:p14="http://schemas.microsoft.com/office/powerpoint/2010/main" val="146066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362075"/>
          </a:xfrm>
        </p:spPr>
        <p:txBody>
          <a:bodyPr>
            <a:normAutofit fontScale="90000"/>
          </a:bodyPr>
          <a:lstStyle/>
          <a:p>
            <a:pPr>
              <a:defRPr/>
            </a:pPr>
            <a:r>
              <a:rPr lang="es-UY" sz="36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Conferencias de la Paz de la Haya</a:t>
            </a: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1899-1907</a:t>
            </a:r>
            <a:br>
              <a:rPr lang="es-CO" sz="3600" b="1" kern="1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endPar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ndParaRPr>
          </a:p>
        </p:txBody>
      </p:sp>
      <p:sp>
        <p:nvSpPr>
          <p:cNvPr id="3" name="2 Marcador de texto"/>
          <p:cNvSpPr>
            <a:spLocks noGrp="1"/>
          </p:cNvSpPr>
          <p:nvPr>
            <p:ph type="body" idx="4294967295"/>
          </p:nvPr>
        </p:nvSpPr>
        <p:spPr>
          <a:xfrm>
            <a:off x="395536" y="2204864"/>
            <a:ext cx="7762875" cy="4510087"/>
          </a:xfrm>
        </p:spPr>
        <p:txBody>
          <a:bodyPr>
            <a:normAutofit/>
          </a:bodyPr>
          <a:lstStyle/>
          <a:p>
            <a:pPr marL="54864" indent="0" eaLnBrk="1" fontAlgn="auto" hangingPunct="1">
              <a:spcAft>
                <a:spcPts val="0"/>
              </a:spcAft>
              <a:buFont typeface="Wingdings 2"/>
              <a:buNone/>
              <a:defRPr/>
            </a:pPr>
            <a:r>
              <a:rPr lang="es-CO" sz="2800" kern="1200" dirty="0">
                <a:solidFill>
                  <a:schemeClr val="tx1">
                    <a:tint val="75000"/>
                  </a:schemeClr>
                </a:solidFill>
                <a:latin typeface="Centaur" pitchFamily="18" charset="0"/>
              </a:rPr>
              <a:t>Primera convocada por el Zar Nicolás II de Rusia , celebrada el 18 de Mayo de 1899, con el objeto de tratar entre las principales naciones del mundo :</a:t>
            </a:r>
          </a:p>
          <a:p>
            <a:pPr marL="54864" indent="0" eaLnBrk="1" fontAlgn="auto" hangingPunct="1">
              <a:spcAft>
                <a:spcPts val="0"/>
              </a:spcAft>
              <a:buFont typeface="Wingdings" pitchFamily="2" charset="2"/>
              <a:buChar char="§"/>
              <a:defRPr/>
            </a:pPr>
            <a:r>
              <a:rPr lang="es-CO" sz="2600" kern="1200" dirty="0">
                <a:solidFill>
                  <a:schemeClr val="tx1">
                    <a:tint val="75000"/>
                  </a:schemeClr>
                </a:solidFill>
                <a:latin typeface="Centaur" pitchFamily="18" charset="0"/>
              </a:rPr>
              <a:t>El mantenimiento de la paz mundial </a:t>
            </a:r>
          </a:p>
          <a:p>
            <a:pPr marL="54864" indent="0" eaLnBrk="1" fontAlgn="auto" hangingPunct="1">
              <a:spcAft>
                <a:spcPts val="0"/>
              </a:spcAft>
              <a:buFont typeface="Wingdings" pitchFamily="2" charset="2"/>
              <a:buChar char="§"/>
              <a:defRPr/>
            </a:pPr>
            <a:r>
              <a:rPr lang="es-CO" sz="2600" kern="1200" dirty="0">
                <a:solidFill>
                  <a:schemeClr val="tx1">
                    <a:tint val="75000"/>
                  </a:schemeClr>
                </a:solidFill>
                <a:latin typeface="Centaur" pitchFamily="18" charset="0"/>
              </a:rPr>
              <a:t>Reducción del armamento </a:t>
            </a:r>
          </a:p>
          <a:p>
            <a:pPr marL="54864" indent="0" eaLnBrk="1" fontAlgn="auto" hangingPunct="1">
              <a:spcAft>
                <a:spcPts val="0"/>
              </a:spcAft>
              <a:buFont typeface="Wingdings" pitchFamily="2" charset="2"/>
              <a:buChar char="§"/>
              <a:defRPr/>
            </a:pPr>
            <a:r>
              <a:rPr lang="es-CO" sz="2600" kern="1200" dirty="0">
                <a:solidFill>
                  <a:schemeClr val="tx1">
                    <a:tint val="75000"/>
                  </a:schemeClr>
                </a:solidFill>
                <a:latin typeface="Centaur" pitchFamily="18" charset="0"/>
              </a:rPr>
              <a:t>Legislar para conseguir soluciones pacificas  a las fricciones entre países</a:t>
            </a:r>
          </a:p>
          <a:p>
            <a:pPr marL="54864" indent="0" eaLnBrk="1" fontAlgn="auto" hangingPunct="1">
              <a:spcAft>
                <a:spcPts val="0"/>
              </a:spcAft>
              <a:buFont typeface="Wingdings 2"/>
              <a:buNone/>
              <a:defRPr/>
            </a:pPr>
            <a:r>
              <a:rPr lang="es-CO" sz="2600" kern="1200" dirty="0">
                <a:solidFill>
                  <a:schemeClr val="tx1">
                    <a:tint val="75000"/>
                  </a:schemeClr>
                </a:solidFill>
                <a:latin typeface="Centaur" pitchFamily="18" charset="0"/>
              </a:rPr>
              <a:t>Segunda fue promovida por E.E.U.U  y convocado por el gobierno Ruso , celebrada en 1907</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204" y="620688"/>
            <a:ext cx="2232248" cy="166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28"/>
            <a:ext cx="9144000" cy="658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9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UY" sz="4000" dirty="0" smtClean="0"/>
              <a:t>Los 14 puntos del Wilson</a:t>
            </a:r>
            <a:endParaRPr lang="es-UY" sz="4000" dirty="0"/>
          </a:p>
        </p:txBody>
      </p:sp>
      <p:sp>
        <p:nvSpPr>
          <p:cNvPr id="3" name="2 Marcador de contenido"/>
          <p:cNvSpPr>
            <a:spLocks noGrp="1"/>
          </p:cNvSpPr>
          <p:nvPr>
            <p:ph idx="1"/>
          </p:nvPr>
        </p:nvSpPr>
        <p:spPr/>
        <p:txBody>
          <a:bodyPr>
            <a:normAutofit fontScale="77500" lnSpcReduction="20000"/>
          </a:bodyPr>
          <a:lstStyle/>
          <a:p>
            <a:r>
              <a:rPr lang="es-UY" dirty="0"/>
              <a:t>Convenios abiertos y no diplomacia secreta en el futuro.</a:t>
            </a:r>
          </a:p>
          <a:p>
            <a:r>
              <a:rPr lang="es-UY" dirty="0"/>
              <a:t>Absoluta libertad de navegación en la paz y en la guerra fuera de las aguas jurisdiccionales, excepto cuando los mares quedasen cerrados por un acuerdo internacional.</a:t>
            </a:r>
          </a:p>
          <a:p>
            <a:r>
              <a:rPr lang="es-UY" dirty="0"/>
              <a:t>Desaparición, tanto como sea posible, de las barreras económicas.</a:t>
            </a:r>
          </a:p>
          <a:p>
            <a:r>
              <a:rPr lang="es-UY" dirty="0"/>
              <a:t>Garantías adecuadas para la reducción de los armamentos nacionales.</a:t>
            </a:r>
          </a:p>
          <a:p>
            <a:r>
              <a:rPr lang="es-UY" dirty="0"/>
              <a:t>Reajuste de las reclamaciones coloniales, de tal manera que los intereses de los pueblos merezcan igual consideración que las aspiraciones de los gobiernos, cuyo fundamento habrá de ser determinado, es decir, el derecho a la autodeterminación de los pueblos.</a:t>
            </a:r>
          </a:p>
          <a:p>
            <a:r>
              <a:rPr lang="es-UY" dirty="0"/>
              <a:t>Evacuación de todo el territorio ruso, dándose a Rusia plena oportunidad para su propio desarrollo con la ayuda de las potencias</a:t>
            </a:r>
            <a:r>
              <a:rPr lang="es-UY" dirty="0" smtClean="0"/>
              <a:t>.</a:t>
            </a:r>
            <a:endParaRPr lang="es-UY"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0222"/>
            <a:ext cx="1663610" cy="202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08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7745505" cy="4204989"/>
          </a:xfrm>
        </p:spPr>
        <p:txBody>
          <a:bodyPr>
            <a:normAutofit fontScale="55000" lnSpcReduction="20000"/>
          </a:bodyPr>
          <a:lstStyle/>
          <a:p>
            <a:r>
              <a:rPr lang="es-UY" dirty="0"/>
              <a:t>Plena restauración de Bélgica en su completa y libre soberanía.</a:t>
            </a:r>
          </a:p>
          <a:p>
            <a:endParaRPr lang="es-UY" dirty="0" smtClean="0"/>
          </a:p>
          <a:p>
            <a:r>
              <a:rPr lang="es-UY" dirty="0" smtClean="0"/>
              <a:t>Liberación </a:t>
            </a:r>
            <a:r>
              <a:rPr lang="es-UY" dirty="0"/>
              <a:t>de todo el territorio francés y reparación de los perjuicios causados por Prusia en 1871.</a:t>
            </a:r>
          </a:p>
          <a:p>
            <a:endParaRPr lang="es-UY" dirty="0" smtClean="0"/>
          </a:p>
          <a:p>
            <a:r>
              <a:rPr lang="es-UY" dirty="0" smtClean="0"/>
              <a:t>Reajuste </a:t>
            </a:r>
            <a:r>
              <a:rPr lang="es-UY" dirty="0"/>
              <a:t>de las fronteras italianas de acuerdo con el principio de la nacionalidad.</a:t>
            </a:r>
          </a:p>
          <a:p>
            <a:endParaRPr lang="es-UY" dirty="0" smtClean="0"/>
          </a:p>
          <a:p>
            <a:r>
              <a:rPr lang="es-UY" dirty="0" smtClean="0"/>
              <a:t>Oportunidad </a:t>
            </a:r>
            <a:r>
              <a:rPr lang="es-UY" dirty="0"/>
              <a:t>para un desarrollo autónomo de los pueblos del Imperio austrohúngaro.</a:t>
            </a:r>
          </a:p>
          <a:p>
            <a:endParaRPr lang="es-UY" dirty="0" smtClean="0"/>
          </a:p>
          <a:p>
            <a:r>
              <a:rPr lang="es-UY" dirty="0" smtClean="0"/>
              <a:t>Evacuación </a:t>
            </a:r>
            <a:r>
              <a:rPr lang="es-UY" dirty="0"/>
              <a:t>de Rumanía, Serbia y Montenegro, concesión de un acceso al mar a Serbia y arreglo de las relaciones entre los Estados balcánicos de acuerdo con sus sentimientos y el principio de nacionalidad.2</a:t>
            </a:r>
          </a:p>
          <a:p>
            <a:endParaRPr lang="es-UY" dirty="0" smtClean="0"/>
          </a:p>
          <a:p>
            <a:r>
              <a:rPr lang="es-UY" dirty="0" smtClean="0"/>
              <a:t>Seguridad </a:t>
            </a:r>
            <a:r>
              <a:rPr lang="es-UY" dirty="0"/>
              <a:t>de desarrollo autónomo de las nacionalidades no turcas del Imperio otomano, y el Estrecho de los Dardanelos libres para toda clase de barcos.</a:t>
            </a:r>
          </a:p>
          <a:p>
            <a:endParaRPr lang="es-UY" dirty="0" smtClean="0"/>
          </a:p>
          <a:p>
            <a:r>
              <a:rPr lang="es-UY" dirty="0" smtClean="0"/>
              <a:t>Declarar </a:t>
            </a:r>
            <a:r>
              <a:rPr lang="es-UY" dirty="0"/>
              <a:t>a Polonia como un estado independiente, que además tenga acceso al mar.</a:t>
            </a:r>
          </a:p>
          <a:p>
            <a:endParaRPr lang="es-UY" dirty="0" smtClean="0"/>
          </a:p>
          <a:p>
            <a:r>
              <a:rPr lang="es-UY" dirty="0" smtClean="0"/>
              <a:t>La </a:t>
            </a:r>
            <a:r>
              <a:rPr lang="es-UY" dirty="0"/>
              <a:t>creación de una asociación general de naciones, a constituir mediante pactos específicos con el propósito de garantizar mutuamente la independencia política y la integridad territorial, tanto de los Estados grandes como de los pequeños.</a:t>
            </a:r>
          </a:p>
          <a:p>
            <a:pPr marL="0" indent="0">
              <a:buNone/>
            </a:pPr>
            <a:endParaRPr lang="es-UY" dirty="0"/>
          </a:p>
        </p:txBody>
      </p:sp>
      <p:sp>
        <p:nvSpPr>
          <p:cNvPr id="3" name="2 Título"/>
          <p:cNvSpPr>
            <a:spLocks noGrp="1"/>
          </p:cNvSpPr>
          <p:nvPr>
            <p:ph type="title"/>
          </p:nvPr>
        </p:nvSpPr>
        <p:spPr/>
        <p:txBody>
          <a:bodyPr/>
          <a:lstStyle/>
          <a:p>
            <a:r>
              <a:rPr lang="es-UY" dirty="0" smtClean="0"/>
              <a:t>Los 14 puntos de Wilson</a:t>
            </a:r>
            <a:endParaRPr lang="es-UY" dirty="0"/>
          </a:p>
        </p:txBody>
      </p:sp>
    </p:spTree>
    <p:extLst>
      <p:ext uri="{BB962C8B-B14F-4D97-AF65-F5344CB8AC3E}">
        <p14:creationId xmlns:p14="http://schemas.microsoft.com/office/powerpoint/2010/main" val="19580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UY" dirty="0" smtClean="0"/>
          </a:p>
          <a:p>
            <a:r>
              <a:rPr lang="es-UY" dirty="0" smtClean="0"/>
              <a:t>Tratado de Versalles 28 de junio de 1919</a:t>
            </a:r>
          </a:p>
          <a:p>
            <a:r>
              <a:rPr lang="es-UY" dirty="0" smtClean="0"/>
              <a:t>Se </a:t>
            </a:r>
            <a:r>
              <a:rPr lang="es-UY" dirty="0"/>
              <a:t>basó en los principios de la cooperación internacional, arbitraje de los conflictos y la seguridad colectiva. </a:t>
            </a:r>
            <a:endParaRPr lang="es-UY" dirty="0" smtClean="0"/>
          </a:p>
          <a:p>
            <a:r>
              <a:rPr lang="es-UY" dirty="0" smtClean="0"/>
              <a:t>Tras </a:t>
            </a:r>
            <a:r>
              <a:rPr lang="es-UY" dirty="0"/>
              <a:t>el final de la Segunda Guerra Mundial a mediados del siglo XX, la SDN fue disuelta el 18 de abril de 1946, siendo sucedida por la Organización de las Naciones Unidas (ONU</a:t>
            </a:r>
            <a:r>
              <a:rPr lang="es-UY" dirty="0" smtClean="0"/>
              <a:t>).</a:t>
            </a:r>
          </a:p>
          <a:p>
            <a:r>
              <a:rPr lang="es-UY" dirty="0" smtClean="0"/>
              <a:t>Problemas</a:t>
            </a:r>
            <a:endParaRPr lang="es-UY" dirty="0"/>
          </a:p>
        </p:txBody>
      </p:sp>
      <p:sp>
        <p:nvSpPr>
          <p:cNvPr id="3" name="2 Título"/>
          <p:cNvSpPr>
            <a:spLocks noGrp="1"/>
          </p:cNvSpPr>
          <p:nvPr>
            <p:ph type="title"/>
          </p:nvPr>
        </p:nvSpPr>
        <p:spPr/>
        <p:txBody>
          <a:bodyPr/>
          <a:lstStyle/>
          <a:p>
            <a:pPr algn="r"/>
            <a:r>
              <a:rPr lang="es-UY" sz="3200" dirty="0" smtClean="0"/>
              <a:t>La Sociedad de las Naciones</a:t>
            </a:r>
            <a:endParaRPr lang="es-UY"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2200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0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UY" sz="4400" dirty="0" smtClean="0"/>
              <a:t>Corte Permanente de Justicia Internacional 1921</a:t>
            </a:r>
            <a:endParaRPr lang="es-UY" sz="4400"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4680520" cy="435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03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UY" dirty="0" smtClean="0"/>
              <a:t>27 </a:t>
            </a:r>
            <a:r>
              <a:rPr lang="es-UY" dirty="0"/>
              <a:t>de agosto de 1928 </a:t>
            </a:r>
            <a:endParaRPr lang="es-UY" dirty="0" smtClean="0"/>
          </a:p>
          <a:p>
            <a:r>
              <a:rPr lang="es-UY" dirty="0" smtClean="0"/>
              <a:t>Ministro </a:t>
            </a:r>
            <a:r>
              <a:rPr lang="es-UY" dirty="0"/>
              <a:t>de Asuntos Exteriores de Francia, </a:t>
            </a:r>
            <a:r>
              <a:rPr lang="es-UY" dirty="0" err="1"/>
              <a:t>Aristide</a:t>
            </a:r>
            <a:r>
              <a:rPr lang="es-UY" dirty="0"/>
              <a:t> </a:t>
            </a:r>
            <a:r>
              <a:rPr lang="es-UY" dirty="0" err="1" smtClean="0"/>
              <a:t>Briand</a:t>
            </a:r>
            <a:r>
              <a:rPr lang="es-UY" dirty="0" smtClean="0"/>
              <a:t>. </a:t>
            </a:r>
          </a:p>
          <a:p>
            <a:r>
              <a:rPr lang="es-UY" dirty="0" smtClean="0"/>
              <a:t>Secretario </a:t>
            </a:r>
            <a:r>
              <a:rPr lang="es-UY" dirty="0"/>
              <a:t>de Estado de los Estados Unidos Frank B. </a:t>
            </a:r>
            <a:r>
              <a:rPr lang="es-UY" dirty="0" smtClean="0"/>
              <a:t>Kellogg</a:t>
            </a:r>
          </a:p>
          <a:p>
            <a:r>
              <a:rPr lang="es-UY" dirty="0" smtClean="0"/>
              <a:t>15 </a:t>
            </a:r>
            <a:r>
              <a:rPr lang="es-UY" dirty="0"/>
              <a:t>estados signatarios </a:t>
            </a:r>
            <a:endParaRPr lang="es-UY" dirty="0" smtClean="0"/>
          </a:p>
          <a:p>
            <a:r>
              <a:rPr lang="es-UY" dirty="0" smtClean="0"/>
              <a:t>No </a:t>
            </a:r>
            <a:r>
              <a:rPr lang="es-UY" dirty="0"/>
              <a:t>usar la guerra como mecanismo para la solución de las controversias internacionales. </a:t>
            </a:r>
            <a:endParaRPr lang="es-UY" dirty="0" smtClean="0"/>
          </a:p>
          <a:p>
            <a:r>
              <a:rPr lang="es-UY" dirty="0" smtClean="0"/>
              <a:t>Este </a:t>
            </a:r>
            <a:r>
              <a:rPr lang="es-UY" dirty="0"/>
              <a:t>pacto es considerado el precedente inmediato del artículo 2.4 de la Carta de las Naciones Unidas, en el que se consagra con carácter general la prohibición del uso de la </a:t>
            </a:r>
            <a:r>
              <a:rPr lang="es-UY" dirty="0" smtClean="0"/>
              <a:t>fuerza</a:t>
            </a:r>
            <a:endParaRPr lang="es-UY" dirty="0"/>
          </a:p>
        </p:txBody>
      </p:sp>
      <p:sp>
        <p:nvSpPr>
          <p:cNvPr id="3" name="2 Título"/>
          <p:cNvSpPr>
            <a:spLocks noGrp="1"/>
          </p:cNvSpPr>
          <p:nvPr>
            <p:ph type="title"/>
          </p:nvPr>
        </p:nvSpPr>
        <p:spPr/>
        <p:txBody>
          <a:bodyPr/>
          <a:lstStyle/>
          <a:p>
            <a:r>
              <a:rPr lang="es-UY" sz="4000" dirty="0" smtClean="0"/>
              <a:t>Pacto </a:t>
            </a:r>
            <a:r>
              <a:rPr lang="es-UY" sz="4000" dirty="0" err="1" smtClean="0"/>
              <a:t>Briand</a:t>
            </a:r>
            <a:r>
              <a:rPr lang="es-UY" sz="4000" dirty="0" smtClean="0"/>
              <a:t>-Kellogg</a:t>
            </a:r>
            <a:endParaRPr lang="es-UY" sz="4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642" y="260648"/>
            <a:ext cx="14287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1368152" cy="161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36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9004"/>
            <a:ext cx="5727972" cy="678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80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9411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1510"/>
            <a:ext cx="6768752" cy="507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90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sz="3600" dirty="0" smtClean="0"/>
              <a:t>Corte Internacional de Justicia</a:t>
            </a:r>
            <a:endParaRPr lang="es-UY" sz="3600" dirty="0"/>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191381"/>
            <a:ext cx="5256584" cy="393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79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362075"/>
          </a:xfrm>
        </p:spPr>
        <p:txBody>
          <a:bodyPr>
            <a:normAutofit/>
          </a:bodyPr>
          <a:lstStyle/>
          <a:p>
            <a:pPr marL="0" indent="0" algn="ctr" eaLnBrk="1" fontAlgn="auto" hangingPunct="1">
              <a:spcAft>
                <a:spcPts val="0"/>
              </a:spcAft>
              <a:defRPr/>
            </a:pP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Rockwell Condensed" pitchFamily="18" charset="0"/>
              </a:rPr>
              <a:t>I. Antigüedad</a:t>
            </a:r>
          </a:p>
        </p:txBody>
      </p:sp>
      <p:sp>
        <p:nvSpPr>
          <p:cNvPr id="3" name="2 Marcador de contenido"/>
          <p:cNvSpPr>
            <a:spLocks noGrp="1"/>
          </p:cNvSpPr>
          <p:nvPr>
            <p:ph type="body" idx="4294967295"/>
          </p:nvPr>
        </p:nvSpPr>
        <p:spPr>
          <a:xfrm>
            <a:off x="0" y="2143125"/>
            <a:ext cx="5476875" cy="3795713"/>
          </a:xfrm>
        </p:spPr>
        <p:txBody>
          <a:bodyPr>
            <a:noAutofit/>
          </a:bodyPr>
          <a:lstStyle/>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Mesopotamia </a:t>
            </a:r>
          </a:p>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Egipto y el Reino Hitita</a:t>
            </a:r>
          </a:p>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India</a:t>
            </a:r>
          </a:p>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Judea</a:t>
            </a:r>
          </a:p>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China</a:t>
            </a:r>
          </a:p>
          <a:p>
            <a:pPr marL="569214" indent="-514350" eaLnBrk="1" fontAlgn="auto" hangingPunct="1">
              <a:spcAft>
                <a:spcPts val="0"/>
              </a:spcAft>
              <a:buFont typeface="+mj-lt"/>
              <a:buAutoNum type="arabicPeriod"/>
              <a:defRPr/>
            </a:pPr>
            <a:r>
              <a:rPr lang="es-CO" sz="2800" kern="1200" dirty="0">
                <a:solidFill>
                  <a:schemeClr val="tx1">
                    <a:tint val="75000"/>
                  </a:schemeClr>
                </a:solidFill>
                <a:latin typeface="Arial Narrow" pitchFamily="34" charset="0"/>
              </a:rPr>
              <a:t>Grecia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369471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12625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646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Alianzas Defensivas</a:t>
            </a:r>
            <a:endParaRPr lang="es-UY" dirty="0"/>
          </a:p>
        </p:txBody>
      </p:sp>
      <p:sp>
        <p:nvSpPr>
          <p:cNvPr id="3" name="2 Marcador de contenido"/>
          <p:cNvSpPr>
            <a:spLocks noGrp="1"/>
          </p:cNvSpPr>
          <p:nvPr>
            <p:ph idx="1"/>
          </p:nvPr>
        </p:nvSpPr>
        <p:spPr/>
        <p:txBody>
          <a:bodyPr/>
          <a:lstStyle/>
          <a:p>
            <a:pPr marL="2834640" lvl="8" indent="0">
              <a:buNone/>
            </a:pPr>
            <a:endParaRPr lang="es-UY" dirty="0" smtClean="0"/>
          </a:p>
          <a:p>
            <a:pPr marL="0" indent="0">
              <a:buNone/>
            </a:pPr>
            <a:r>
              <a:rPr lang="es-UY" dirty="0" smtClean="0"/>
              <a:t>.</a:t>
            </a:r>
            <a:endParaRPr lang="es-UY"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564904"/>
            <a:ext cx="64103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1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UY" dirty="0" smtClean="0"/>
              <a:t>Misiones de PAZ</a:t>
            </a:r>
            <a:endParaRPr lang="es-UY"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636912"/>
            <a:ext cx="4406031" cy="293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080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UY" dirty="0" smtClean="0"/>
              <a:t>Corte Penal Internacional</a:t>
            </a:r>
            <a:endParaRPr lang="es-UY"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789040"/>
            <a:ext cx="671575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2419524"/>
            <a:ext cx="21526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77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r"/>
            <a:r>
              <a:rPr lang="es-UY" sz="4400" dirty="0" smtClean="0"/>
              <a:t>Tecnología y su impacto  Nuevas Áreas</a:t>
            </a:r>
            <a:endParaRPr lang="es-UY" sz="4400"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5296" y="2106935"/>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089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4" y="38610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7146" y="470805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53" y="1556792"/>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770" y="5085184"/>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38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59632" y="692696"/>
            <a:ext cx="7329137" cy="698604"/>
          </a:xfrm>
        </p:spPr>
        <p:txBody>
          <a:bodyPr/>
          <a:lstStyle/>
          <a:p>
            <a:pPr algn="r"/>
            <a:r>
              <a:rPr lang="es-UY" sz="4000" dirty="0" smtClean="0"/>
              <a:t>Crecimiento Exponencial</a:t>
            </a:r>
            <a:endParaRPr lang="es-UY" sz="4000"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126604">
            <a:off x="370742" y="1558193"/>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8190">
            <a:off x="3177316" y="2822060"/>
            <a:ext cx="2533266" cy="133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7750">
            <a:off x="261060" y="431564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422" y="5329195"/>
            <a:ext cx="2283378" cy="135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70881">
            <a:off x="6437171" y="3051711"/>
            <a:ext cx="2188992" cy="141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724" y="4525829"/>
            <a:ext cx="2671461" cy="83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10380">
            <a:off x="6888097" y="4899877"/>
            <a:ext cx="2055740" cy="123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807" y="1306121"/>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84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753925" cy="365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1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362075"/>
          </a:xfrm>
        </p:spPr>
        <p:txBody>
          <a:bodyPr>
            <a:normAutofit/>
          </a:bodyPr>
          <a:lstStyle/>
          <a:p>
            <a:pPr marL="484632" eaLnBrk="1" fontAlgn="auto" hangingPunct="1">
              <a:spcAft>
                <a:spcPts val="0"/>
              </a:spcAft>
              <a:buClr>
                <a:srgbClr val="FF0000"/>
              </a:buClr>
              <a:defRPr/>
            </a:pPr>
            <a:r>
              <a:rPr lang="es-CO" sz="3100" b="1" kern="1200" dirty="0">
                <a:ln w="6350">
                  <a:solidFill>
                    <a:schemeClr val="accent1">
                      <a:shade val="43000"/>
                    </a:schemeClr>
                  </a:solidFill>
                </a:ln>
                <a:solidFill>
                  <a:srgbClr val="00B0F0"/>
                </a:solidFill>
                <a:effectLst>
                  <a:outerShdw blurRad="26000" dist="26000" dir="14500000" algn="tl" rotWithShape="0">
                    <a:srgbClr val="000000">
                      <a:alpha val="40000"/>
                    </a:srgbClr>
                  </a:outerShdw>
                </a:effectLst>
                <a:latin typeface="Cambria Math" pitchFamily="18" charset="0"/>
                <a:ea typeface="Cambria Math" pitchFamily="18" charset="0"/>
              </a:rPr>
              <a:t/>
            </a:r>
            <a:br>
              <a:rPr lang="es-CO" sz="3100" b="1" kern="1200" dirty="0">
                <a:ln w="6350">
                  <a:solidFill>
                    <a:schemeClr val="accent1">
                      <a:shade val="43000"/>
                    </a:schemeClr>
                  </a:solidFill>
                </a:ln>
                <a:solidFill>
                  <a:srgbClr val="00B0F0"/>
                </a:solidFill>
                <a:effectLst>
                  <a:outerShdw blurRad="26000" dist="26000" dir="14500000" algn="tl" rotWithShape="0">
                    <a:srgbClr val="000000">
                      <a:alpha val="40000"/>
                    </a:srgbClr>
                  </a:outerShdw>
                </a:effectLst>
                <a:latin typeface="Cambria Math" pitchFamily="18" charset="0"/>
                <a:ea typeface="Cambria Math" pitchFamily="18" charset="0"/>
              </a:rPr>
            </a:br>
            <a:endParaRPr lang="es-CO" sz="3600" b="1" kern="1200" dirty="0">
              <a:ln w="6350">
                <a:solidFill>
                  <a:schemeClr val="accent1">
                    <a:shade val="43000"/>
                  </a:schemeClr>
                </a:solidFill>
              </a:ln>
              <a:solidFill>
                <a:srgbClr val="00B0F0"/>
              </a:solidFill>
              <a:effectLst>
                <a:outerShdw blurRad="26000" dist="26000" dir="14500000" algn="tl" rotWithShape="0">
                  <a:srgbClr val="000000">
                    <a:alpha val="40000"/>
                  </a:srgbClr>
                </a:outerShdw>
              </a:effectLst>
              <a:latin typeface="Cambria" pitchFamily="18" charset="0"/>
            </a:endParaRPr>
          </a:p>
        </p:txBody>
      </p:sp>
      <p:sp>
        <p:nvSpPr>
          <p:cNvPr id="30724" name="5 Rectángulo"/>
          <p:cNvSpPr>
            <a:spLocks noChangeArrowheads="1"/>
          </p:cNvSpPr>
          <p:nvPr/>
        </p:nvSpPr>
        <p:spPr bwMode="auto">
          <a:xfrm>
            <a:off x="714375" y="5572125"/>
            <a:ext cx="6286500" cy="1200150"/>
          </a:xfrm>
          <a:prstGeom prst="rect">
            <a:avLst/>
          </a:prstGeom>
          <a:noFill/>
          <a:ln w="9525">
            <a:noFill/>
            <a:miter lim="800000"/>
            <a:headEnd/>
            <a:tailEnd/>
          </a:ln>
        </p:spPr>
        <p:txBody>
          <a:bodyPr>
            <a:spAutoFit/>
          </a:bodyPr>
          <a:lstStyle/>
          <a:p>
            <a:pPr marL="457200" indent="-457200">
              <a:buClr>
                <a:srgbClr val="FFFF00"/>
              </a:buClr>
              <a:buFont typeface="Century Gothic" pitchFamily="34" charset="0"/>
              <a:buAutoNum type="alphaLcPeriod"/>
            </a:pPr>
            <a:r>
              <a:rPr lang="es-CO" sz="2400" dirty="0">
                <a:solidFill>
                  <a:schemeClr val="bg2">
                    <a:lumMod val="25000"/>
                  </a:schemeClr>
                </a:solidFill>
                <a:latin typeface="Arial Narrow" pitchFamily="34" charset="0"/>
              </a:rPr>
              <a:t>Tratado más antiguo (3100 a. e)</a:t>
            </a:r>
          </a:p>
          <a:p>
            <a:pPr marL="457200" indent="-457200">
              <a:buClr>
                <a:srgbClr val="FFFF00"/>
              </a:buClr>
              <a:buFont typeface="Century Gothic" pitchFamily="34" charset="0"/>
              <a:buAutoNum type="alphaLcPeriod"/>
            </a:pPr>
            <a:r>
              <a:rPr lang="es-CO" sz="2400" dirty="0">
                <a:solidFill>
                  <a:schemeClr val="bg2">
                    <a:lumMod val="25000"/>
                  </a:schemeClr>
                </a:solidFill>
                <a:latin typeface="Arial Narrow" pitchFamily="34" charset="0"/>
              </a:rPr>
              <a:t>Entre </a:t>
            </a:r>
            <a:r>
              <a:rPr lang="es-CO" sz="2400" dirty="0" err="1">
                <a:solidFill>
                  <a:schemeClr val="bg2">
                    <a:lumMod val="25000"/>
                  </a:schemeClr>
                </a:solidFill>
                <a:latin typeface="Arial Narrow" pitchFamily="34" charset="0"/>
              </a:rPr>
              <a:t>Lagash</a:t>
            </a:r>
            <a:r>
              <a:rPr lang="es-CO" sz="2400" dirty="0">
                <a:solidFill>
                  <a:schemeClr val="bg2">
                    <a:lumMod val="25000"/>
                  </a:schemeClr>
                </a:solidFill>
                <a:latin typeface="Arial Narrow" pitchFamily="34" charset="0"/>
              </a:rPr>
              <a:t> y </a:t>
            </a:r>
            <a:r>
              <a:rPr lang="es-CO" sz="2400" dirty="0" err="1">
                <a:solidFill>
                  <a:schemeClr val="bg2">
                    <a:lumMod val="25000"/>
                  </a:schemeClr>
                </a:solidFill>
                <a:latin typeface="Arial Narrow" pitchFamily="34" charset="0"/>
              </a:rPr>
              <a:t>Umma</a:t>
            </a:r>
            <a:r>
              <a:rPr lang="es-CO" sz="2400" dirty="0">
                <a:solidFill>
                  <a:schemeClr val="bg2">
                    <a:lumMod val="25000"/>
                  </a:schemeClr>
                </a:solidFill>
                <a:latin typeface="Arial Narrow" pitchFamily="34" charset="0"/>
              </a:rPr>
              <a:t>, reconociendo una frontera</a:t>
            </a:r>
          </a:p>
          <a:p>
            <a:pPr marL="457200" indent="-457200">
              <a:buClr>
                <a:srgbClr val="FFFF00"/>
              </a:buClr>
              <a:buFont typeface="Century Gothic" pitchFamily="34" charset="0"/>
              <a:buAutoNum type="alphaLcPeriod"/>
            </a:pPr>
            <a:r>
              <a:rPr lang="es-CO" sz="2400" dirty="0">
                <a:solidFill>
                  <a:schemeClr val="bg2">
                    <a:lumMod val="25000"/>
                  </a:schemeClr>
                </a:solidFill>
                <a:latin typeface="Arial Narrow" pitchFamily="34" charset="0"/>
              </a:rPr>
              <a:t>Sancionado por los dioses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7"/>
            <a:ext cx="9144000" cy="532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657350"/>
          </a:xfrm>
        </p:spPr>
        <p:txBody>
          <a:bodyPr>
            <a:normAutofit/>
          </a:bodyPr>
          <a:lstStyle/>
          <a:p>
            <a:pPr marL="0" indent="0" eaLnBrk="1" fontAlgn="auto" hangingPunct="1">
              <a:spcAft>
                <a:spcPts val="0"/>
              </a:spcAft>
              <a:defRPr/>
            </a:pP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Egipto y el Reino Hitita</a:t>
            </a:r>
          </a:p>
        </p:txBody>
      </p:sp>
      <p:sp>
        <p:nvSpPr>
          <p:cNvPr id="3" name="2 Marcador de texto"/>
          <p:cNvSpPr>
            <a:spLocks noGrp="1"/>
          </p:cNvSpPr>
          <p:nvPr>
            <p:ph type="body" idx="4294967295"/>
          </p:nvPr>
        </p:nvSpPr>
        <p:spPr>
          <a:xfrm>
            <a:off x="0" y="1500188"/>
            <a:ext cx="7334250" cy="2571750"/>
          </a:xfrm>
        </p:spPr>
        <p:txBody>
          <a:bodyPr>
            <a:noAutofit/>
          </a:bodyPr>
          <a:lstStyle/>
          <a:p>
            <a:pPr marL="512064" indent="-457200" eaLnBrk="1" fontAlgn="auto" hangingPunct="1">
              <a:spcAft>
                <a:spcPts val="0"/>
              </a:spcAft>
              <a:buFont typeface="+mj-lt"/>
              <a:buAutoNum type="alphaLcParenR"/>
              <a:defRPr/>
            </a:pPr>
            <a:r>
              <a:rPr lang="es-CO" sz="2800" kern="1200" dirty="0">
                <a:solidFill>
                  <a:schemeClr val="tx1">
                    <a:tint val="75000"/>
                  </a:schemeClr>
                </a:solidFill>
                <a:latin typeface="Arial Narrow" pitchFamily="34" charset="0"/>
              </a:rPr>
              <a:t>Tratado de paz y alianza (1291 </a:t>
            </a:r>
            <a:r>
              <a:rPr lang="es-CO" sz="2800" kern="1200" dirty="0" err="1">
                <a:solidFill>
                  <a:schemeClr val="tx1">
                    <a:tint val="75000"/>
                  </a:schemeClr>
                </a:solidFill>
                <a:latin typeface="Arial Narrow" pitchFamily="34" charset="0"/>
              </a:rPr>
              <a:t>a.e</a:t>
            </a:r>
            <a:r>
              <a:rPr lang="es-CO" sz="2800" kern="1200" dirty="0">
                <a:solidFill>
                  <a:schemeClr val="tx1">
                    <a:tint val="75000"/>
                  </a:schemeClr>
                </a:solidFill>
                <a:latin typeface="Arial Narrow" pitchFamily="34" charset="0"/>
              </a:rPr>
              <a:t>)</a:t>
            </a:r>
          </a:p>
          <a:p>
            <a:pPr marL="512064" indent="-457200" eaLnBrk="1" fontAlgn="auto" hangingPunct="1">
              <a:spcAft>
                <a:spcPts val="0"/>
              </a:spcAft>
              <a:buFont typeface="+mj-lt"/>
              <a:buAutoNum type="alphaLcParenR"/>
              <a:defRPr/>
            </a:pPr>
            <a:r>
              <a:rPr lang="es-CO" sz="2800" kern="1200" dirty="0">
                <a:solidFill>
                  <a:schemeClr val="tx1">
                    <a:tint val="75000"/>
                  </a:schemeClr>
                </a:solidFill>
                <a:latin typeface="Arial Narrow" pitchFamily="34" charset="0"/>
              </a:rPr>
              <a:t>Pacto de no agresión</a:t>
            </a:r>
          </a:p>
          <a:p>
            <a:pPr marL="512064" indent="-457200" eaLnBrk="1" fontAlgn="auto" hangingPunct="1">
              <a:spcAft>
                <a:spcPts val="0"/>
              </a:spcAft>
              <a:buFont typeface="+mj-lt"/>
              <a:buAutoNum type="alphaLcParenR"/>
              <a:defRPr/>
            </a:pPr>
            <a:r>
              <a:rPr lang="es-CO" sz="2800" kern="1200" dirty="0">
                <a:solidFill>
                  <a:schemeClr val="tx1">
                    <a:tint val="75000"/>
                  </a:schemeClr>
                </a:solidFill>
                <a:latin typeface="Arial Narrow" pitchFamily="34" charset="0"/>
              </a:rPr>
              <a:t>Entre Ramsés II de Egipto y </a:t>
            </a:r>
            <a:r>
              <a:rPr lang="es-CO" sz="2800" kern="1200" dirty="0" err="1">
                <a:solidFill>
                  <a:schemeClr val="tx1">
                    <a:tint val="75000"/>
                  </a:schemeClr>
                </a:solidFill>
                <a:latin typeface="Arial Narrow" pitchFamily="34" charset="0"/>
              </a:rPr>
              <a:t>Hattasuli</a:t>
            </a:r>
            <a:r>
              <a:rPr lang="es-CO" sz="2800" kern="1200" dirty="0">
                <a:solidFill>
                  <a:schemeClr val="tx1">
                    <a:tint val="75000"/>
                  </a:schemeClr>
                </a:solidFill>
                <a:latin typeface="Arial Narrow" pitchFamily="34" charset="0"/>
              </a:rPr>
              <a:t> de los hititas</a:t>
            </a:r>
          </a:p>
          <a:p>
            <a:pPr marL="512064" indent="-457200" eaLnBrk="1" fontAlgn="auto" hangingPunct="1">
              <a:spcAft>
                <a:spcPts val="0"/>
              </a:spcAft>
              <a:buFont typeface="+mj-lt"/>
              <a:buAutoNum type="alphaLcParenR"/>
              <a:defRPr/>
            </a:pPr>
            <a:r>
              <a:rPr lang="es-CO" sz="2800" kern="1200" dirty="0">
                <a:solidFill>
                  <a:schemeClr val="tx1">
                    <a:tint val="75000"/>
                  </a:schemeClr>
                </a:solidFill>
                <a:latin typeface="Arial Narrow" pitchFamily="34" charset="0"/>
              </a:rPr>
              <a:t>Régimen de extradición</a:t>
            </a:r>
          </a:p>
          <a:p>
            <a:pPr marL="512064" indent="-457200" eaLnBrk="1" fontAlgn="auto" hangingPunct="1">
              <a:spcAft>
                <a:spcPts val="0"/>
              </a:spcAft>
              <a:buFont typeface="+mj-lt"/>
              <a:buAutoNum type="alphaLcParenR"/>
              <a:defRPr/>
            </a:pPr>
            <a:r>
              <a:rPr lang="es-CO" sz="2800" kern="1200" dirty="0">
                <a:solidFill>
                  <a:schemeClr val="tx1">
                    <a:tint val="75000"/>
                  </a:schemeClr>
                </a:solidFill>
                <a:latin typeface="Arial Narrow" pitchFamily="34" charset="0"/>
              </a:rPr>
              <a:t>Sancionado por los dioses</a:t>
            </a:r>
          </a:p>
        </p:txBody>
      </p:sp>
      <p:sp>
        <p:nvSpPr>
          <p:cNvPr id="4" name="1 Título"/>
          <p:cNvSpPr txBox="1">
            <a:spLocks/>
          </p:cNvSpPr>
          <p:nvPr/>
        </p:nvSpPr>
        <p:spPr>
          <a:xfrm>
            <a:off x="285720" y="4214818"/>
            <a:ext cx="7239000" cy="642942"/>
          </a:xfrm>
          <a:prstGeom prst="rect">
            <a:avLst/>
          </a:prstGeom>
        </p:spPr>
        <p:txBody>
          <a:bodyPr anchor="ctr">
            <a:normAutofit/>
          </a:bodyPr>
          <a:lstStyle/>
          <a:p>
            <a:pPr fontAlgn="auto">
              <a:spcAft>
                <a:spcPts val="0"/>
              </a:spcAft>
              <a:defRPr/>
            </a:pPr>
            <a:r>
              <a:rPr lang="es-CO" sz="36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Judea </a:t>
            </a:r>
          </a:p>
        </p:txBody>
      </p:sp>
      <p:sp>
        <p:nvSpPr>
          <p:cNvPr id="31748" name="4 Rectángulo"/>
          <p:cNvSpPr>
            <a:spLocks noChangeArrowheads="1"/>
          </p:cNvSpPr>
          <p:nvPr/>
        </p:nvSpPr>
        <p:spPr bwMode="auto">
          <a:xfrm>
            <a:off x="428625" y="4857750"/>
            <a:ext cx="7715250" cy="1384300"/>
          </a:xfrm>
          <a:prstGeom prst="rect">
            <a:avLst/>
          </a:prstGeom>
          <a:noFill/>
          <a:ln w="9525">
            <a:noFill/>
            <a:miter lim="800000"/>
            <a:headEnd/>
            <a:tailEnd/>
          </a:ln>
        </p:spPr>
        <p:txBody>
          <a:bodyPr>
            <a:spAutoFit/>
          </a:bodyPr>
          <a:lstStyle/>
          <a:p>
            <a:r>
              <a:rPr lang="es-CO" sz="2800">
                <a:latin typeface="Arial Narrow" pitchFamily="34" charset="0"/>
              </a:rPr>
              <a:t>En el Pentateuco se regula la paz y la guerra:</a:t>
            </a:r>
          </a:p>
          <a:p>
            <a:endParaRPr lang="es-CO" sz="2800">
              <a:latin typeface="Arial Narrow" pitchFamily="34" charset="0"/>
            </a:endParaRPr>
          </a:p>
          <a:p>
            <a:endParaRPr lang="es-CO" sz="2800">
              <a:latin typeface="Arial Narrow" pitchFamily="34" charset="0"/>
            </a:endParaRPr>
          </a:p>
        </p:txBody>
      </p:sp>
      <p:sp>
        <p:nvSpPr>
          <p:cNvPr id="31749" name="5 Rectángulo"/>
          <p:cNvSpPr>
            <a:spLocks noChangeArrowheads="1"/>
          </p:cNvSpPr>
          <p:nvPr/>
        </p:nvSpPr>
        <p:spPr bwMode="auto">
          <a:xfrm>
            <a:off x="1143000" y="5429250"/>
            <a:ext cx="4572000" cy="1262063"/>
          </a:xfrm>
          <a:prstGeom prst="rect">
            <a:avLst/>
          </a:prstGeom>
          <a:noFill/>
          <a:ln w="9525">
            <a:noFill/>
            <a:miter lim="800000"/>
            <a:headEnd/>
            <a:tailEnd/>
          </a:ln>
        </p:spPr>
        <p:txBody>
          <a:bodyPr>
            <a:spAutoFit/>
          </a:bodyPr>
          <a:lstStyle/>
          <a:p>
            <a:r>
              <a:rPr lang="es-CO" sz="2000">
                <a:latin typeface="Kristen ITC"/>
              </a:rPr>
              <a:t>“Cuando te acerques a una ciudad para combatirla, le intimarás la paz” </a:t>
            </a:r>
            <a:r>
              <a:rPr lang="es-CO" sz="1600">
                <a:latin typeface="Century Gothic" pitchFamily="34" charset="0"/>
              </a:rPr>
              <a:t>(Deuteronomio 20 :10) </a:t>
            </a:r>
            <a:r>
              <a:rPr lang="es-CO">
                <a:latin typeface="Century Gothic" pitchFamily="34" charset="0"/>
              </a:rPr>
              <a:t/>
            </a:r>
            <a:br>
              <a:rPr lang="es-CO">
                <a:latin typeface="Century Gothic" pitchFamily="34" charset="0"/>
              </a:rPr>
            </a:br>
            <a:endParaRPr lang="es-CO">
              <a:latin typeface="Century Gothic"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794891"/>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20" y="4291018"/>
            <a:ext cx="1828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1463"/>
            <a:ext cx="7239000" cy="1085850"/>
          </a:xfrm>
        </p:spPr>
        <p:txBody>
          <a:bodyPr>
            <a:normAutofit/>
          </a:bodyPr>
          <a:lstStyle/>
          <a:p>
            <a:pPr marL="0" indent="0" algn="r" eaLnBrk="1" fontAlgn="auto" hangingPunct="1">
              <a:spcAft>
                <a:spcPts val="0"/>
              </a:spcAft>
              <a:defRPr/>
            </a:pP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India</a:t>
            </a:r>
          </a:p>
        </p:txBody>
      </p:sp>
      <p:sp>
        <p:nvSpPr>
          <p:cNvPr id="3" name="2 Marcador de texto"/>
          <p:cNvSpPr>
            <a:spLocks noGrp="1"/>
          </p:cNvSpPr>
          <p:nvPr>
            <p:ph type="body" idx="4294967295"/>
          </p:nvPr>
        </p:nvSpPr>
        <p:spPr>
          <a:xfrm>
            <a:off x="0" y="1571625"/>
            <a:ext cx="6715125" cy="2071688"/>
          </a:xfrm>
        </p:spPr>
        <p:txBody>
          <a:bodyPr>
            <a:noAutofit/>
          </a:bodyPr>
          <a:lstStyle/>
          <a:p>
            <a:pPr marL="512064" indent="-457200" eaLnBrk="1" fontAlgn="auto" hangingPunct="1">
              <a:spcAft>
                <a:spcPts val="0"/>
              </a:spcAft>
              <a:defRPr/>
            </a:pPr>
            <a:r>
              <a:rPr lang="es-CO" sz="2600" kern="1200" dirty="0">
                <a:solidFill>
                  <a:schemeClr val="tx1">
                    <a:tint val="75000"/>
                  </a:schemeClr>
                </a:solidFill>
                <a:latin typeface="Arial Narrow" pitchFamily="34" charset="0"/>
              </a:rPr>
              <a:t>Con el código de Manú aparecen formas para regular las practicas de la </a:t>
            </a:r>
            <a:r>
              <a:rPr lang="es-CO" sz="2600" kern="1200" dirty="0" smtClean="0">
                <a:solidFill>
                  <a:schemeClr val="tx1">
                    <a:tint val="75000"/>
                  </a:schemeClr>
                </a:solidFill>
                <a:latin typeface="Arial Narrow" pitchFamily="34" charset="0"/>
              </a:rPr>
              <a:t>guerra</a:t>
            </a:r>
            <a:endParaRPr lang="es-CO" sz="2600" kern="1200" dirty="0">
              <a:solidFill>
                <a:schemeClr val="tx1">
                  <a:tint val="75000"/>
                </a:schemeClr>
              </a:solidFill>
              <a:latin typeface="Arial Narrow" pitchFamily="34" charset="0"/>
            </a:endParaRPr>
          </a:p>
        </p:txBody>
      </p:sp>
      <p:sp>
        <p:nvSpPr>
          <p:cNvPr id="5" name="1 Título"/>
          <p:cNvSpPr txBox="1">
            <a:spLocks/>
          </p:cNvSpPr>
          <p:nvPr/>
        </p:nvSpPr>
        <p:spPr>
          <a:xfrm>
            <a:off x="214282" y="3000372"/>
            <a:ext cx="7239000" cy="714379"/>
          </a:xfrm>
          <a:prstGeom prst="rect">
            <a:avLst/>
          </a:prstGeom>
        </p:spPr>
        <p:txBody>
          <a:bodyPr anchor="ctr">
            <a:normAutofit/>
          </a:bodyPr>
          <a:lstStyle/>
          <a:p>
            <a:pPr fontAlgn="auto">
              <a:spcAft>
                <a:spcPts val="0"/>
              </a:spcAft>
              <a:defRPr/>
            </a:pPr>
            <a:r>
              <a:rPr lang="es-CO" sz="36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China</a:t>
            </a:r>
          </a:p>
        </p:txBody>
      </p:sp>
      <p:sp>
        <p:nvSpPr>
          <p:cNvPr id="7" name="6 Rectángulo"/>
          <p:cNvSpPr/>
          <p:nvPr/>
        </p:nvSpPr>
        <p:spPr>
          <a:xfrm>
            <a:off x="357188" y="3811588"/>
            <a:ext cx="7715250" cy="2677656"/>
          </a:xfrm>
          <a:prstGeom prst="rect">
            <a:avLst/>
          </a:prstGeom>
        </p:spPr>
        <p:txBody>
          <a:bodyPr>
            <a:spAutoFit/>
          </a:bodyPr>
          <a:lstStyle/>
          <a:p>
            <a:pPr fontAlgn="auto">
              <a:spcBef>
                <a:spcPts val="0"/>
              </a:spcBef>
              <a:spcAft>
                <a:spcPts val="0"/>
              </a:spcAft>
              <a:defRPr/>
            </a:pPr>
            <a:endParaRPr lang="es-CO" sz="2400" dirty="0" smtClean="0">
              <a:latin typeface="Arial Narrow" pitchFamily="34" charset="0"/>
              <a:cs typeface="+mn-cs"/>
            </a:endParaRPr>
          </a:p>
          <a:p>
            <a:pPr fontAlgn="auto">
              <a:spcBef>
                <a:spcPts val="0"/>
              </a:spcBef>
              <a:spcAft>
                <a:spcPts val="0"/>
              </a:spcAft>
              <a:defRPr/>
            </a:pPr>
            <a:r>
              <a:rPr lang="es-CO" sz="2400" dirty="0" smtClean="0">
                <a:latin typeface="Arial Narrow" pitchFamily="34" charset="0"/>
                <a:cs typeface="+mn-cs"/>
              </a:rPr>
              <a:t>En </a:t>
            </a:r>
            <a:r>
              <a:rPr lang="es-CO" sz="2400" dirty="0">
                <a:latin typeface="Arial Narrow" pitchFamily="34" charset="0"/>
                <a:cs typeface="+mn-cs"/>
              </a:rPr>
              <a:t>esta región del mundo debido al poder de una autoridad imperial se llevaron a cabo unas prácticas cuasi-internacionales  como:</a:t>
            </a:r>
          </a:p>
          <a:p>
            <a:pPr fontAlgn="auto">
              <a:spcBef>
                <a:spcPts val="0"/>
              </a:spcBef>
              <a:spcAft>
                <a:spcPts val="0"/>
              </a:spcAft>
              <a:defRPr/>
            </a:pPr>
            <a:endParaRPr lang="es-CO" sz="2400" dirty="0">
              <a:latin typeface="Arial Narrow" pitchFamily="34" charset="0"/>
              <a:cs typeface="+mn-cs"/>
            </a:endParaRPr>
          </a:p>
          <a:p>
            <a:pPr marL="512064" indent="-457200" fontAlgn="auto">
              <a:spcBef>
                <a:spcPts val="0"/>
              </a:spcBef>
              <a:spcAft>
                <a:spcPts val="0"/>
              </a:spcAft>
              <a:defRPr/>
            </a:pPr>
            <a:r>
              <a:rPr lang="es-CO" sz="2400" dirty="0">
                <a:latin typeface="Arial Narrow" pitchFamily="34" charset="0"/>
                <a:cs typeface="+mn-cs"/>
              </a:rPr>
              <a:t>Tiempos de paz: Origen ceremonial diplomático para acreditar embajadores y otros funcionarios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0"/>
            <a:ext cx="2555776" cy="128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9637"/>
            <a:ext cx="2809274" cy="14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4294967295"/>
          </p:nvPr>
        </p:nvSpPr>
        <p:spPr>
          <a:xfrm>
            <a:off x="0" y="1285875"/>
            <a:ext cx="6405563" cy="2224088"/>
          </a:xfrm>
        </p:spPr>
        <p:txBody>
          <a:bodyPr>
            <a:normAutofit fontScale="92500"/>
          </a:bodyPr>
          <a:lstStyle/>
          <a:p>
            <a:pPr marL="569214" indent="-514350" eaLnBrk="1" fontAlgn="auto" hangingPunct="1">
              <a:spcAft>
                <a:spcPts val="0"/>
              </a:spcAft>
              <a:buFont typeface="+mj-lt"/>
              <a:buAutoNum type="alphaLcPeriod"/>
              <a:defRPr/>
            </a:pPr>
            <a:r>
              <a:rPr lang="es-CO" sz="2800" kern="1200" dirty="0" smtClean="0">
                <a:solidFill>
                  <a:schemeClr val="tx1">
                    <a:tint val="75000"/>
                  </a:schemeClr>
                </a:solidFill>
                <a:latin typeface="Arial Narrow" pitchFamily="34" charset="0"/>
              </a:rPr>
              <a:t>Se </a:t>
            </a:r>
            <a:r>
              <a:rPr lang="es-CO" sz="2800" kern="1200" dirty="0">
                <a:solidFill>
                  <a:schemeClr val="tx1">
                    <a:tint val="75000"/>
                  </a:schemeClr>
                </a:solidFill>
                <a:latin typeface="Arial Narrow" pitchFamily="34" charset="0"/>
              </a:rPr>
              <a:t>creó la figura de </a:t>
            </a:r>
            <a:r>
              <a:rPr lang="es-CO" sz="2800" b="1" i="1" kern="1200" dirty="0">
                <a:solidFill>
                  <a:schemeClr val="tx1">
                    <a:tint val="75000"/>
                  </a:schemeClr>
                </a:solidFill>
                <a:latin typeface="Arial Narrow" pitchFamily="34" charset="0"/>
              </a:rPr>
              <a:t>proxeno</a:t>
            </a:r>
            <a:r>
              <a:rPr lang="es-CO" sz="2800" i="1" kern="1200" dirty="0">
                <a:solidFill>
                  <a:schemeClr val="tx1">
                    <a:tint val="75000"/>
                  </a:schemeClr>
                </a:solidFill>
                <a:latin typeface="Arial Narrow" pitchFamily="34" charset="0"/>
              </a:rPr>
              <a:t> </a:t>
            </a:r>
            <a:r>
              <a:rPr lang="es-CO" sz="2400" kern="1200" dirty="0">
                <a:solidFill>
                  <a:schemeClr val="tx1">
                    <a:tint val="75000"/>
                  </a:schemeClr>
                </a:solidFill>
                <a:latin typeface="Arial Narrow" pitchFamily="34" charset="0"/>
              </a:rPr>
              <a:t>(cónsul) </a:t>
            </a:r>
          </a:p>
          <a:p>
            <a:pPr marL="569214" indent="-514350" eaLnBrk="1" fontAlgn="auto" hangingPunct="1">
              <a:spcAft>
                <a:spcPts val="0"/>
              </a:spcAft>
              <a:buFont typeface="+mj-lt"/>
              <a:buAutoNum type="alphaLcPeriod"/>
              <a:defRPr/>
            </a:pPr>
            <a:r>
              <a:rPr lang="es-CO" sz="2800" kern="1200" dirty="0">
                <a:solidFill>
                  <a:schemeClr val="tx1">
                    <a:tint val="75000"/>
                  </a:schemeClr>
                </a:solidFill>
                <a:latin typeface="Arial Narrow" pitchFamily="34" charset="0"/>
              </a:rPr>
              <a:t>Figura de </a:t>
            </a:r>
            <a:r>
              <a:rPr lang="es-CO" sz="2800" b="1" kern="1200" dirty="0">
                <a:solidFill>
                  <a:schemeClr val="tx1">
                    <a:tint val="75000"/>
                  </a:schemeClr>
                </a:solidFill>
                <a:latin typeface="Arial Narrow" pitchFamily="34" charset="0"/>
              </a:rPr>
              <a:t>arbitraje</a:t>
            </a:r>
            <a:r>
              <a:rPr lang="es-CO" sz="2800" kern="1200" dirty="0">
                <a:solidFill>
                  <a:schemeClr val="tx1">
                    <a:tint val="75000"/>
                  </a:schemeClr>
                </a:solidFill>
                <a:latin typeface="Arial Narrow" pitchFamily="34" charset="0"/>
              </a:rPr>
              <a:t> </a:t>
            </a:r>
            <a:r>
              <a:rPr lang="es-CO" sz="2400" kern="1200" dirty="0">
                <a:solidFill>
                  <a:schemeClr val="tx1">
                    <a:tint val="75000"/>
                  </a:schemeClr>
                </a:solidFill>
                <a:latin typeface="Arial Narrow" pitchFamily="34" charset="0"/>
              </a:rPr>
              <a:t>(Fronteras</a:t>
            </a:r>
            <a:r>
              <a:rPr lang="es-CO" sz="2400" kern="1200" dirty="0" smtClean="0">
                <a:solidFill>
                  <a:schemeClr val="tx1">
                    <a:tint val="75000"/>
                  </a:schemeClr>
                </a:solidFill>
                <a:latin typeface="Arial Narrow" pitchFamily="34" charset="0"/>
              </a:rPr>
              <a:t>)</a:t>
            </a:r>
          </a:p>
          <a:p>
            <a:pPr marL="569214" indent="-514350" eaLnBrk="1" fontAlgn="auto" hangingPunct="1">
              <a:spcAft>
                <a:spcPts val="0"/>
              </a:spcAft>
              <a:buClr>
                <a:srgbClr val="CEB966"/>
              </a:buClr>
              <a:buFont typeface="+mj-lt"/>
              <a:buAutoNum type="alphaLcPeriod"/>
              <a:defRPr/>
            </a:pPr>
            <a:r>
              <a:rPr lang="es-CO" sz="2800" kern="1200" dirty="0" smtClean="0">
                <a:solidFill>
                  <a:schemeClr val="tx2"/>
                </a:solidFill>
                <a:latin typeface="Arial Narrow" pitchFamily="34" charset="0"/>
              </a:rPr>
              <a:t>Se otorgaron ciertos a las ciudades- Estados</a:t>
            </a:r>
          </a:p>
          <a:p>
            <a:pPr marL="569214" indent="-514350" eaLnBrk="1" fontAlgn="auto" hangingPunct="1">
              <a:spcAft>
                <a:spcPts val="0"/>
              </a:spcAft>
              <a:buClr>
                <a:srgbClr val="CEB966"/>
              </a:buClr>
              <a:buFont typeface="+mj-lt"/>
              <a:buAutoNum type="alphaLcPeriod"/>
              <a:defRPr/>
            </a:pPr>
            <a:r>
              <a:rPr lang="es-CO" sz="2800" kern="1200" dirty="0" smtClean="0">
                <a:solidFill>
                  <a:schemeClr val="tx2"/>
                </a:solidFill>
                <a:latin typeface="Arial Narrow" pitchFamily="34" charset="0"/>
              </a:rPr>
              <a:t>Anfictionía </a:t>
            </a:r>
          </a:p>
          <a:p>
            <a:pPr marL="569214" indent="-514350" eaLnBrk="1" fontAlgn="auto" hangingPunct="1">
              <a:spcAft>
                <a:spcPts val="0"/>
              </a:spcAft>
              <a:buFont typeface="Wingdings 2" pitchFamily="18" charset="2"/>
              <a:buNone/>
              <a:defRPr/>
            </a:pPr>
            <a:endParaRPr lang="es-CO" sz="2400" kern="1200" dirty="0">
              <a:solidFill>
                <a:schemeClr val="tx1">
                  <a:tint val="75000"/>
                </a:schemeClr>
              </a:solidFill>
              <a:latin typeface="Arial Narrow" pitchFamily="34" charset="0"/>
            </a:endParaRPr>
          </a:p>
        </p:txBody>
      </p:sp>
      <p:sp>
        <p:nvSpPr>
          <p:cNvPr id="4" name="3 Título"/>
          <p:cNvSpPr>
            <a:spLocks noGrp="1"/>
          </p:cNvSpPr>
          <p:nvPr>
            <p:ph type="title" idx="4294967295"/>
          </p:nvPr>
        </p:nvSpPr>
        <p:spPr>
          <a:xfrm>
            <a:off x="0" y="271463"/>
            <a:ext cx="7239000" cy="1085850"/>
          </a:xfrm>
        </p:spPr>
        <p:txBody>
          <a:bodyPr>
            <a:normAutofit/>
          </a:bodyPr>
          <a:lstStyle/>
          <a:p>
            <a:pPr marL="0" indent="0" eaLnBrk="1" fontAlgn="auto" hangingPunct="1">
              <a:spcAft>
                <a:spcPts val="0"/>
              </a:spcAft>
              <a:defRPr/>
            </a:pPr>
            <a:r>
              <a:rPr lang="es-CO" sz="36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Grecia</a:t>
            </a:r>
          </a:p>
        </p:txBody>
      </p:sp>
      <p:sp>
        <p:nvSpPr>
          <p:cNvPr id="5" name="3 Título"/>
          <p:cNvSpPr txBox="1">
            <a:spLocks/>
          </p:cNvSpPr>
          <p:nvPr/>
        </p:nvSpPr>
        <p:spPr>
          <a:xfrm>
            <a:off x="285720" y="3714752"/>
            <a:ext cx="7239000" cy="928694"/>
          </a:xfrm>
          <a:prstGeom prst="rect">
            <a:avLst/>
          </a:prstGeom>
        </p:spPr>
        <p:txBody>
          <a:bodyPr anchor="ctr">
            <a:normAutofit/>
          </a:bodyPr>
          <a:lstStyle/>
          <a:p>
            <a:pPr fontAlgn="auto">
              <a:spcAft>
                <a:spcPts val="0"/>
              </a:spcAft>
              <a:defRPr/>
            </a:pPr>
            <a:r>
              <a:rPr lang="es-CO" sz="36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Roma</a:t>
            </a:r>
          </a:p>
        </p:txBody>
      </p:sp>
      <p:sp>
        <p:nvSpPr>
          <p:cNvPr id="6" name="2 Marcador de texto"/>
          <p:cNvSpPr txBox="1">
            <a:spLocks/>
          </p:cNvSpPr>
          <p:nvPr/>
        </p:nvSpPr>
        <p:spPr>
          <a:xfrm>
            <a:off x="357188" y="4929188"/>
            <a:ext cx="6572250" cy="2286000"/>
          </a:xfrm>
          <a:prstGeom prst="rect">
            <a:avLst/>
          </a:prstGeom>
        </p:spPr>
        <p:txBody>
          <a:bodyPr>
            <a:normAutofit/>
          </a:bodyPr>
          <a:lstStyle/>
          <a:p>
            <a:pPr marL="54864" fontAlgn="auto">
              <a:spcBef>
                <a:spcPct val="20000"/>
              </a:spcBef>
              <a:spcAft>
                <a:spcPts val="0"/>
              </a:spcAft>
              <a:buClr>
                <a:schemeClr val="accent1"/>
              </a:buClr>
              <a:buSzPct val="80000"/>
              <a:buFont typeface="Wingdings 2"/>
              <a:buNone/>
              <a:defRPr/>
            </a:pPr>
            <a:r>
              <a:rPr lang="es-CO" sz="2000" dirty="0" err="1">
                <a:solidFill>
                  <a:schemeClr val="tx1">
                    <a:tint val="75000"/>
                  </a:schemeClr>
                </a:solidFill>
                <a:latin typeface="+mn-lt"/>
                <a:cs typeface="+mn-cs"/>
              </a:rPr>
              <a:t>Jus</a:t>
            </a:r>
            <a:r>
              <a:rPr lang="es-CO" sz="2000" dirty="0">
                <a:solidFill>
                  <a:schemeClr val="tx1">
                    <a:tint val="75000"/>
                  </a:schemeClr>
                </a:solidFill>
                <a:latin typeface="+mn-lt"/>
                <a:cs typeface="+mn-cs"/>
              </a:rPr>
              <a:t> </a:t>
            </a:r>
            <a:r>
              <a:rPr lang="es-CO" sz="2000" dirty="0" err="1">
                <a:solidFill>
                  <a:schemeClr val="tx1">
                    <a:tint val="75000"/>
                  </a:schemeClr>
                </a:solidFill>
                <a:latin typeface="+mn-lt"/>
                <a:cs typeface="+mn-cs"/>
              </a:rPr>
              <a:t>gentium</a:t>
            </a:r>
            <a:r>
              <a:rPr lang="es-CO" sz="2000" dirty="0">
                <a:solidFill>
                  <a:schemeClr val="tx1">
                    <a:tint val="75000"/>
                  </a:schemeClr>
                </a:solidFill>
                <a:latin typeface="+mn-lt"/>
                <a:cs typeface="+mn-cs"/>
              </a:rPr>
              <a:t> (pretor peregrino)</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790" y="404664"/>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800483"/>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4818" name="Title 5"/>
          <p:cNvSpPr>
            <a:spLocks noGrp="1"/>
          </p:cNvSpPr>
          <p:nvPr>
            <p:ph type="ctrTitle"/>
          </p:nvPr>
        </p:nvSpPr>
        <p:spPr>
          <a:xfrm>
            <a:off x="467544" y="1628800"/>
            <a:ext cx="7772401" cy="1470025"/>
          </a:xfrm>
        </p:spPr>
        <p:txBody>
          <a:bodyPr/>
          <a:lstStyle/>
          <a:p>
            <a:pPr algn="l" eaLnBrk="1" hangingPunct="1"/>
            <a:r>
              <a:rPr lang="es-UY" dirty="0" smtClean="0">
                <a:latin typeface="Footlight MT Light"/>
              </a:rPr>
              <a:t>EDAD MEDIA </a:t>
            </a:r>
          </a:p>
        </p:txBody>
      </p:sp>
      <p:sp>
        <p:nvSpPr>
          <p:cNvPr id="3" name="2 Subtítulo"/>
          <p:cNvSpPr>
            <a:spLocks noGrp="1"/>
          </p:cNvSpPr>
          <p:nvPr>
            <p:ph type="subTitle" idx="1"/>
          </p:nvPr>
        </p:nvSpPr>
        <p:spPr>
          <a:xfrm>
            <a:off x="1691680" y="4293096"/>
            <a:ext cx="6008688" cy="1123950"/>
          </a:xfrm>
        </p:spPr>
        <p:txBody>
          <a:bodyPr/>
          <a:lstStyle/>
          <a:p>
            <a:pPr eaLnBrk="1" hangingPunct="1">
              <a:defRPr/>
            </a:pPr>
            <a:r>
              <a:rPr lang="es-ES_tradnl" dirty="0" smtClean="0">
                <a:solidFill>
                  <a:srgbClr val="AAA68C"/>
                </a:solidFill>
              </a:rPr>
              <a:t>El gran impulso al comercio y transporte marítimo</a:t>
            </a:r>
            <a:endParaRPr lang="es-ES_tradnl" cap="all" dirty="0">
              <a:solidFill>
                <a:srgbClr val="AAA68C"/>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4622">
            <a:off x="4612797" y="633365"/>
            <a:ext cx="3975015" cy="217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57188" y="1643063"/>
            <a:ext cx="6357937" cy="4525962"/>
          </a:xfrm>
        </p:spPr>
        <p:txBody>
          <a:bodyPr/>
          <a:lstStyle/>
          <a:p>
            <a:pPr algn="just" eaLnBrk="1" hangingPunct="1"/>
            <a:endParaRPr lang="es-CO" i="1" dirty="0" smtClean="0"/>
          </a:p>
          <a:p>
            <a:pPr algn="just" eaLnBrk="1" hangingPunct="1"/>
            <a:endParaRPr lang="es-CO" i="1" dirty="0"/>
          </a:p>
          <a:p>
            <a:pPr algn="just" eaLnBrk="1" hangingPunct="1"/>
            <a:r>
              <a:rPr lang="es-CO" i="1" dirty="0" smtClean="0"/>
              <a:t>Toda </a:t>
            </a:r>
            <a:r>
              <a:rPr lang="es-CO" i="1" dirty="0" smtClean="0"/>
              <a:t>la humanidad, unida en el Santo Universal Imperio. </a:t>
            </a:r>
            <a:r>
              <a:rPr lang="es-CO" i="1" dirty="0" smtClean="0"/>
              <a:t>  </a:t>
            </a:r>
          </a:p>
          <a:p>
            <a:pPr marL="0" indent="0" algn="just" eaLnBrk="1" hangingPunct="1">
              <a:buNone/>
            </a:pPr>
            <a:r>
              <a:rPr lang="es-CO" i="1" dirty="0"/>
              <a:t>	</a:t>
            </a:r>
            <a:r>
              <a:rPr lang="es-CO" i="1" dirty="0" smtClean="0"/>
              <a:t>			</a:t>
            </a:r>
            <a:r>
              <a:rPr lang="es-CO" i="1" dirty="0" smtClean="0"/>
              <a:t>Papa </a:t>
            </a:r>
            <a:r>
              <a:rPr lang="es-CO" i="1" dirty="0" smtClean="0"/>
              <a:t>León III</a:t>
            </a:r>
          </a:p>
          <a:p>
            <a:pPr algn="just" eaLnBrk="1" hangingPunct="1"/>
            <a:r>
              <a:rPr lang="es-CO" dirty="0" smtClean="0"/>
              <a:t>Fuentes del derecho de aplicación </a:t>
            </a:r>
            <a:r>
              <a:rPr lang="es-CO" dirty="0" smtClean="0"/>
              <a:t>universal</a:t>
            </a:r>
          </a:p>
          <a:p>
            <a:pPr marL="0" indent="0" algn="just" eaLnBrk="1" hangingPunct="1">
              <a:buNone/>
            </a:pPr>
            <a:endParaRPr lang="es-CO" dirty="0" smtClean="0"/>
          </a:p>
          <a:p>
            <a:pPr algn="just" eaLnBrk="1" hangingPunct="1"/>
            <a:r>
              <a:rPr lang="es-CO" dirty="0" smtClean="0"/>
              <a:t>Representante supremo de la unidad de mando de la civilización occidental.</a:t>
            </a:r>
          </a:p>
        </p:txBody>
      </p:sp>
      <p:sp>
        <p:nvSpPr>
          <p:cNvPr id="3074" name="Title 1"/>
          <p:cNvSpPr>
            <a:spLocks noGrp="1"/>
          </p:cNvSpPr>
          <p:nvPr>
            <p:ph type="title"/>
          </p:nvPr>
        </p:nvSpPr>
        <p:spPr>
          <a:xfrm>
            <a:off x="683567" y="285750"/>
            <a:ext cx="7688907" cy="1127026"/>
          </a:xfrm>
        </p:spPr>
        <p:txBody>
          <a:bodyPr>
            <a:normAutofit fontScale="90000"/>
          </a:bodyPr>
          <a:lstStyle/>
          <a:p>
            <a:pPr algn="l" eaLnBrk="1" hangingPunct="1">
              <a:defRPr/>
            </a:pPr>
            <a:r>
              <a:rPr lang="es-CO" cap="all" dirty="0" smtClean="0"/>
              <a:t> derecho</a:t>
            </a:r>
            <a:br>
              <a:rPr lang="es-CO" cap="all" dirty="0" smtClean="0"/>
            </a:br>
            <a:r>
              <a:rPr lang="es-CO" cap="all" dirty="0" smtClean="0"/>
              <a:t>CANÓNICO</a:t>
            </a:r>
            <a:endParaRPr lang="es-CO" cap="all"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7667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733</TotalTime>
  <Words>1205</Words>
  <Application>Microsoft Office PowerPoint</Application>
  <PresentationFormat>Presentación en pantalla (4:3)</PresentationFormat>
  <Paragraphs>166</Paragraphs>
  <Slides>36</Slides>
  <Notes>8</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Cartoné</vt:lpstr>
      <vt:lpstr>Presentación de PowerPoint</vt:lpstr>
      <vt:lpstr>Evolución del Derecho Internacional Público</vt:lpstr>
      <vt:lpstr>I. Antigüedad</vt:lpstr>
      <vt:lpstr> </vt:lpstr>
      <vt:lpstr>Egipto y el Reino Hitita</vt:lpstr>
      <vt:lpstr>India</vt:lpstr>
      <vt:lpstr>Grecia</vt:lpstr>
      <vt:lpstr>EDAD MEDIA </vt:lpstr>
      <vt:lpstr> derecho CANÓNICO</vt:lpstr>
      <vt:lpstr> LA CARTA MAGNA Y EL DERECHO MERCANTIL</vt:lpstr>
      <vt:lpstr>LIGA HANSEÁTICA FEDERACIÓN DE CIUDADES.</vt:lpstr>
      <vt:lpstr>INTERCURSUS MAGNUS 1495</vt:lpstr>
      <vt:lpstr>INSTITUCIONES QUE SURGIERON EN LA EDAD MEDIA</vt:lpstr>
      <vt:lpstr>III. 1648,Paz de Wesfalia</vt:lpstr>
      <vt:lpstr>Presentación de PowerPoint</vt:lpstr>
      <vt:lpstr>Declaración de los derecho del hombre y el ciudadano.</vt:lpstr>
      <vt:lpstr>Las Guerras Napoleónica</vt:lpstr>
      <vt:lpstr> Congreso de Viena y  Santa Alianza</vt:lpstr>
      <vt:lpstr>La Batalla de Solferino</vt:lpstr>
      <vt:lpstr>Conferencias de la Paz de la Haya 1899-1907 </vt:lpstr>
      <vt:lpstr>Presentación de PowerPoint</vt:lpstr>
      <vt:lpstr>Los 14 puntos del Wilson</vt:lpstr>
      <vt:lpstr>Los 14 puntos de Wilson</vt:lpstr>
      <vt:lpstr>La Sociedad de las Naciones</vt:lpstr>
      <vt:lpstr>Corte Permanente de Justicia Internacional 1921</vt:lpstr>
      <vt:lpstr>Pacto Briand-Kellogg</vt:lpstr>
      <vt:lpstr>Presentación de PowerPoint</vt:lpstr>
      <vt:lpstr>Presentación de PowerPoint</vt:lpstr>
      <vt:lpstr>Corte Internacional de Justicia</vt:lpstr>
      <vt:lpstr>Presentación de PowerPoint</vt:lpstr>
      <vt:lpstr>Alianzas Defensivas</vt:lpstr>
      <vt:lpstr>Misiones de PAZ</vt:lpstr>
      <vt:lpstr>Corte Penal Internacional</vt:lpstr>
      <vt:lpstr>Tecnología y su impacto  Nuevas Áreas</vt:lpstr>
      <vt:lpstr>Crecimiento Exponencial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Mariajose</dc:creator>
  <cp:lastModifiedBy>pcpalermo</cp:lastModifiedBy>
  <cp:revision>164</cp:revision>
  <dcterms:created xsi:type="dcterms:W3CDTF">2009-05-12T23:31:36Z</dcterms:created>
  <dcterms:modified xsi:type="dcterms:W3CDTF">2016-03-11T13:25:39Z</dcterms:modified>
</cp:coreProperties>
</file>