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4" r:id="rId3"/>
    <p:sldId id="289" r:id="rId4"/>
    <p:sldId id="295" r:id="rId5"/>
    <p:sldId id="290" r:id="rId6"/>
    <p:sldId id="296" r:id="rId7"/>
    <p:sldId id="291" r:id="rId8"/>
    <p:sldId id="292" r:id="rId9"/>
    <p:sldId id="299" r:id="rId10"/>
    <p:sldId id="300" r:id="rId11"/>
    <p:sldId id="301" r:id="rId12"/>
    <p:sldId id="298" r:id="rId13"/>
    <p:sldId id="302" r:id="rId14"/>
    <p:sldId id="257" r:id="rId15"/>
    <p:sldId id="259" r:id="rId16"/>
    <p:sldId id="270" r:id="rId17"/>
    <p:sldId id="258" r:id="rId18"/>
    <p:sldId id="303" r:id="rId19"/>
    <p:sldId id="272" r:id="rId20"/>
    <p:sldId id="260" r:id="rId21"/>
    <p:sldId id="304" r:id="rId22"/>
    <p:sldId id="261" r:id="rId23"/>
    <p:sldId id="262" r:id="rId24"/>
    <p:sldId id="306" r:id="rId25"/>
    <p:sldId id="264" r:id="rId26"/>
    <p:sldId id="288" r:id="rId27"/>
    <p:sldId id="265" r:id="rId28"/>
    <p:sldId id="266" r:id="rId29"/>
    <p:sldId id="273" r:id="rId30"/>
    <p:sldId id="267" r:id="rId31"/>
    <p:sldId id="274" r:id="rId32"/>
    <p:sldId id="271" r:id="rId33"/>
    <p:sldId id="307" r:id="rId34"/>
    <p:sldId id="275" r:id="rId35"/>
    <p:sldId id="276" r:id="rId36"/>
    <p:sldId id="277" r:id="rId37"/>
    <p:sldId id="278" r:id="rId38"/>
    <p:sldId id="279" r:id="rId39"/>
    <p:sldId id="280" r:id="rId40"/>
    <p:sldId id="281" r:id="rId41"/>
    <p:sldId id="308" r:id="rId42"/>
    <p:sldId id="282" r:id="rId43"/>
    <p:sldId id="283" r:id="rId44"/>
    <p:sldId id="284" r:id="rId45"/>
    <p:sldId id="285" r:id="rId46"/>
    <p:sldId id="309" r:id="rId47"/>
    <p:sldId id="286" r:id="rId48"/>
    <p:sldId id="287" r:id="rId49"/>
    <p:sldId id="293" r:id="rId50"/>
  </p:sldIdLst>
  <p:sldSz cx="12192000" cy="6858000"/>
  <p:notesSz cx="6858000" cy="9144000"/>
  <p:defaultTextStyle>
    <a:defPPr>
      <a:defRPr lang="es-UY"/>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2" autoAdjust="0"/>
    <p:restoredTop sz="94585" autoAdjust="0"/>
  </p:normalViewPr>
  <p:slideViewPr>
    <p:cSldViewPr snapToGrid="0">
      <p:cViewPr>
        <p:scale>
          <a:sx n="62" d="100"/>
          <a:sy n="62" d="100"/>
        </p:scale>
        <p:origin x="-346" y="-58"/>
      </p:cViewPr>
      <p:guideLst>
        <p:guide orient="horz" pos="2160"/>
        <p:guide pos="3840"/>
      </p:guideLst>
    </p:cSldViewPr>
  </p:slideViewPr>
  <p:notesTextViewPr>
    <p:cViewPr>
      <p:scale>
        <a:sx n="1" d="1"/>
        <a:sy n="1" d="1"/>
      </p:scale>
      <p:origin x="0" y="0"/>
    </p:cViewPr>
  </p:notesTextViewPr>
  <p:sorterViewPr>
    <p:cViewPr>
      <p:scale>
        <a:sx n="66" d="100"/>
        <a:sy n="66" d="100"/>
      </p:scale>
      <p:origin x="0" y="4603"/>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UY"/>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s-UY"/>
          </a:p>
        </p:txBody>
      </p:sp>
      <p:sp>
        <p:nvSpPr>
          <p:cNvPr id="4" name="Marcador de fecha 3"/>
          <p:cNvSpPr>
            <a:spLocks noGrp="1"/>
          </p:cNvSpPr>
          <p:nvPr>
            <p:ph type="dt" sz="half" idx="10"/>
          </p:nvPr>
        </p:nvSpPr>
        <p:spPr/>
        <p:txBody>
          <a:bodyPr/>
          <a:lstStyle>
            <a:lvl1pPr>
              <a:defRPr/>
            </a:lvl1pPr>
          </a:lstStyle>
          <a:p>
            <a:pPr>
              <a:defRPr/>
            </a:pPr>
            <a:fld id="{92BC34E5-DA9C-4075-8A9C-92165E1E3A76}" type="datetimeFigureOut">
              <a:rPr lang="es-UY"/>
              <a:pPr>
                <a:defRPr/>
              </a:pPr>
              <a:t>8/5/2017</a:t>
            </a:fld>
            <a:endParaRPr lang="es-UY"/>
          </a:p>
        </p:txBody>
      </p:sp>
      <p:sp>
        <p:nvSpPr>
          <p:cNvPr id="5" name="Marcador de pie de página 4"/>
          <p:cNvSpPr>
            <a:spLocks noGrp="1"/>
          </p:cNvSpPr>
          <p:nvPr>
            <p:ph type="ftr" sz="quarter" idx="11"/>
          </p:nvPr>
        </p:nvSpPr>
        <p:spPr/>
        <p:txBody>
          <a:bodyPr/>
          <a:lstStyle>
            <a:lvl1pPr>
              <a:defRPr/>
            </a:lvl1pPr>
          </a:lstStyle>
          <a:p>
            <a:pPr>
              <a:defRPr/>
            </a:pPr>
            <a:endParaRPr lang="es-UY"/>
          </a:p>
        </p:txBody>
      </p:sp>
      <p:sp>
        <p:nvSpPr>
          <p:cNvPr id="6" name="Marcador de número de diapositiva 5"/>
          <p:cNvSpPr>
            <a:spLocks noGrp="1"/>
          </p:cNvSpPr>
          <p:nvPr>
            <p:ph type="sldNum" sz="quarter" idx="12"/>
          </p:nvPr>
        </p:nvSpPr>
        <p:spPr/>
        <p:txBody>
          <a:bodyPr/>
          <a:lstStyle>
            <a:lvl1pPr>
              <a:defRPr/>
            </a:lvl1pPr>
          </a:lstStyle>
          <a:p>
            <a:pPr>
              <a:defRPr/>
            </a:pPr>
            <a:fld id="{A8FE936B-B08A-416C-81A6-E6F028066966}" type="slidenum">
              <a:rPr lang="es-UY"/>
              <a:pPr>
                <a:defRPr/>
              </a:pPr>
              <a:t>‹#›</a:t>
            </a:fld>
            <a:endParaRPr lang="es-UY"/>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UY"/>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p:cNvSpPr>
            <a:spLocks noGrp="1"/>
          </p:cNvSpPr>
          <p:nvPr>
            <p:ph type="dt" sz="half" idx="10"/>
          </p:nvPr>
        </p:nvSpPr>
        <p:spPr/>
        <p:txBody>
          <a:bodyPr/>
          <a:lstStyle>
            <a:lvl1pPr>
              <a:defRPr/>
            </a:lvl1pPr>
          </a:lstStyle>
          <a:p>
            <a:pPr>
              <a:defRPr/>
            </a:pPr>
            <a:fld id="{CBAA437B-F504-4F6F-B2BA-FFFEE2DAE0A7}" type="datetimeFigureOut">
              <a:rPr lang="es-UY"/>
              <a:pPr>
                <a:defRPr/>
              </a:pPr>
              <a:t>8/5/2017</a:t>
            </a:fld>
            <a:endParaRPr lang="es-UY"/>
          </a:p>
        </p:txBody>
      </p:sp>
      <p:sp>
        <p:nvSpPr>
          <p:cNvPr id="5" name="Marcador de pie de página 4"/>
          <p:cNvSpPr>
            <a:spLocks noGrp="1"/>
          </p:cNvSpPr>
          <p:nvPr>
            <p:ph type="ftr" sz="quarter" idx="11"/>
          </p:nvPr>
        </p:nvSpPr>
        <p:spPr/>
        <p:txBody>
          <a:bodyPr/>
          <a:lstStyle>
            <a:lvl1pPr>
              <a:defRPr/>
            </a:lvl1pPr>
          </a:lstStyle>
          <a:p>
            <a:pPr>
              <a:defRPr/>
            </a:pPr>
            <a:endParaRPr lang="es-UY"/>
          </a:p>
        </p:txBody>
      </p:sp>
      <p:sp>
        <p:nvSpPr>
          <p:cNvPr id="6" name="Marcador de número de diapositiva 5"/>
          <p:cNvSpPr>
            <a:spLocks noGrp="1"/>
          </p:cNvSpPr>
          <p:nvPr>
            <p:ph type="sldNum" sz="quarter" idx="12"/>
          </p:nvPr>
        </p:nvSpPr>
        <p:spPr/>
        <p:txBody>
          <a:bodyPr/>
          <a:lstStyle>
            <a:lvl1pPr>
              <a:defRPr/>
            </a:lvl1pPr>
          </a:lstStyle>
          <a:p>
            <a:pPr>
              <a:defRPr/>
            </a:pPr>
            <a:fld id="{8E62553D-0EC3-4625-AE1C-4239B38C9BB4}" type="slidenum">
              <a:rPr lang="es-UY"/>
              <a:pPr>
                <a:defRPr/>
              </a:pPr>
              <a:t>‹#›</a:t>
            </a:fld>
            <a:endParaRPr lang="es-U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UY"/>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p:cNvSpPr>
            <a:spLocks noGrp="1"/>
          </p:cNvSpPr>
          <p:nvPr>
            <p:ph type="dt" sz="half" idx="10"/>
          </p:nvPr>
        </p:nvSpPr>
        <p:spPr/>
        <p:txBody>
          <a:bodyPr/>
          <a:lstStyle>
            <a:lvl1pPr>
              <a:defRPr/>
            </a:lvl1pPr>
          </a:lstStyle>
          <a:p>
            <a:pPr>
              <a:defRPr/>
            </a:pPr>
            <a:fld id="{1FC8A7DC-697F-4449-B78C-8927D94249AD}" type="datetimeFigureOut">
              <a:rPr lang="es-UY"/>
              <a:pPr>
                <a:defRPr/>
              </a:pPr>
              <a:t>8/5/2017</a:t>
            </a:fld>
            <a:endParaRPr lang="es-UY"/>
          </a:p>
        </p:txBody>
      </p:sp>
      <p:sp>
        <p:nvSpPr>
          <p:cNvPr id="5" name="Marcador de pie de página 4"/>
          <p:cNvSpPr>
            <a:spLocks noGrp="1"/>
          </p:cNvSpPr>
          <p:nvPr>
            <p:ph type="ftr" sz="quarter" idx="11"/>
          </p:nvPr>
        </p:nvSpPr>
        <p:spPr/>
        <p:txBody>
          <a:bodyPr/>
          <a:lstStyle>
            <a:lvl1pPr>
              <a:defRPr/>
            </a:lvl1pPr>
          </a:lstStyle>
          <a:p>
            <a:pPr>
              <a:defRPr/>
            </a:pPr>
            <a:endParaRPr lang="es-UY"/>
          </a:p>
        </p:txBody>
      </p:sp>
      <p:sp>
        <p:nvSpPr>
          <p:cNvPr id="6" name="Marcador de número de diapositiva 5"/>
          <p:cNvSpPr>
            <a:spLocks noGrp="1"/>
          </p:cNvSpPr>
          <p:nvPr>
            <p:ph type="sldNum" sz="quarter" idx="12"/>
          </p:nvPr>
        </p:nvSpPr>
        <p:spPr/>
        <p:txBody>
          <a:bodyPr/>
          <a:lstStyle>
            <a:lvl1pPr>
              <a:defRPr/>
            </a:lvl1pPr>
          </a:lstStyle>
          <a:p>
            <a:pPr>
              <a:defRPr/>
            </a:pPr>
            <a:fld id="{5D713B0D-7141-4B00-99B4-6C889E993917}" type="slidenum">
              <a:rPr lang="es-UY"/>
              <a:pPr>
                <a:defRPr/>
              </a:pPr>
              <a:t>‹#›</a:t>
            </a:fld>
            <a:endParaRPr lang="es-UY"/>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UY"/>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p:cNvSpPr>
            <a:spLocks noGrp="1"/>
          </p:cNvSpPr>
          <p:nvPr>
            <p:ph type="dt" sz="half" idx="10"/>
          </p:nvPr>
        </p:nvSpPr>
        <p:spPr/>
        <p:txBody>
          <a:bodyPr/>
          <a:lstStyle>
            <a:lvl1pPr>
              <a:defRPr/>
            </a:lvl1pPr>
          </a:lstStyle>
          <a:p>
            <a:pPr>
              <a:defRPr/>
            </a:pPr>
            <a:fld id="{7AA51639-466E-406E-9037-0D13C67F5BC5}" type="datetimeFigureOut">
              <a:rPr lang="es-UY"/>
              <a:pPr>
                <a:defRPr/>
              </a:pPr>
              <a:t>8/5/2017</a:t>
            </a:fld>
            <a:endParaRPr lang="es-UY"/>
          </a:p>
        </p:txBody>
      </p:sp>
      <p:sp>
        <p:nvSpPr>
          <p:cNvPr id="5" name="Marcador de pie de página 4"/>
          <p:cNvSpPr>
            <a:spLocks noGrp="1"/>
          </p:cNvSpPr>
          <p:nvPr>
            <p:ph type="ftr" sz="quarter" idx="11"/>
          </p:nvPr>
        </p:nvSpPr>
        <p:spPr/>
        <p:txBody>
          <a:bodyPr/>
          <a:lstStyle>
            <a:lvl1pPr>
              <a:defRPr/>
            </a:lvl1pPr>
          </a:lstStyle>
          <a:p>
            <a:pPr>
              <a:defRPr/>
            </a:pPr>
            <a:endParaRPr lang="es-UY"/>
          </a:p>
        </p:txBody>
      </p:sp>
      <p:sp>
        <p:nvSpPr>
          <p:cNvPr id="6" name="Marcador de número de diapositiva 5"/>
          <p:cNvSpPr>
            <a:spLocks noGrp="1"/>
          </p:cNvSpPr>
          <p:nvPr>
            <p:ph type="sldNum" sz="quarter" idx="12"/>
          </p:nvPr>
        </p:nvSpPr>
        <p:spPr/>
        <p:txBody>
          <a:bodyPr/>
          <a:lstStyle>
            <a:lvl1pPr>
              <a:defRPr/>
            </a:lvl1pPr>
          </a:lstStyle>
          <a:p>
            <a:pPr>
              <a:defRPr/>
            </a:pPr>
            <a:fld id="{5725B1C5-A374-4D44-A989-8F8A83E2F680}" type="slidenum">
              <a:rPr lang="es-UY"/>
              <a:pPr>
                <a:defRPr/>
              </a:pPr>
              <a:t>‹#›</a:t>
            </a:fld>
            <a:endParaRPr lang="es-UY"/>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UY"/>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lvl1pPr>
              <a:defRPr/>
            </a:lvl1pPr>
          </a:lstStyle>
          <a:p>
            <a:pPr>
              <a:defRPr/>
            </a:pPr>
            <a:fld id="{2E3EF605-207D-415C-A87E-D410687B613F}" type="datetimeFigureOut">
              <a:rPr lang="es-UY"/>
              <a:pPr>
                <a:defRPr/>
              </a:pPr>
              <a:t>8/5/2017</a:t>
            </a:fld>
            <a:endParaRPr lang="es-UY"/>
          </a:p>
        </p:txBody>
      </p:sp>
      <p:sp>
        <p:nvSpPr>
          <p:cNvPr id="5" name="Marcador de pie de página 4"/>
          <p:cNvSpPr>
            <a:spLocks noGrp="1"/>
          </p:cNvSpPr>
          <p:nvPr>
            <p:ph type="ftr" sz="quarter" idx="11"/>
          </p:nvPr>
        </p:nvSpPr>
        <p:spPr/>
        <p:txBody>
          <a:bodyPr/>
          <a:lstStyle>
            <a:lvl1pPr>
              <a:defRPr/>
            </a:lvl1pPr>
          </a:lstStyle>
          <a:p>
            <a:pPr>
              <a:defRPr/>
            </a:pPr>
            <a:endParaRPr lang="es-UY"/>
          </a:p>
        </p:txBody>
      </p:sp>
      <p:sp>
        <p:nvSpPr>
          <p:cNvPr id="6" name="Marcador de número de diapositiva 5"/>
          <p:cNvSpPr>
            <a:spLocks noGrp="1"/>
          </p:cNvSpPr>
          <p:nvPr>
            <p:ph type="sldNum" sz="quarter" idx="12"/>
          </p:nvPr>
        </p:nvSpPr>
        <p:spPr/>
        <p:txBody>
          <a:bodyPr/>
          <a:lstStyle>
            <a:lvl1pPr>
              <a:defRPr/>
            </a:lvl1pPr>
          </a:lstStyle>
          <a:p>
            <a:pPr>
              <a:defRPr/>
            </a:pPr>
            <a:fld id="{5447B9E0-AC56-41E8-9780-23D5BBA624A2}" type="slidenum">
              <a:rPr lang="es-UY"/>
              <a:pPr>
                <a:defRPr/>
              </a:pPr>
              <a:t>‹#›</a:t>
            </a:fld>
            <a:endParaRPr lang="es-UY"/>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UY"/>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5" name="Marcador de fecha 3"/>
          <p:cNvSpPr>
            <a:spLocks noGrp="1"/>
          </p:cNvSpPr>
          <p:nvPr>
            <p:ph type="dt" sz="half" idx="10"/>
          </p:nvPr>
        </p:nvSpPr>
        <p:spPr/>
        <p:txBody>
          <a:bodyPr/>
          <a:lstStyle>
            <a:lvl1pPr>
              <a:defRPr/>
            </a:lvl1pPr>
          </a:lstStyle>
          <a:p>
            <a:pPr>
              <a:defRPr/>
            </a:pPr>
            <a:fld id="{6A30BC30-AB0B-40EA-A15D-9DF0F8E81587}" type="datetimeFigureOut">
              <a:rPr lang="es-UY"/>
              <a:pPr>
                <a:defRPr/>
              </a:pPr>
              <a:t>8/5/2017</a:t>
            </a:fld>
            <a:endParaRPr lang="es-UY"/>
          </a:p>
        </p:txBody>
      </p:sp>
      <p:sp>
        <p:nvSpPr>
          <p:cNvPr id="6" name="Marcador de pie de página 4"/>
          <p:cNvSpPr>
            <a:spLocks noGrp="1"/>
          </p:cNvSpPr>
          <p:nvPr>
            <p:ph type="ftr" sz="quarter" idx="11"/>
          </p:nvPr>
        </p:nvSpPr>
        <p:spPr/>
        <p:txBody>
          <a:bodyPr/>
          <a:lstStyle>
            <a:lvl1pPr>
              <a:defRPr/>
            </a:lvl1pPr>
          </a:lstStyle>
          <a:p>
            <a:pPr>
              <a:defRPr/>
            </a:pPr>
            <a:endParaRPr lang="es-UY"/>
          </a:p>
        </p:txBody>
      </p:sp>
      <p:sp>
        <p:nvSpPr>
          <p:cNvPr id="7" name="Marcador de número de diapositiva 5"/>
          <p:cNvSpPr>
            <a:spLocks noGrp="1"/>
          </p:cNvSpPr>
          <p:nvPr>
            <p:ph type="sldNum" sz="quarter" idx="12"/>
          </p:nvPr>
        </p:nvSpPr>
        <p:spPr/>
        <p:txBody>
          <a:bodyPr/>
          <a:lstStyle>
            <a:lvl1pPr>
              <a:defRPr/>
            </a:lvl1pPr>
          </a:lstStyle>
          <a:p>
            <a:pPr>
              <a:defRPr/>
            </a:pPr>
            <a:fld id="{A3ADDE0C-459B-47DA-9D00-D331D8E965C6}" type="slidenum">
              <a:rPr lang="es-UY"/>
              <a:pPr>
                <a:defRPr/>
              </a:pPr>
              <a:t>‹#›</a:t>
            </a:fld>
            <a:endParaRPr lang="es-UY"/>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UY"/>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7" name="Marcador de fecha 3"/>
          <p:cNvSpPr>
            <a:spLocks noGrp="1"/>
          </p:cNvSpPr>
          <p:nvPr>
            <p:ph type="dt" sz="half" idx="10"/>
          </p:nvPr>
        </p:nvSpPr>
        <p:spPr/>
        <p:txBody>
          <a:bodyPr/>
          <a:lstStyle>
            <a:lvl1pPr>
              <a:defRPr/>
            </a:lvl1pPr>
          </a:lstStyle>
          <a:p>
            <a:pPr>
              <a:defRPr/>
            </a:pPr>
            <a:fld id="{28C8EB77-4035-4092-990E-6B4FC3EBFD1E}" type="datetimeFigureOut">
              <a:rPr lang="es-UY"/>
              <a:pPr>
                <a:defRPr/>
              </a:pPr>
              <a:t>8/5/2017</a:t>
            </a:fld>
            <a:endParaRPr lang="es-UY"/>
          </a:p>
        </p:txBody>
      </p:sp>
      <p:sp>
        <p:nvSpPr>
          <p:cNvPr id="8" name="Marcador de pie de página 4"/>
          <p:cNvSpPr>
            <a:spLocks noGrp="1"/>
          </p:cNvSpPr>
          <p:nvPr>
            <p:ph type="ftr" sz="quarter" idx="11"/>
          </p:nvPr>
        </p:nvSpPr>
        <p:spPr/>
        <p:txBody>
          <a:bodyPr/>
          <a:lstStyle>
            <a:lvl1pPr>
              <a:defRPr/>
            </a:lvl1pPr>
          </a:lstStyle>
          <a:p>
            <a:pPr>
              <a:defRPr/>
            </a:pPr>
            <a:endParaRPr lang="es-UY"/>
          </a:p>
        </p:txBody>
      </p:sp>
      <p:sp>
        <p:nvSpPr>
          <p:cNvPr id="9" name="Marcador de número de diapositiva 5"/>
          <p:cNvSpPr>
            <a:spLocks noGrp="1"/>
          </p:cNvSpPr>
          <p:nvPr>
            <p:ph type="sldNum" sz="quarter" idx="12"/>
          </p:nvPr>
        </p:nvSpPr>
        <p:spPr/>
        <p:txBody>
          <a:bodyPr/>
          <a:lstStyle>
            <a:lvl1pPr>
              <a:defRPr/>
            </a:lvl1pPr>
          </a:lstStyle>
          <a:p>
            <a:pPr>
              <a:defRPr/>
            </a:pPr>
            <a:fld id="{172330AC-0CF8-4729-8526-C1320D2CD40D}" type="slidenum">
              <a:rPr lang="es-UY"/>
              <a:pPr>
                <a:defRPr/>
              </a:pPr>
              <a:t>‹#›</a:t>
            </a:fld>
            <a:endParaRPr lang="es-UY"/>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UY"/>
          </a:p>
        </p:txBody>
      </p:sp>
      <p:sp>
        <p:nvSpPr>
          <p:cNvPr id="3" name="Marcador de fecha 3"/>
          <p:cNvSpPr>
            <a:spLocks noGrp="1"/>
          </p:cNvSpPr>
          <p:nvPr>
            <p:ph type="dt" sz="half" idx="10"/>
          </p:nvPr>
        </p:nvSpPr>
        <p:spPr/>
        <p:txBody>
          <a:bodyPr/>
          <a:lstStyle>
            <a:lvl1pPr>
              <a:defRPr/>
            </a:lvl1pPr>
          </a:lstStyle>
          <a:p>
            <a:pPr>
              <a:defRPr/>
            </a:pPr>
            <a:fld id="{31D32B0E-0615-4077-9739-59F1DF240C85}" type="datetimeFigureOut">
              <a:rPr lang="es-UY"/>
              <a:pPr>
                <a:defRPr/>
              </a:pPr>
              <a:t>8/5/2017</a:t>
            </a:fld>
            <a:endParaRPr lang="es-UY"/>
          </a:p>
        </p:txBody>
      </p:sp>
      <p:sp>
        <p:nvSpPr>
          <p:cNvPr id="4" name="Marcador de pie de página 4"/>
          <p:cNvSpPr>
            <a:spLocks noGrp="1"/>
          </p:cNvSpPr>
          <p:nvPr>
            <p:ph type="ftr" sz="quarter" idx="11"/>
          </p:nvPr>
        </p:nvSpPr>
        <p:spPr/>
        <p:txBody>
          <a:bodyPr/>
          <a:lstStyle>
            <a:lvl1pPr>
              <a:defRPr/>
            </a:lvl1pPr>
          </a:lstStyle>
          <a:p>
            <a:pPr>
              <a:defRPr/>
            </a:pPr>
            <a:endParaRPr lang="es-UY"/>
          </a:p>
        </p:txBody>
      </p:sp>
      <p:sp>
        <p:nvSpPr>
          <p:cNvPr id="5" name="Marcador de número de diapositiva 5"/>
          <p:cNvSpPr>
            <a:spLocks noGrp="1"/>
          </p:cNvSpPr>
          <p:nvPr>
            <p:ph type="sldNum" sz="quarter" idx="12"/>
          </p:nvPr>
        </p:nvSpPr>
        <p:spPr/>
        <p:txBody>
          <a:bodyPr/>
          <a:lstStyle>
            <a:lvl1pPr>
              <a:defRPr/>
            </a:lvl1pPr>
          </a:lstStyle>
          <a:p>
            <a:pPr>
              <a:defRPr/>
            </a:pPr>
            <a:fld id="{CAA5713C-E385-4531-98C4-1ABACA25C4FC}" type="slidenum">
              <a:rPr lang="es-UY"/>
              <a:pPr>
                <a:defRPr/>
              </a:pPr>
              <a:t>‹#›</a:t>
            </a:fld>
            <a:endParaRPr lang="es-UY"/>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3"/>
          <p:cNvSpPr>
            <a:spLocks noGrp="1"/>
          </p:cNvSpPr>
          <p:nvPr>
            <p:ph type="dt" sz="half" idx="10"/>
          </p:nvPr>
        </p:nvSpPr>
        <p:spPr/>
        <p:txBody>
          <a:bodyPr/>
          <a:lstStyle>
            <a:lvl1pPr>
              <a:defRPr/>
            </a:lvl1pPr>
          </a:lstStyle>
          <a:p>
            <a:pPr>
              <a:defRPr/>
            </a:pPr>
            <a:fld id="{18922C04-3F8E-4E3B-8A3D-3E1A2379A205}" type="datetimeFigureOut">
              <a:rPr lang="es-UY"/>
              <a:pPr>
                <a:defRPr/>
              </a:pPr>
              <a:t>8/5/2017</a:t>
            </a:fld>
            <a:endParaRPr lang="es-UY"/>
          </a:p>
        </p:txBody>
      </p:sp>
      <p:sp>
        <p:nvSpPr>
          <p:cNvPr id="3" name="Marcador de pie de página 4"/>
          <p:cNvSpPr>
            <a:spLocks noGrp="1"/>
          </p:cNvSpPr>
          <p:nvPr>
            <p:ph type="ftr" sz="quarter" idx="11"/>
          </p:nvPr>
        </p:nvSpPr>
        <p:spPr/>
        <p:txBody>
          <a:bodyPr/>
          <a:lstStyle>
            <a:lvl1pPr>
              <a:defRPr/>
            </a:lvl1pPr>
          </a:lstStyle>
          <a:p>
            <a:pPr>
              <a:defRPr/>
            </a:pPr>
            <a:endParaRPr lang="es-UY"/>
          </a:p>
        </p:txBody>
      </p:sp>
      <p:sp>
        <p:nvSpPr>
          <p:cNvPr id="4" name="Marcador de número de diapositiva 5"/>
          <p:cNvSpPr>
            <a:spLocks noGrp="1"/>
          </p:cNvSpPr>
          <p:nvPr>
            <p:ph type="sldNum" sz="quarter" idx="12"/>
          </p:nvPr>
        </p:nvSpPr>
        <p:spPr/>
        <p:txBody>
          <a:bodyPr/>
          <a:lstStyle>
            <a:lvl1pPr>
              <a:defRPr/>
            </a:lvl1pPr>
          </a:lstStyle>
          <a:p>
            <a:pPr>
              <a:defRPr/>
            </a:pPr>
            <a:fld id="{98975CAE-34AD-4909-BB2E-3DB7BF395D74}" type="slidenum">
              <a:rPr lang="es-UY"/>
              <a:pPr>
                <a:defRPr/>
              </a:pPr>
              <a:t>‹#›</a:t>
            </a:fld>
            <a:endParaRPr lang="es-UY"/>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UY"/>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3"/>
          <p:cNvSpPr>
            <a:spLocks noGrp="1"/>
          </p:cNvSpPr>
          <p:nvPr>
            <p:ph type="dt" sz="half" idx="10"/>
          </p:nvPr>
        </p:nvSpPr>
        <p:spPr/>
        <p:txBody>
          <a:bodyPr/>
          <a:lstStyle>
            <a:lvl1pPr>
              <a:defRPr/>
            </a:lvl1pPr>
          </a:lstStyle>
          <a:p>
            <a:pPr>
              <a:defRPr/>
            </a:pPr>
            <a:fld id="{DC4BBD8C-003D-4F74-B3E0-8A2118D9A8F2}" type="datetimeFigureOut">
              <a:rPr lang="es-UY"/>
              <a:pPr>
                <a:defRPr/>
              </a:pPr>
              <a:t>8/5/2017</a:t>
            </a:fld>
            <a:endParaRPr lang="es-UY"/>
          </a:p>
        </p:txBody>
      </p:sp>
      <p:sp>
        <p:nvSpPr>
          <p:cNvPr id="6" name="Marcador de pie de página 4"/>
          <p:cNvSpPr>
            <a:spLocks noGrp="1"/>
          </p:cNvSpPr>
          <p:nvPr>
            <p:ph type="ftr" sz="quarter" idx="11"/>
          </p:nvPr>
        </p:nvSpPr>
        <p:spPr/>
        <p:txBody>
          <a:bodyPr/>
          <a:lstStyle>
            <a:lvl1pPr>
              <a:defRPr/>
            </a:lvl1pPr>
          </a:lstStyle>
          <a:p>
            <a:pPr>
              <a:defRPr/>
            </a:pPr>
            <a:endParaRPr lang="es-UY"/>
          </a:p>
        </p:txBody>
      </p:sp>
      <p:sp>
        <p:nvSpPr>
          <p:cNvPr id="7" name="Marcador de número de diapositiva 5"/>
          <p:cNvSpPr>
            <a:spLocks noGrp="1"/>
          </p:cNvSpPr>
          <p:nvPr>
            <p:ph type="sldNum" sz="quarter" idx="12"/>
          </p:nvPr>
        </p:nvSpPr>
        <p:spPr/>
        <p:txBody>
          <a:bodyPr/>
          <a:lstStyle>
            <a:lvl1pPr>
              <a:defRPr/>
            </a:lvl1pPr>
          </a:lstStyle>
          <a:p>
            <a:pPr>
              <a:defRPr/>
            </a:pPr>
            <a:fld id="{08EF4A83-FF4C-4492-BA3E-AA517AE61538}" type="slidenum">
              <a:rPr lang="es-UY"/>
              <a:pPr>
                <a:defRPr/>
              </a:pPr>
              <a:t>‹#›</a:t>
            </a:fld>
            <a:endParaRPr lang="es-UY"/>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UY"/>
          </a:p>
        </p:txBody>
      </p:sp>
      <p:sp>
        <p:nvSpPr>
          <p:cNvPr id="3" name="Marcador de posición de imagen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UY" noProof="0"/>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3"/>
          <p:cNvSpPr>
            <a:spLocks noGrp="1"/>
          </p:cNvSpPr>
          <p:nvPr>
            <p:ph type="dt" sz="half" idx="10"/>
          </p:nvPr>
        </p:nvSpPr>
        <p:spPr/>
        <p:txBody>
          <a:bodyPr/>
          <a:lstStyle>
            <a:lvl1pPr>
              <a:defRPr/>
            </a:lvl1pPr>
          </a:lstStyle>
          <a:p>
            <a:pPr>
              <a:defRPr/>
            </a:pPr>
            <a:fld id="{FE8C7403-2612-4678-BE0F-CE167955819D}" type="datetimeFigureOut">
              <a:rPr lang="es-UY"/>
              <a:pPr>
                <a:defRPr/>
              </a:pPr>
              <a:t>8/5/2017</a:t>
            </a:fld>
            <a:endParaRPr lang="es-UY"/>
          </a:p>
        </p:txBody>
      </p:sp>
      <p:sp>
        <p:nvSpPr>
          <p:cNvPr id="6" name="Marcador de pie de página 4"/>
          <p:cNvSpPr>
            <a:spLocks noGrp="1"/>
          </p:cNvSpPr>
          <p:nvPr>
            <p:ph type="ftr" sz="quarter" idx="11"/>
          </p:nvPr>
        </p:nvSpPr>
        <p:spPr/>
        <p:txBody>
          <a:bodyPr/>
          <a:lstStyle>
            <a:lvl1pPr>
              <a:defRPr/>
            </a:lvl1pPr>
          </a:lstStyle>
          <a:p>
            <a:pPr>
              <a:defRPr/>
            </a:pPr>
            <a:endParaRPr lang="es-UY"/>
          </a:p>
        </p:txBody>
      </p:sp>
      <p:sp>
        <p:nvSpPr>
          <p:cNvPr id="7" name="Marcador de número de diapositiva 5"/>
          <p:cNvSpPr>
            <a:spLocks noGrp="1"/>
          </p:cNvSpPr>
          <p:nvPr>
            <p:ph type="sldNum" sz="quarter" idx="12"/>
          </p:nvPr>
        </p:nvSpPr>
        <p:spPr/>
        <p:txBody>
          <a:bodyPr/>
          <a:lstStyle>
            <a:lvl1pPr>
              <a:defRPr/>
            </a:lvl1pPr>
          </a:lstStyle>
          <a:p>
            <a:pPr>
              <a:defRPr/>
            </a:pPr>
            <a:fld id="{5DA56724-ABBC-4947-AD1B-A076DDC45AA2}" type="slidenum">
              <a:rPr lang="es-UY"/>
              <a:pPr>
                <a:defRPr/>
              </a:pPr>
              <a:t>‹#›</a:t>
            </a:fld>
            <a:endParaRPr lang="es-UY"/>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Marcador de título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endParaRPr lang="es-UY" smtClean="0"/>
          </a:p>
        </p:txBody>
      </p:sp>
      <p:sp>
        <p:nvSpPr>
          <p:cNvPr id="1027" name="Marcador de texto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smtClean="0"/>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C2B8837C-A13D-49F5-B3BA-9702D3A9D854}" type="datetimeFigureOut">
              <a:rPr lang="es-UY"/>
              <a:pPr>
                <a:defRPr/>
              </a:pPr>
              <a:t>8/5/2017</a:t>
            </a:fld>
            <a:endParaRPr lang="es-UY"/>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s-UY"/>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7E5554EC-F907-4F30-B44F-FB133A98E716}" type="slidenum">
              <a:rPr lang="es-UY"/>
              <a:pPr>
                <a:defRPr/>
              </a:pPr>
              <a:t>‹#›</a:t>
            </a:fld>
            <a:endParaRPr lang="es-UY"/>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agrama de flujo: multidocumento 3"/>
          <p:cNvSpPr/>
          <p:nvPr/>
        </p:nvSpPr>
        <p:spPr>
          <a:xfrm>
            <a:off x="2501900" y="1409700"/>
            <a:ext cx="7442200" cy="4127500"/>
          </a:xfrm>
          <a:prstGeom prst="flowChartMultidocumen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UY" dirty="0"/>
          </a:p>
        </p:txBody>
      </p:sp>
      <p:sp>
        <p:nvSpPr>
          <p:cNvPr id="2" name="Título 1"/>
          <p:cNvSpPr>
            <a:spLocks noGrp="1"/>
          </p:cNvSpPr>
          <p:nvPr>
            <p:ph type="ctrTitle"/>
          </p:nvPr>
        </p:nvSpPr>
        <p:spPr>
          <a:xfrm>
            <a:off x="1587500" y="1795463"/>
            <a:ext cx="9144000" cy="2387600"/>
          </a:xfrm>
          <a:solidFill>
            <a:schemeClr val="accent6">
              <a:lumMod val="60000"/>
              <a:lumOff val="40000"/>
            </a:schemeClr>
          </a:solidFill>
          <a:ln w="38100">
            <a:solidFill>
              <a:schemeClr val="tx1"/>
            </a:solidFill>
          </a:ln>
          <a:effectLst>
            <a:innerShdw blurRad="63500" dist="50800" dir="10800000">
              <a:prstClr val="black">
                <a:alpha val="50000"/>
              </a:prstClr>
            </a:innerShdw>
          </a:effectLst>
          <a:scene3d>
            <a:camera prst="isometricOffAxis1Right"/>
            <a:lightRig rig="threePt" dir="t"/>
          </a:scene3d>
          <a:sp3d>
            <a:bevelT prst="angle"/>
          </a:sp3d>
        </p:spPr>
        <p:txBody>
          <a:bodyPr rtlCol="0">
            <a:normAutofit/>
          </a:bodyPr>
          <a:lstStyle/>
          <a:p>
            <a:pPr eaLnBrk="1" fontAlgn="auto" hangingPunct="1">
              <a:spcAft>
                <a:spcPts val="0"/>
              </a:spcAft>
              <a:defRPr/>
            </a:pPr>
            <a:r>
              <a:rPr lang="es-ES" b="1" dirty="0"/>
              <a:t>COSTUMBRE INTERNACIONAL</a:t>
            </a:r>
            <a:endParaRPr lang="es-UY" b="1" dirty="0"/>
          </a:p>
        </p:txBody>
      </p:sp>
      <p:sp>
        <p:nvSpPr>
          <p:cNvPr id="13315" name="CuadroTexto 4"/>
          <p:cNvSpPr txBox="1">
            <a:spLocks noChangeArrowheads="1"/>
          </p:cNvSpPr>
          <p:nvPr/>
        </p:nvSpPr>
        <p:spPr bwMode="auto">
          <a:xfrm>
            <a:off x="7867650" y="5908675"/>
            <a:ext cx="3695700" cy="461963"/>
          </a:xfrm>
          <a:prstGeom prst="rect">
            <a:avLst/>
          </a:prstGeom>
          <a:noFill/>
          <a:ln w="9525">
            <a:noFill/>
            <a:miter lim="800000"/>
            <a:headEnd/>
            <a:tailEnd/>
          </a:ln>
        </p:spPr>
        <p:txBody>
          <a:bodyPr>
            <a:spAutoFit/>
          </a:bodyPr>
          <a:lstStyle/>
          <a:p>
            <a:r>
              <a:rPr lang="es-ES" sz="2400" b="1">
                <a:latin typeface="Calibri" pitchFamily="34" charset="0"/>
              </a:rPr>
              <a:t>www.datadipuy.com</a:t>
            </a:r>
            <a:endParaRPr lang="es-UY" sz="2400" b="1">
              <a:latin typeface="Calibri" pitchFamily="34" charset="0"/>
            </a:endParaRPr>
          </a:p>
        </p:txBody>
      </p:sp>
      <p:sp>
        <p:nvSpPr>
          <p:cNvPr id="3" name="CuadroTexto 2"/>
          <p:cNvSpPr txBox="1"/>
          <p:nvPr/>
        </p:nvSpPr>
        <p:spPr>
          <a:xfrm>
            <a:off x="2049463" y="5133975"/>
            <a:ext cx="3000375" cy="669925"/>
          </a:xfrm>
          <a:prstGeom prst="rect">
            <a:avLst/>
          </a:prstGeom>
          <a:solidFill>
            <a:schemeClr val="accent1">
              <a:lumMod val="20000"/>
              <a:lumOff val="80000"/>
            </a:schemeClr>
          </a:solidFill>
          <a:ln w="28575">
            <a:solidFill>
              <a:srgbClr val="7030A0"/>
            </a:solidFill>
          </a:ln>
        </p:spPr>
        <p:txBody>
          <a:bodyPr>
            <a:spAutoFit/>
          </a:bodyPr>
          <a:lstStyle/>
          <a:p>
            <a:pPr>
              <a:defRPr/>
            </a:pPr>
            <a:r>
              <a:rPr lang="es-ES" b="1">
                <a:latin typeface="Calibri" pitchFamily="34" charset="0"/>
              </a:rPr>
              <a:t>Maestría DIP</a:t>
            </a:r>
          </a:p>
          <a:p>
            <a:pPr>
              <a:defRPr/>
            </a:pPr>
            <a:r>
              <a:rPr lang="es-ES" b="1">
                <a:latin typeface="Calibri" pitchFamily="34" charset="0"/>
              </a:rPr>
              <a:t>Prof. Agda. Dra. Silvia Genta</a:t>
            </a:r>
            <a:endParaRPr lang="es-UY" b="1">
              <a:latin typeface="Calibri" pitchFamily="34" charset="0"/>
            </a:endParaRPr>
          </a:p>
        </p:txBody>
      </p:sp>
      <p:sp>
        <p:nvSpPr>
          <p:cNvPr id="7" name="Medio marco 6"/>
          <p:cNvSpPr/>
          <p:nvPr/>
        </p:nvSpPr>
        <p:spPr>
          <a:xfrm>
            <a:off x="999672" y="327060"/>
            <a:ext cx="1276350" cy="5581650"/>
          </a:xfrm>
          <a:prstGeom prst="halfFrame">
            <a:avLst/>
          </a:prstGeom>
          <a:solidFill>
            <a:srgbClr val="00B050"/>
          </a:solidFill>
          <a:ln>
            <a:solidFill>
              <a:schemeClr val="tx1"/>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UY"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CuadroTexto 1"/>
          <p:cNvSpPr txBox="1">
            <a:spLocks noChangeArrowheads="1"/>
          </p:cNvSpPr>
          <p:nvPr/>
        </p:nvSpPr>
        <p:spPr bwMode="auto">
          <a:xfrm>
            <a:off x="1681163" y="631825"/>
            <a:ext cx="2554287" cy="1077913"/>
          </a:xfrm>
          <a:prstGeom prst="rect">
            <a:avLst/>
          </a:prstGeom>
          <a:noFill/>
          <a:ln w="38100">
            <a:solidFill>
              <a:srgbClr val="002060"/>
            </a:solidFill>
            <a:miter lim="800000"/>
            <a:headEnd/>
            <a:tailEnd/>
          </a:ln>
        </p:spPr>
        <p:txBody>
          <a:bodyPr>
            <a:spAutoFit/>
          </a:bodyPr>
          <a:lstStyle/>
          <a:p>
            <a:r>
              <a:rPr lang="es-ES" sz="3200" b="1">
                <a:latin typeface="Calibri" pitchFamily="34" charset="0"/>
              </a:rPr>
              <a:t>Efecto Cristalizador</a:t>
            </a:r>
            <a:endParaRPr lang="es-UY" sz="3200" b="1">
              <a:latin typeface="Calibri" pitchFamily="34" charset="0"/>
            </a:endParaRPr>
          </a:p>
        </p:txBody>
      </p:sp>
      <p:sp>
        <p:nvSpPr>
          <p:cNvPr id="3" name="Flecha: curvada hacia la derecha 2"/>
          <p:cNvSpPr/>
          <p:nvPr/>
        </p:nvSpPr>
        <p:spPr>
          <a:xfrm rot="20362112">
            <a:off x="1284288" y="1736725"/>
            <a:ext cx="674687" cy="189865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UY">
              <a:solidFill>
                <a:schemeClr val="tx1"/>
              </a:solidFill>
            </a:endParaRPr>
          </a:p>
        </p:txBody>
      </p:sp>
      <p:sp>
        <p:nvSpPr>
          <p:cNvPr id="22531" name="Rectángulo 3"/>
          <p:cNvSpPr>
            <a:spLocks noChangeArrowheads="1"/>
          </p:cNvSpPr>
          <p:nvPr/>
        </p:nvSpPr>
        <p:spPr bwMode="auto">
          <a:xfrm>
            <a:off x="2443163" y="2655888"/>
            <a:ext cx="6096000" cy="641350"/>
          </a:xfrm>
          <a:prstGeom prst="rect">
            <a:avLst/>
          </a:prstGeom>
          <a:noFill/>
          <a:ln w="9525">
            <a:noFill/>
            <a:miter lim="800000"/>
            <a:headEnd/>
            <a:tailEnd/>
          </a:ln>
        </p:spPr>
        <p:txBody>
          <a:bodyPr>
            <a:spAutoFit/>
          </a:bodyPr>
          <a:lstStyle/>
          <a:p>
            <a:pPr marL="285750" indent="-285750">
              <a:buFont typeface="Wingdings" pitchFamily="2" charset="2"/>
              <a:buChar char="ü"/>
            </a:pPr>
            <a:r>
              <a:rPr lang="es-ES" b="1" i="1">
                <a:latin typeface="Calibri" pitchFamily="34" charset="0"/>
              </a:rPr>
              <a:t>Caso de la Plataforma PC .Mar del Norte- CIJ -Dinamarca y Países Bajos c/ Rep. Federal Alemania 19</a:t>
            </a:r>
            <a:r>
              <a:rPr lang="es-UY" b="1">
                <a:latin typeface="Calibri" pitchFamily="34" charset="0"/>
              </a:rPr>
              <a:t>6</a:t>
            </a:r>
            <a:r>
              <a:rPr lang="es-ES" b="1" i="1">
                <a:latin typeface="Calibri" pitchFamily="34" charset="0"/>
              </a:rPr>
              <a:t>9</a:t>
            </a:r>
            <a:endParaRPr lang="es-UY" b="1" i="1">
              <a:latin typeface="Calibri" pitchFamily="34" charset="0"/>
            </a:endParaRPr>
          </a:p>
        </p:txBody>
      </p:sp>
      <p:sp>
        <p:nvSpPr>
          <p:cNvPr id="22532" name="Rectángulo 6"/>
          <p:cNvSpPr>
            <a:spLocks noChangeArrowheads="1"/>
          </p:cNvSpPr>
          <p:nvPr/>
        </p:nvSpPr>
        <p:spPr bwMode="auto">
          <a:xfrm>
            <a:off x="2443163" y="3600450"/>
            <a:ext cx="6096000" cy="641350"/>
          </a:xfrm>
          <a:prstGeom prst="rect">
            <a:avLst/>
          </a:prstGeom>
          <a:noFill/>
          <a:ln w="9525">
            <a:noFill/>
            <a:miter lim="800000"/>
            <a:headEnd/>
            <a:tailEnd/>
          </a:ln>
        </p:spPr>
        <p:txBody>
          <a:bodyPr>
            <a:spAutoFit/>
          </a:bodyPr>
          <a:lstStyle/>
          <a:p>
            <a:pPr marL="285750" indent="-285750">
              <a:buFont typeface="Wingdings" pitchFamily="2" charset="2"/>
              <a:buChar char="ü"/>
            </a:pPr>
            <a:r>
              <a:rPr lang="es-ES" b="1" i="1">
                <a:latin typeface="Calibri" pitchFamily="34" charset="0"/>
              </a:rPr>
              <a:t>Pesquerías Islandesas- CIJ -Reino Unido c Islandia y R.F Alemania c/ Islandia 1974</a:t>
            </a:r>
            <a:endParaRPr lang="es-UY" b="1" i="1">
              <a:latin typeface="Calibri"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CuadroTexto 1"/>
          <p:cNvSpPr txBox="1">
            <a:spLocks noChangeArrowheads="1"/>
          </p:cNvSpPr>
          <p:nvPr/>
        </p:nvSpPr>
        <p:spPr bwMode="auto">
          <a:xfrm>
            <a:off x="1747838" y="766763"/>
            <a:ext cx="3362325" cy="1076325"/>
          </a:xfrm>
          <a:prstGeom prst="rect">
            <a:avLst/>
          </a:prstGeom>
          <a:noFill/>
          <a:ln w="57150">
            <a:solidFill>
              <a:srgbClr val="002060"/>
            </a:solidFill>
            <a:miter lim="800000"/>
            <a:headEnd/>
            <a:tailEnd/>
          </a:ln>
        </p:spPr>
        <p:txBody>
          <a:bodyPr>
            <a:spAutoFit/>
          </a:bodyPr>
          <a:lstStyle/>
          <a:p>
            <a:r>
              <a:rPr lang="es-ES" sz="3200" b="1">
                <a:latin typeface="Calibri" pitchFamily="34" charset="0"/>
              </a:rPr>
              <a:t>Efecto Generador o constitutivo</a:t>
            </a:r>
            <a:endParaRPr lang="es-UY" sz="3200" b="1">
              <a:latin typeface="Calibri" pitchFamily="34" charset="0"/>
            </a:endParaRPr>
          </a:p>
        </p:txBody>
      </p:sp>
      <p:sp>
        <p:nvSpPr>
          <p:cNvPr id="3" name="Flecha: curvada hacia la derecha 2"/>
          <p:cNvSpPr/>
          <p:nvPr/>
        </p:nvSpPr>
        <p:spPr>
          <a:xfrm rot="21030095">
            <a:off x="847725" y="1963738"/>
            <a:ext cx="900113" cy="219075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UY">
              <a:solidFill>
                <a:schemeClr val="tx1"/>
              </a:solidFill>
            </a:endParaRPr>
          </a:p>
        </p:txBody>
      </p:sp>
      <p:sp>
        <p:nvSpPr>
          <p:cNvPr id="23555" name="Rectángulo 3"/>
          <p:cNvSpPr>
            <a:spLocks noChangeArrowheads="1"/>
          </p:cNvSpPr>
          <p:nvPr/>
        </p:nvSpPr>
        <p:spPr bwMode="auto">
          <a:xfrm>
            <a:off x="2671763" y="2595563"/>
            <a:ext cx="6096000" cy="641350"/>
          </a:xfrm>
          <a:prstGeom prst="rect">
            <a:avLst/>
          </a:prstGeom>
          <a:noFill/>
          <a:ln w="9525">
            <a:noFill/>
            <a:miter lim="800000"/>
            <a:headEnd/>
            <a:tailEnd/>
          </a:ln>
        </p:spPr>
        <p:txBody>
          <a:bodyPr>
            <a:spAutoFit/>
          </a:bodyPr>
          <a:lstStyle/>
          <a:p>
            <a:pPr marL="285750" indent="-285750">
              <a:buFont typeface="Wingdings" pitchFamily="2" charset="2"/>
              <a:buChar char="ü"/>
            </a:pPr>
            <a:r>
              <a:rPr lang="es-ES" b="1" i="1">
                <a:latin typeface="Calibri" pitchFamily="34" charset="0"/>
              </a:rPr>
              <a:t>Caso de la PC  Mar del Norte- Dinamarca y Países Bajos c/ Rep. Federal Alemania -  CIJ 19</a:t>
            </a:r>
            <a:r>
              <a:rPr lang="es-UY" b="1">
                <a:latin typeface="Calibri" pitchFamily="34" charset="0"/>
              </a:rPr>
              <a:t>6</a:t>
            </a:r>
            <a:r>
              <a:rPr lang="es-ES" b="1" i="1">
                <a:latin typeface="Calibri" pitchFamily="34" charset="0"/>
              </a:rPr>
              <a:t>9.</a:t>
            </a:r>
            <a:endParaRPr lang="es-UY" b="1" i="1">
              <a:latin typeface="Calibri" pitchFamily="34" charset="0"/>
            </a:endParaRPr>
          </a:p>
        </p:txBody>
      </p:sp>
      <p:sp>
        <p:nvSpPr>
          <p:cNvPr id="23556" name="CuadroTexto 4"/>
          <p:cNvSpPr txBox="1">
            <a:spLocks noChangeArrowheads="1"/>
          </p:cNvSpPr>
          <p:nvPr/>
        </p:nvSpPr>
        <p:spPr bwMode="auto">
          <a:xfrm>
            <a:off x="2671763" y="3346450"/>
            <a:ext cx="5422900" cy="641350"/>
          </a:xfrm>
          <a:prstGeom prst="rect">
            <a:avLst/>
          </a:prstGeom>
          <a:noFill/>
          <a:ln w="9525">
            <a:noFill/>
            <a:miter lim="800000"/>
            <a:headEnd/>
            <a:tailEnd/>
          </a:ln>
        </p:spPr>
        <p:txBody>
          <a:bodyPr>
            <a:spAutoFit/>
          </a:bodyPr>
          <a:lstStyle/>
          <a:p>
            <a:pPr marL="285750" indent="-285750">
              <a:buFont typeface="Wingdings" pitchFamily="2" charset="2"/>
              <a:buChar char="ü"/>
            </a:pPr>
            <a:r>
              <a:rPr lang="es-ES" b="1" i="1">
                <a:latin typeface="Calibri" pitchFamily="34" charset="0"/>
              </a:rPr>
              <a:t>Opinión Consultiva CIJ  sobre la construcción de un muro en territorio Palestino ocupado  2004.</a:t>
            </a:r>
            <a:endParaRPr lang="es-UY" b="1" i="1">
              <a:latin typeface="Calibri"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ángulo 1"/>
          <p:cNvSpPr>
            <a:spLocks noChangeArrowheads="1"/>
          </p:cNvSpPr>
          <p:nvPr/>
        </p:nvSpPr>
        <p:spPr bwMode="auto">
          <a:xfrm>
            <a:off x="2487613" y="1262063"/>
            <a:ext cx="7158037" cy="1200150"/>
          </a:xfrm>
          <a:prstGeom prst="rect">
            <a:avLst/>
          </a:prstGeom>
          <a:noFill/>
          <a:ln w="9525">
            <a:noFill/>
            <a:miter lim="800000"/>
            <a:headEnd/>
            <a:tailEnd/>
          </a:ln>
        </p:spPr>
        <p:txBody>
          <a:bodyPr>
            <a:spAutoFit/>
          </a:bodyPr>
          <a:lstStyle/>
          <a:p>
            <a:r>
              <a:rPr lang="es-UY" sz="2400" b="1" u="sng">
                <a:solidFill>
                  <a:srgbClr val="333333"/>
                </a:solidFill>
                <a:latin typeface="Pontano Sans"/>
              </a:rPr>
              <a:t>Relación entre las resoluciones de la  Asamblea General de ONU y la fuente consuetudinaria (costumbre).</a:t>
            </a:r>
            <a:endParaRPr lang="es-UY" sz="2400">
              <a:solidFill>
                <a:srgbClr val="333333"/>
              </a:solidFill>
              <a:latin typeface="Pontano Sans"/>
            </a:endParaRPr>
          </a:p>
        </p:txBody>
      </p:sp>
      <p:sp>
        <p:nvSpPr>
          <p:cNvPr id="24578" name="Rectángulo 2"/>
          <p:cNvSpPr>
            <a:spLocks noChangeArrowheads="1"/>
          </p:cNvSpPr>
          <p:nvPr/>
        </p:nvSpPr>
        <p:spPr bwMode="auto">
          <a:xfrm>
            <a:off x="2292350" y="1238250"/>
            <a:ext cx="7546975" cy="1373188"/>
          </a:xfrm>
          <a:prstGeom prst="rect">
            <a:avLst/>
          </a:prstGeom>
          <a:noFill/>
          <a:ln w="38100">
            <a:solidFill>
              <a:srgbClr val="7030A0"/>
            </a:solidFill>
            <a:miter lim="800000"/>
            <a:headEnd/>
            <a:tailEnd/>
          </a:ln>
        </p:spPr>
        <p:txBody>
          <a:bodyPr>
            <a:spAutoFit/>
          </a:bodyPr>
          <a:lstStyle/>
          <a:p>
            <a:endParaRPr lang="es-CL" sz="2400">
              <a:solidFill>
                <a:srgbClr val="333333"/>
              </a:solidFill>
              <a:latin typeface="Pontano Sans"/>
            </a:endParaRPr>
          </a:p>
        </p:txBody>
      </p:sp>
      <p:sp>
        <p:nvSpPr>
          <p:cNvPr id="24579" name="Rectángulo 4"/>
          <p:cNvSpPr>
            <a:spLocks noChangeArrowheads="1"/>
          </p:cNvSpPr>
          <p:nvPr/>
        </p:nvSpPr>
        <p:spPr bwMode="auto">
          <a:xfrm>
            <a:off x="4546600" y="4033838"/>
            <a:ext cx="2651125" cy="1384300"/>
          </a:xfrm>
          <a:prstGeom prst="rect">
            <a:avLst/>
          </a:prstGeom>
          <a:noFill/>
          <a:ln w="9525">
            <a:noFill/>
            <a:miter lim="800000"/>
            <a:headEnd/>
            <a:tailEnd/>
          </a:ln>
        </p:spPr>
        <p:txBody>
          <a:bodyPr>
            <a:spAutoFit/>
          </a:bodyPr>
          <a:lstStyle/>
          <a:p>
            <a:pPr marL="342900" indent="-342900">
              <a:buFont typeface="Wingdings" pitchFamily="2" charset="2"/>
              <a:buChar char="v"/>
            </a:pPr>
            <a:r>
              <a:rPr lang="es-ES" sz="2800" b="1">
                <a:latin typeface="Calibri" pitchFamily="34" charset="0"/>
              </a:rPr>
              <a:t>Declarativo</a:t>
            </a:r>
          </a:p>
          <a:p>
            <a:pPr marL="342900" indent="-342900">
              <a:buFont typeface="Wingdings" pitchFamily="2" charset="2"/>
              <a:buChar char="v"/>
            </a:pPr>
            <a:r>
              <a:rPr lang="es-ES" sz="2800" b="1">
                <a:latin typeface="Calibri" pitchFamily="34" charset="0"/>
              </a:rPr>
              <a:t>Cristalizador</a:t>
            </a:r>
          </a:p>
          <a:p>
            <a:pPr marL="342900" indent="-342900">
              <a:buFont typeface="Wingdings" pitchFamily="2" charset="2"/>
              <a:buChar char="v"/>
            </a:pPr>
            <a:r>
              <a:rPr lang="es-ES" sz="2800" b="1">
                <a:latin typeface="Calibri" pitchFamily="34" charset="0"/>
              </a:rPr>
              <a:t>Generador</a:t>
            </a:r>
            <a:endParaRPr lang="es-UY" sz="2800">
              <a:latin typeface="Calibri" pitchFamily="34" charset="0"/>
            </a:endParaRPr>
          </a:p>
        </p:txBody>
      </p:sp>
      <p:sp>
        <p:nvSpPr>
          <p:cNvPr id="6" name="Flecha: hacia abajo 5"/>
          <p:cNvSpPr/>
          <p:nvPr/>
        </p:nvSpPr>
        <p:spPr>
          <a:xfrm>
            <a:off x="5562600" y="2825750"/>
            <a:ext cx="309563" cy="842963"/>
          </a:xfrm>
          <a:prstGeom prst="down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UY"/>
          </a:p>
        </p:txBody>
      </p:sp>
      <p:sp>
        <p:nvSpPr>
          <p:cNvPr id="7" name="Flecha: curvada hacia la derecha 6"/>
          <p:cNvSpPr/>
          <p:nvPr/>
        </p:nvSpPr>
        <p:spPr>
          <a:xfrm flipH="1">
            <a:off x="10999788" y="4033838"/>
            <a:ext cx="768350" cy="269875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UY">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CuadroTexto 1"/>
          <p:cNvSpPr txBox="1">
            <a:spLocks noChangeArrowheads="1"/>
          </p:cNvSpPr>
          <p:nvPr/>
        </p:nvSpPr>
        <p:spPr bwMode="auto">
          <a:xfrm>
            <a:off x="1179513" y="835025"/>
            <a:ext cx="3257550" cy="584200"/>
          </a:xfrm>
          <a:prstGeom prst="rect">
            <a:avLst/>
          </a:prstGeom>
          <a:solidFill>
            <a:schemeClr val="bg2"/>
          </a:solidFill>
          <a:ln w="57150">
            <a:solidFill>
              <a:srgbClr val="7030A0"/>
            </a:solidFill>
            <a:miter lim="800000"/>
            <a:headEnd/>
            <a:tailEnd/>
          </a:ln>
        </p:spPr>
        <p:txBody>
          <a:bodyPr wrap="none">
            <a:spAutoFit/>
          </a:bodyPr>
          <a:lstStyle/>
          <a:p>
            <a:r>
              <a:rPr lang="es-ES" sz="3200" b="1">
                <a:latin typeface="Calibri" pitchFamily="34" charset="0"/>
              </a:rPr>
              <a:t>Efecto Declarativo</a:t>
            </a:r>
            <a:endParaRPr lang="es-UY" sz="3200" b="1">
              <a:latin typeface="Calibri" pitchFamily="34" charset="0"/>
            </a:endParaRPr>
          </a:p>
        </p:txBody>
      </p:sp>
      <p:sp>
        <p:nvSpPr>
          <p:cNvPr id="25602" name="CuadroTexto 3"/>
          <p:cNvSpPr txBox="1">
            <a:spLocks noChangeArrowheads="1"/>
          </p:cNvSpPr>
          <p:nvPr/>
        </p:nvSpPr>
        <p:spPr bwMode="auto">
          <a:xfrm>
            <a:off x="2346325" y="1527175"/>
            <a:ext cx="8897938" cy="822325"/>
          </a:xfrm>
          <a:prstGeom prst="rect">
            <a:avLst/>
          </a:prstGeom>
          <a:noFill/>
          <a:ln w="9525">
            <a:noFill/>
            <a:miter lim="800000"/>
            <a:headEnd/>
            <a:tailEnd/>
          </a:ln>
        </p:spPr>
        <p:txBody>
          <a:bodyPr wrap="none">
            <a:spAutoFit/>
          </a:bodyPr>
          <a:lstStyle/>
          <a:p>
            <a:r>
              <a:rPr lang="es-ES" sz="2400" b="1">
                <a:latin typeface="Calibri" pitchFamily="34" charset="0"/>
              </a:rPr>
              <a:t>Resolución 2</a:t>
            </a:r>
            <a:r>
              <a:rPr lang="es-UY" sz="2400" b="1">
                <a:latin typeface="Calibri" pitchFamily="34" charset="0"/>
              </a:rPr>
              <a:t>625 de la AG 1970 – Declaración de los principios de DI </a:t>
            </a:r>
          </a:p>
          <a:p>
            <a:r>
              <a:rPr lang="es-UY" sz="2400" b="1">
                <a:latin typeface="Calibri" pitchFamily="34" charset="0"/>
              </a:rPr>
              <a:t>relativos a las relaciones de amistad y cooperación entre los Estados.</a:t>
            </a:r>
          </a:p>
        </p:txBody>
      </p:sp>
      <p:sp>
        <p:nvSpPr>
          <p:cNvPr id="25603" name="CuadroTexto 5"/>
          <p:cNvSpPr txBox="1">
            <a:spLocks noChangeArrowheads="1"/>
          </p:cNvSpPr>
          <p:nvPr/>
        </p:nvSpPr>
        <p:spPr bwMode="auto">
          <a:xfrm>
            <a:off x="1025525" y="2770188"/>
            <a:ext cx="3565525" cy="584200"/>
          </a:xfrm>
          <a:prstGeom prst="rect">
            <a:avLst/>
          </a:prstGeom>
          <a:solidFill>
            <a:schemeClr val="bg2"/>
          </a:solidFill>
          <a:ln w="57150">
            <a:solidFill>
              <a:srgbClr val="7030A0"/>
            </a:solidFill>
            <a:miter lim="800000"/>
            <a:headEnd/>
            <a:tailEnd/>
          </a:ln>
        </p:spPr>
        <p:txBody>
          <a:bodyPr>
            <a:spAutoFit/>
          </a:bodyPr>
          <a:lstStyle/>
          <a:p>
            <a:r>
              <a:rPr lang="es-ES" sz="3200" b="1">
                <a:latin typeface="Calibri" pitchFamily="34" charset="0"/>
              </a:rPr>
              <a:t>Efecto Cristalizador</a:t>
            </a:r>
            <a:endParaRPr lang="es-UY" sz="3200" b="1">
              <a:latin typeface="Calibri" pitchFamily="34" charset="0"/>
            </a:endParaRPr>
          </a:p>
        </p:txBody>
      </p:sp>
      <p:sp>
        <p:nvSpPr>
          <p:cNvPr id="25604" name="CuadroTexto 6"/>
          <p:cNvSpPr txBox="1">
            <a:spLocks noChangeArrowheads="1"/>
          </p:cNvSpPr>
          <p:nvPr/>
        </p:nvSpPr>
        <p:spPr bwMode="auto">
          <a:xfrm>
            <a:off x="4960938" y="2708275"/>
            <a:ext cx="5781675" cy="1190625"/>
          </a:xfrm>
          <a:prstGeom prst="rect">
            <a:avLst/>
          </a:prstGeom>
          <a:noFill/>
          <a:ln w="9525">
            <a:noFill/>
            <a:miter lim="800000"/>
            <a:headEnd/>
            <a:tailEnd/>
          </a:ln>
        </p:spPr>
        <p:txBody>
          <a:bodyPr>
            <a:spAutoFit/>
          </a:bodyPr>
          <a:lstStyle/>
          <a:p>
            <a:pPr marL="285750" indent="-285750">
              <a:buFont typeface="Wingdings" pitchFamily="2" charset="2"/>
              <a:buChar char="§"/>
            </a:pPr>
            <a:r>
              <a:rPr lang="es-ES" b="1">
                <a:latin typeface="Calibri" pitchFamily="34" charset="0"/>
              </a:rPr>
              <a:t>Res. 19</a:t>
            </a:r>
            <a:r>
              <a:rPr lang="es-UY" b="1">
                <a:latin typeface="Calibri" pitchFamily="34" charset="0"/>
              </a:rPr>
              <a:t>62 de la AG 1963 - Declaración de principios jurídicos que deben regir las actividades de los Estados en la exploración y utilización del espacio ultraterrestre</a:t>
            </a:r>
            <a:endParaRPr lang="es-UY">
              <a:latin typeface="Calibri" pitchFamily="34" charset="0"/>
            </a:endParaRPr>
          </a:p>
          <a:p>
            <a:pPr marL="285750" indent="-285750"/>
            <a:endParaRPr lang="es-UY">
              <a:latin typeface="Calibri" pitchFamily="34" charset="0"/>
            </a:endParaRPr>
          </a:p>
        </p:txBody>
      </p:sp>
      <p:sp>
        <p:nvSpPr>
          <p:cNvPr id="25605" name="CuadroTexto 7"/>
          <p:cNvSpPr txBox="1">
            <a:spLocks noChangeArrowheads="1"/>
          </p:cNvSpPr>
          <p:nvPr/>
        </p:nvSpPr>
        <p:spPr bwMode="auto">
          <a:xfrm>
            <a:off x="4960938" y="3859213"/>
            <a:ext cx="5407025" cy="1190625"/>
          </a:xfrm>
          <a:prstGeom prst="rect">
            <a:avLst/>
          </a:prstGeom>
          <a:noFill/>
          <a:ln w="9525">
            <a:noFill/>
            <a:miter lim="800000"/>
            <a:headEnd/>
            <a:tailEnd/>
          </a:ln>
        </p:spPr>
        <p:txBody>
          <a:bodyPr>
            <a:spAutoFit/>
          </a:bodyPr>
          <a:lstStyle/>
          <a:p>
            <a:pPr marL="285750" indent="-285750">
              <a:buFont typeface="Wingdings" pitchFamily="2" charset="2"/>
              <a:buChar char="§"/>
            </a:pPr>
            <a:r>
              <a:rPr lang="es-ES" b="1">
                <a:latin typeface="Calibri" pitchFamily="34" charset="0"/>
              </a:rPr>
              <a:t>Res. 2749 de la AG 1970 -  Declaración de los principios que regulan los Fondos marinos y oceánicos y subsuelo fuera de los limites de la jurisdicción nacional.  </a:t>
            </a:r>
            <a:endParaRPr lang="es-UY" b="1">
              <a:latin typeface="Calibri" pitchFamily="34" charset="0"/>
            </a:endParaRPr>
          </a:p>
        </p:txBody>
      </p:sp>
      <p:sp>
        <p:nvSpPr>
          <p:cNvPr id="25606" name="CuadroTexto 8"/>
          <p:cNvSpPr txBox="1">
            <a:spLocks noChangeArrowheads="1"/>
          </p:cNvSpPr>
          <p:nvPr/>
        </p:nvSpPr>
        <p:spPr bwMode="auto">
          <a:xfrm>
            <a:off x="969963" y="5264150"/>
            <a:ext cx="3317875" cy="636588"/>
          </a:xfrm>
          <a:prstGeom prst="rect">
            <a:avLst/>
          </a:prstGeom>
          <a:solidFill>
            <a:schemeClr val="bg2"/>
          </a:solidFill>
          <a:ln w="57150">
            <a:solidFill>
              <a:srgbClr val="7030A0"/>
            </a:solidFill>
            <a:miter lim="800000"/>
            <a:headEnd/>
            <a:tailEnd/>
          </a:ln>
        </p:spPr>
        <p:txBody>
          <a:bodyPr>
            <a:spAutoFit/>
          </a:bodyPr>
          <a:lstStyle/>
          <a:p>
            <a:r>
              <a:rPr lang="es-ES" sz="3200" b="1">
                <a:latin typeface="Calibri" pitchFamily="34" charset="0"/>
              </a:rPr>
              <a:t>Efecto Generador</a:t>
            </a:r>
            <a:endParaRPr lang="es-UY" sz="3200" b="1">
              <a:latin typeface="Calibri" pitchFamily="34" charset="0"/>
            </a:endParaRPr>
          </a:p>
        </p:txBody>
      </p:sp>
      <p:sp>
        <p:nvSpPr>
          <p:cNvPr id="25607" name="CuadroTexto 9"/>
          <p:cNvSpPr txBox="1">
            <a:spLocks noChangeArrowheads="1"/>
          </p:cNvSpPr>
          <p:nvPr/>
        </p:nvSpPr>
        <p:spPr bwMode="auto">
          <a:xfrm>
            <a:off x="4960938" y="5249863"/>
            <a:ext cx="6153150" cy="641350"/>
          </a:xfrm>
          <a:prstGeom prst="rect">
            <a:avLst/>
          </a:prstGeom>
          <a:noFill/>
          <a:ln w="9525">
            <a:noFill/>
            <a:miter lim="800000"/>
            <a:headEnd/>
            <a:tailEnd/>
          </a:ln>
        </p:spPr>
        <p:txBody>
          <a:bodyPr>
            <a:spAutoFit/>
          </a:bodyPr>
          <a:lstStyle/>
          <a:p>
            <a:pPr marL="285750" indent="-285750">
              <a:buFont typeface="Wingdings" pitchFamily="2" charset="2"/>
              <a:buChar char="§"/>
            </a:pPr>
            <a:r>
              <a:rPr lang="es-ES" b="1">
                <a:latin typeface="Calibri" pitchFamily="34" charset="0"/>
              </a:rPr>
              <a:t>Res. 1514 de la AG 19</a:t>
            </a:r>
            <a:r>
              <a:rPr lang="es-UY" b="1">
                <a:latin typeface="Calibri" pitchFamily="34" charset="0"/>
              </a:rPr>
              <a:t>60 - </a:t>
            </a:r>
            <a:r>
              <a:rPr lang="es-ES" b="1">
                <a:latin typeface="Calibri" pitchFamily="34" charset="0"/>
              </a:rPr>
              <a:t>Declaración sobre la concesión de la independencia a los   países y pueblos coloniales.</a:t>
            </a:r>
            <a:endParaRPr lang="es-UY" b="1">
              <a:latin typeface="Calibri" pitchFamily="34" charset="0"/>
            </a:endParaRPr>
          </a:p>
        </p:txBody>
      </p:sp>
      <p:sp>
        <p:nvSpPr>
          <p:cNvPr id="11" name="Flecha: a la derecha 10"/>
          <p:cNvSpPr/>
          <p:nvPr/>
        </p:nvSpPr>
        <p:spPr>
          <a:xfrm>
            <a:off x="4437063" y="5565775"/>
            <a:ext cx="523875" cy="160338"/>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UY"/>
          </a:p>
        </p:txBody>
      </p:sp>
      <p:sp>
        <p:nvSpPr>
          <p:cNvPr id="12" name="Abrir llave 11"/>
          <p:cNvSpPr/>
          <p:nvPr/>
        </p:nvSpPr>
        <p:spPr>
          <a:xfrm>
            <a:off x="4778375" y="2706688"/>
            <a:ext cx="182563" cy="2222500"/>
          </a:xfrm>
          <a:prstGeom prst="leftBrace">
            <a:avLst>
              <a:gd name="adj1" fmla="val 8333"/>
              <a:gd name="adj2" fmla="val 16224"/>
            </a:avLst>
          </a:prstGeom>
          <a:ln w="38100"/>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s-UY"/>
          </a:p>
        </p:txBody>
      </p:sp>
      <p:sp>
        <p:nvSpPr>
          <p:cNvPr id="13" name="Flecha: doblada 12"/>
          <p:cNvSpPr/>
          <p:nvPr/>
        </p:nvSpPr>
        <p:spPr>
          <a:xfrm rot="10800000" flipH="1">
            <a:off x="1511300" y="1557338"/>
            <a:ext cx="423863" cy="639762"/>
          </a:xfrm>
          <a:prstGeom prst="bentArrow">
            <a:avLst>
              <a:gd name="adj1" fmla="val 30301"/>
              <a:gd name="adj2" fmla="val 46836"/>
              <a:gd name="adj3" fmla="val 15642"/>
              <a:gd name="adj4" fmla="val 2379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UY">
              <a:solidFill>
                <a:schemeClr val="tx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608482" y="265673"/>
            <a:ext cx="8991600" cy="954107"/>
          </a:xfrm>
          <a:prstGeom prst="rect">
            <a:avLst/>
          </a:prstGeom>
          <a:solidFill>
            <a:schemeClr val="accent1">
              <a:lumMod val="20000"/>
              <a:lumOff val="80000"/>
            </a:schemeClr>
          </a:solidFill>
          <a:ln w="38100">
            <a:solidFill>
              <a:srgbClr val="7030A0"/>
            </a:solidFill>
          </a:ln>
          <a:effectLst>
            <a:glow rad="139700">
              <a:schemeClr val="accent2">
                <a:satMod val="175000"/>
                <a:alpha val="40000"/>
              </a:schemeClr>
            </a:glow>
          </a:effectLst>
        </p:spPr>
        <p:txBody>
          <a:bodyPr>
            <a:spAutoFit/>
          </a:bodyPr>
          <a:lstStyle/>
          <a:p>
            <a:pPr fontAlgn="auto">
              <a:spcBef>
                <a:spcPts val="0"/>
              </a:spcBef>
              <a:spcAft>
                <a:spcPts val="0"/>
              </a:spcAft>
              <a:defRPr/>
            </a:pPr>
            <a:r>
              <a:rPr lang="es-UY" sz="2800" b="1" dirty="0">
                <a:latin typeface="+mn-lt"/>
                <a:cs typeface="+mn-cs"/>
              </a:rPr>
              <a:t>CDI - Comisión de Derecho Internacional</a:t>
            </a:r>
          </a:p>
          <a:p>
            <a:pPr fontAlgn="auto">
              <a:spcBef>
                <a:spcPts val="0"/>
              </a:spcBef>
              <a:spcAft>
                <a:spcPts val="0"/>
              </a:spcAft>
              <a:defRPr/>
            </a:pPr>
            <a:r>
              <a:rPr lang="es-UY" sz="1400" b="1" i="1" dirty="0">
                <a:latin typeface="+mn-lt"/>
                <a:cs typeface="+mn-cs"/>
              </a:rPr>
              <a:t>Informe de la Comisión de Derecho Internacional 68º período de sesiones (2 de mayo a 10 de junio y 4 de julio a 12 de agosto de 2016) </a:t>
            </a:r>
          </a:p>
        </p:txBody>
      </p:sp>
      <p:sp>
        <p:nvSpPr>
          <p:cNvPr id="26628" name="Rectángulo 2"/>
          <p:cNvSpPr>
            <a:spLocks noChangeArrowheads="1"/>
          </p:cNvSpPr>
          <p:nvPr/>
        </p:nvSpPr>
        <p:spPr bwMode="auto">
          <a:xfrm>
            <a:off x="1714500" y="2428875"/>
            <a:ext cx="7840663" cy="646113"/>
          </a:xfrm>
          <a:prstGeom prst="rect">
            <a:avLst/>
          </a:prstGeom>
          <a:noFill/>
          <a:ln w="9525">
            <a:noFill/>
            <a:miter lim="800000"/>
            <a:headEnd/>
            <a:tailEnd/>
          </a:ln>
        </p:spPr>
        <p:txBody>
          <a:bodyPr>
            <a:spAutoFit/>
          </a:bodyPr>
          <a:lstStyle/>
          <a:p>
            <a:pPr marL="285750" indent="-285750">
              <a:buFont typeface="Wingdings" pitchFamily="2" charset="2"/>
              <a:buChar char="q"/>
            </a:pPr>
            <a:r>
              <a:rPr lang="es-UY">
                <a:latin typeface="Calibri" pitchFamily="34" charset="0"/>
              </a:rPr>
              <a:t> </a:t>
            </a:r>
            <a:r>
              <a:rPr lang="es-UY" b="1">
                <a:latin typeface="Calibri" pitchFamily="34" charset="0"/>
              </a:rPr>
              <a:t>65º período de sesiones (2013</a:t>
            </a:r>
            <a:r>
              <a:rPr lang="es-UY">
                <a:latin typeface="Calibri" pitchFamily="34" charset="0"/>
              </a:rPr>
              <a:t>), la Comisión decidió cambiar el título del tema a “Identificación del derecho internacional consuetudinario”.</a:t>
            </a:r>
          </a:p>
        </p:txBody>
      </p:sp>
      <p:sp>
        <p:nvSpPr>
          <p:cNvPr id="26629" name="Rectángulo 3"/>
          <p:cNvSpPr>
            <a:spLocks noChangeArrowheads="1"/>
          </p:cNvSpPr>
          <p:nvPr/>
        </p:nvSpPr>
        <p:spPr bwMode="auto">
          <a:xfrm>
            <a:off x="1714500" y="3352800"/>
            <a:ext cx="7442200" cy="646113"/>
          </a:xfrm>
          <a:prstGeom prst="rect">
            <a:avLst/>
          </a:prstGeom>
          <a:noFill/>
          <a:ln w="9525">
            <a:noFill/>
            <a:miter lim="800000"/>
            <a:headEnd/>
            <a:tailEnd/>
          </a:ln>
        </p:spPr>
        <p:txBody>
          <a:bodyPr>
            <a:spAutoFit/>
          </a:bodyPr>
          <a:lstStyle/>
          <a:p>
            <a:pPr marL="285750" indent="-285750">
              <a:buFont typeface="Wingdings" pitchFamily="2" charset="2"/>
              <a:buChar char="q"/>
            </a:pPr>
            <a:r>
              <a:rPr lang="es-UY" b="1">
                <a:latin typeface="Calibri" pitchFamily="34" charset="0"/>
              </a:rPr>
              <a:t>66º período de sesiones (2014</a:t>
            </a:r>
            <a:r>
              <a:rPr lang="es-UY">
                <a:latin typeface="Calibri" pitchFamily="34" charset="0"/>
              </a:rPr>
              <a:t>), El Comité de redacción aprobó ocho proyectos de conclusiones .</a:t>
            </a:r>
          </a:p>
        </p:txBody>
      </p:sp>
      <p:sp>
        <p:nvSpPr>
          <p:cNvPr id="26630" name="Rectángulo 4"/>
          <p:cNvSpPr>
            <a:spLocks noChangeArrowheads="1"/>
          </p:cNvSpPr>
          <p:nvPr/>
        </p:nvSpPr>
        <p:spPr bwMode="auto">
          <a:xfrm>
            <a:off x="1714500" y="4381500"/>
            <a:ext cx="8166100" cy="2014538"/>
          </a:xfrm>
          <a:prstGeom prst="rect">
            <a:avLst/>
          </a:prstGeom>
          <a:noFill/>
          <a:ln w="9525">
            <a:noFill/>
            <a:miter lim="800000"/>
            <a:headEnd/>
            <a:tailEnd/>
          </a:ln>
        </p:spPr>
        <p:txBody>
          <a:bodyPr>
            <a:spAutoFit/>
          </a:bodyPr>
          <a:lstStyle/>
          <a:p>
            <a:pPr marL="285750" indent="-285750">
              <a:buFont typeface="Wingdings" pitchFamily="2" charset="2"/>
              <a:buChar char="q"/>
            </a:pPr>
            <a:r>
              <a:rPr lang="es-UY" b="1">
                <a:latin typeface="Calibri" pitchFamily="34" charset="0"/>
              </a:rPr>
              <a:t>67º período de sesiones (2015),  </a:t>
            </a:r>
            <a:r>
              <a:rPr lang="es-UY">
                <a:latin typeface="Calibri" pitchFamily="34" charset="0"/>
              </a:rPr>
              <a:t>la Comisión tomó nota de los proyectos de conclusión 1 a 16 aprobados provisionalmente por el Comité de Redacción en los períodos de sesiones 66º y 67º . La Comisión también pidió a la Secretaría que preparase un memorando sobre la función de las decisiones de los tribunales nacionales en  la jurisprudencia de los tribunales y cortes internacionales de carácter universal a los fines de la determinación del derecho internacional consuetudinario .</a:t>
            </a:r>
          </a:p>
        </p:txBody>
      </p:sp>
      <p:sp>
        <p:nvSpPr>
          <p:cNvPr id="26631" name="Rectángulo 5"/>
          <p:cNvSpPr>
            <a:spLocks noChangeArrowheads="1"/>
          </p:cNvSpPr>
          <p:nvPr/>
        </p:nvSpPr>
        <p:spPr bwMode="auto">
          <a:xfrm>
            <a:off x="1714500" y="1601788"/>
            <a:ext cx="8166100" cy="646112"/>
          </a:xfrm>
          <a:prstGeom prst="rect">
            <a:avLst/>
          </a:prstGeom>
          <a:noFill/>
          <a:ln w="9525">
            <a:noFill/>
            <a:miter lim="800000"/>
            <a:headEnd/>
            <a:tailEnd/>
          </a:ln>
        </p:spPr>
        <p:txBody>
          <a:bodyPr>
            <a:spAutoFit/>
          </a:bodyPr>
          <a:lstStyle/>
          <a:p>
            <a:pPr marL="285750" indent="-285750">
              <a:buFont typeface="Wingdings" pitchFamily="2" charset="2"/>
              <a:buChar char="q"/>
            </a:pPr>
            <a:r>
              <a:rPr lang="es-UY" b="1">
                <a:latin typeface="Calibri" pitchFamily="34" charset="0"/>
              </a:rPr>
              <a:t>64º período de sesiones (2012)</a:t>
            </a:r>
            <a:r>
              <a:rPr lang="es-UY">
                <a:latin typeface="Calibri" pitchFamily="34" charset="0"/>
              </a:rPr>
              <a:t>, incluye en su programa de trabajo el tema “Formación y prueba del derecho internacional consuetudinario”</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p:cNvSpPr/>
          <p:nvPr/>
        </p:nvSpPr>
        <p:spPr>
          <a:xfrm>
            <a:off x="1749425" y="701675"/>
            <a:ext cx="5473700" cy="795338"/>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UY"/>
          </a:p>
        </p:txBody>
      </p:sp>
      <p:sp>
        <p:nvSpPr>
          <p:cNvPr id="27650" name="CuadroTexto 2"/>
          <p:cNvSpPr txBox="1">
            <a:spLocks noChangeArrowheads="1"/>
          </p:cNvSpPr>
          <p:nvPr/>
        </p:nvSpPr>
        <p:spPr bwMode="auto">
          <a:xfrm>
            <a:off x="1979613" y="2474913"/>
            <a:ext cx="7213600" cy="708025"/>
          </a:xfrm>
          <a:prstGeom prst="rect">
            <a:avLst/>
          </a:prstGeom>
          <a:noFill/>
          <a:ln w="38100">
            <a:solidFill>
              <a:schemeClr val="tx1"/>
            </a:solidFill>
            <a:miter lim="800000"/>
            <a:headEnd/>
            <a:tailEnd/>
          </a:ln>
        </p:spPr>
        <p:txBody>
          <a:bodyPr>
            <a:spAutoFit/>
          </a:bodyPr>
          <a:lstStyle/>
          <a:p>
            <a:r>
              <a:rPr lang="es-ES" sz="2000" b="1">
                <a:latin typeface="Calibri" pitchFamily="34" charset="0"/>
              </a:rPr>
              <a:t>Análisis del proyecto de conclusiones y propuestas de modificación a la luz de las observaciones recibidas</a:t>
            </a:r>
            <a:endParaRPr lang="es-UY" sz="2000" b="1">
              <a:latin typeface="Calibri" pitchFamily="34" charset="0"/>
            </a:endParaRPr>
          </a:p>
        </p:txBody>
      </p:sp>
      <p:sp>
        <p:nvSpPr>
          <p:cNvPr id="27651" name="CuadroTexto 3"/>
          <p:cNvSpPr txBox="1">
            <a:spLocks noChangeArrowheads="1"/>
          </p:cNvSpPr>
          <p:nvPr/>
        </p:nvSpPr>
        <p:spPr bwMode="auto">
          <a:xfrm>
            <a:off x="1979613" y="3559175"/>
            <a:ext cx="5626100" cy="400050"/>
          </a:xfrm>
          <a:prstGeom prst="rect">
            <a:avLst/>
          </a:prstGeom>
          <a:noFill/>
          <a:ln w="38100">
            <a:solidFill>
              <a:schemeClr val="tx1"/>
            </a:solidFill>
            <a:miter lim="800000"/>
            <a:headEnd/>
            <a:tailEnd/>
          </a:ln>
        </p:spPr>
        <p:txBody>
          <a:bodyPr>
            <a:spAutoFit/>
          </a:bodyPr>
          <a:lstStyle/>
          <a:p>
            <a:r>
              <a:rPr lang="es-ES" sz="2000" b="1">
                <a:latin typeface="Calibri" pitchFamily="34" charset="0"/>
              </a:rPr>
              <a:t>Análisis del memorándum de la Secretaria</a:t>
            </a:r>
            <a:endParaRPr lang="es-UY" sz="2000" b="1">
              <a:latin typeface="Calibri" pitchFamily="34" charset="0"/>
            </a:endParaRPr>
          </a:p>
        </p:txBody>
      </p:sp>
      <p:sp>
        <p:nvSpPr>
          <p:cNvPr id="27652" name="Rectángulo 4"/>
          <p:cNvSpPr>
            <a:spLocks noChangeArrowheads="1"/>
          </p:cNvSpPr>
          <p:nvPr/>
        </p:nvSpPr>
        <p:spPr bwMode="auto">
          <a:xfrm>
            <a:off x="1890713" y="828675"/>
            <a:ext cx="5060950" cy="557213"/>
          </a:xfrm>
          <a:prstGeom prst="rect">
            <a:avLst/>
          </a:prstGeom>
          <a:solidFill>
            <a:schemeClr val="bg1"/>
          </a:solidFill>
          <a:ln w="38100">
            <a:solidFill>
              <a:srgbClr val="FF0000"/>
            </a:solidFill>
            <a:miter lim="800000"/>
            <a:headEnd/>
            <a:tailEnd/>
          </a:ln>
        </p:spPr>
        <p:txBody>
          <a:bodyPr wrap="none">
            <a:spAutoFit/>
          </a:bodyPr>
          <a:lstStyle/>
          <a:p>
            <a:r>
              <a:rPr lang="es-ES" sz="2800" b="1">
                <a:latin typeface="Calibri" pitchFamily="34" charset="0"/>
              </a:rPr>
              <a:t>Análisis del Proyecto - CDI - </a:t>
            </a:r>
            <a:r>
              <a:rPr lang="es-UY" sz="2800" b="1">
                <a:latin typeface="Calibri" pitchFamily="34" charset="0"/>
              </a:rPr>
              <a:t>2016</a:t>
            </a:r>
            <a:endParaRPr lang="es-UY">
              <a:latin typeface="Calibri" pitchFamily="34" charset="0"/>
            </a:endParaRPr>
          </a:p>
        </p:txBody>
      </p:sp>
      <p:sp>
        <p:nvSpPr>
          <p:cNvPr id="27653" name="CuadroTexto 5"/>
          <p:cNvSpPr txBox="1">
            <a:spLocks noChangeArrowheads="1"/>
          </p:cNvSpPr>
          <p:nvPr/>
        </p:nvSpPr>
        <p:spPr bwMode="auto">
          <a:xfrm>
            <a:off x="1979613" y="4306888"/>
            <a:ext cx="6235700" cy="708025"/>
          </a:xfrm>
          <a:prstGeom prst="rect">
            <a:avLst/>
          </a:prstGeom>
          <a:noFill/>
          <a:ln w="38100">
            <a:solidFill>
              <a:schemeClr val="tx1"/>
            </a:solidFill>
            <a:miter lim="800000"/>
            <a:headEnd/>
            <a:tailEnd/>
          </a:ln>
        </p:spPr>
        <p:txBody>
          <a:bodyPr>
            <a:spAutoFit/>
          </a:bodyPr>
          <a:lstStyle/>
          <a:p>
            <a:r>
              <a:rPr lang="es-ES" sz="2000" b="1">
                <a:latin typeface="Calibri" pitchFamily="34" charset="0"/>
              </a:rPr>
              <a:t>Análisis de la situación actual de la prueba relativa al derecho internacional consuetudinario</a:t>
            </a:r>
            <a:endParaRPr lang="es-UY" sz="2000" b="1">
              <a:latin typeface="Calibri" pitchFamily="34" charset="0"/>
            </a:endParaRPr>
          </a:p>
        </p:txBody>
      </p:sp>
      <p:sp>
        <p:nvSpPr>
          <p:cNvPr id="2" name="CuadroTexto 1"/>
          <p:cNvSpPr txBox="1"/>
          <p:nvPr/>
        </p:nvSpPr>
        <p:spPr>
          <a:xfrm>
            <a:off x="1890713" y="1687513"/>
            <a:ext cx="1285875" cy="400050"/>
          </a:xfrm>
          <a:prstGeom prst="rect">
            <a:avLst/>
          </a:prstGeom>
          <a:solidFill>
            <a:schemeClr val="tx2">
              <a:lumMod val="20000"/>
              <a:lumOff val="80000"/>
            </a:schemeClr>
          </a:solidFill>
          <a:ln w="28575">
            <a:solidFill>
              <a:schemeClr val="tx1"/>
            </a:solidFill>
          </a:ln>
        </p:spPr>
        <p:txBody>
          <a:bodyPr wrap="none">
            <a:spAutoFit/>
          </a:bodyPr>
          <a:lstStyle/>
          <a:p>
            <a:pPr fontAlgn="auto">
              <a:spcBef>
                <a:spcPts val="0"/>
              </a:spcBef>
              <a:spcAft>
                <a:spcPts val="0"/>
              </a:spcAft>
              <a:defRPr/>
            </a:pPr>
            <a:r>
              <a:rPr lang="es-ES" sz="2000" b="1" dirty="0">
                <a:latin typeface="+mn-lt"/>
                <a:cs typeface="+mn-cs"/>
              </a:rPr>
              <a:t>Contenido</a:t>
            </a:r>
            <a:endParaRPr lang="es-UY" sz="2000" b="1" dirty="0">
              <a:latin typeface="+mn-lt"/>
              <a:cs typeface="+mn-cs"/>
            </a:endParaRPr>
          </a:p>
        </p:txBody>
      </p:sp>
      <p:sp>
        <p:nvSpPr>
          <p:cNvPr id="7" name="Flecha: curvada hacia la derecha 6"/>
          <p:cNvSpPr/>
          <p:nvPr/>
        </p:nvSpPr>
        <p:spPr>
          <a:xfrm>
            <a:off x="1325217" y="1841711"/>
            <a:ext cx="265044" cy="987670"/>
          </a:xfrm>
          <a:prstGeom prst="curvedRightArrow">
            <a:avLst/>
          </a:prstGeom>
          <a:effectLst>
            <a:glow rad="1397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UY">
              <a:solidFill>
                <a:schemeClr val="tx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CuadroTexto 2"/>
          <p:cNvSpPr txBox="1">
            <a:spLocks noChangeArrowheads="1"/>
          </p:cNvSpPr>
          <p:nvPr/>
        </p:nvSpPr>
        <p:spPr bwMode="auto">
          <a:xfrm>
            <a:off x="1814513" y="1574800"/>
            <a:ext cx="4940300" cy="646113"/>
          </a:xfrm>
          <a:prstGeom prst="rect">
            <a:avLst/>
          </a:prstGeom>
          <a:noFill/>
          <a:ln w="9525">
            <a:noFill/>
            <a:miter lim="800000"/>
            <a:headEnd/>
            <a:tailEnd/>
          </a:ln>
        </p:spPr>
        <p:txBody>
          <a:bodyPr>
            <a:spAutoFit/>
          </a:bodyPr>
          <a:lstStyle/>
          <a:p>
            <a:pPr marL="285750" indent="-285750">
              <a:buFont typeface="Wingdings" pitchFamily="2" charset="2"/>
              <a:buChar char="Ø"/>
            </a:pPr>
            <a:r>
              <a:rPr lang="es-UY" b="1">
                <a:latin typeface="Calibri" pitchFamily="34" charset="0"/>
              </a:rPr>
              <a:t>Metodología para identificar las normas de derecho internacional consuetudinario</a:t>
            </a:r>
          </a:p>
        </p:txBody>
      </p:sp>
      <p:sp>
        <p:nvSpPr>
          <p:cNvPr id="28674" name="Rectángulo 3"/>
          <p:cNvSpPr>
            <a:spLocks noChangeArrowheads="1"/>
          </p:cNvSpPr>
          <p:nvPr/>
        </p:nvSpPr>
        <p:spPr bwMode="auto">
          <a:xfrm>
            <a:off x="1752600" y="2433638"/>
            <a:ext cx="8991600" cy="923925"/>
          </a:xfrm>
          <a:prstGeom prst="rect">
            <a:avLst/>
          </a:prstGeom>
          <a:noFill/>
          <a:ln w="9525">
            <a:noFill/>
            <a:miter lim="800000"/>
            <a:headEnd/>
            <a:tailEnd/>
          </a:ln>
        </p:spPr>
        <p:txBody>
          <a:bodyPr>
            <a:spAutoFit/>
          </a:bodyPr>
          <a:lstStyle/>
          <a:p>
            <a:pPr marL="285750" indent="-285750">
              <a:buFont typeface="Wingdings" pitchFamily="2" charset="2"/>
              <a:buChar char="Ø"/>
            </a:pPr>
            <a:r>
              <a:rPr lang="es-UY" b="1">
                <a:latin typeface="Calibri" pitchFamily="34" charset="0"/>
              </a:rPr>
              <a:t>Ofrecer orientaciones prácticas sobre la forma de determinar la existencia de dichas normas,  mediante minuciosos procesos estructurados de análisis y evaluación jurídicos para asegurar la debida identificación de las mismas.</a:t>
            </a:r>
          </a:p>
        </p:txBody>
      </p:sp>
      <p:sp>
        <p:nvSpPr>
          <p:cNvPr id="28675" name="Rectángulo 4"/>
          <p:cNvSpPr>
            <a:spLocks noChangeArrowheads="1"/>
          </p:cNvSpPr>
          <p:nvPr/>
        </p:nvSpPr>
        <p:spPr bwMode="auto">
          <a:xfrm>
            <a:off x="1752600" y="4187825"/>
            <a:ext cx="8343900" cy="641350"/>
          </a:xfrm>
          <a:prstGeom prst="rect">
            <a:avLst/>
          </a:prstGeom>
          <a:noFill/>
          <a:ln w="9525">
            <a:noFill/>
            <a:miter lim="800000"/>
            <a:headEnd/>
            <a:tailEnd/>
          </a:ln>
        </p:spPr>
        <p:txBody>
          <a:bodyPr>
            <a:spAutoFit/>
          </a:bodyPr>
          <a:lstStyle/>
          <a:p>
            <a:pPr marL="285750" indent="-285750">
              <a:buFont typeface="Wingdings" pitchFamily="2" charset="2"/>
              <a:buChar char="Ø"/>
            </a:pPr>
            <a:r>
              <a:rPr lang="es-UY" b="1">
                <a:latin typeface="Calibri" pitchFamily="34" charset="0"/>
              </a:rPr>
              <a:t>Destaca la importancia del DI consuetudinario como fuente del DIP de acuerdo art. 38 Estatuto CIJ.</a:t>
            </a:r>
          </a:p>
        </p:txBody>
      </p:sp>
      <p:sp>
        <p:nvSpPr>
          <p:cNvPr id="28676" name="CuadroTexto 5"/>
          <p:cNvSpPr txBox="1">
            <a:spLocks noChangeArrowheads="1"/>
          </p:cNvSpPr>
          <p:nvPr/>
        </p:nvSpPr>
        <p:spPr bwMode="auto">
          <a:xfrm>
            <a:off x="1752600" y="3425825"/>
            <a:ext cx="8001000" cy="1190625"/>
          </a:xfrm>
          <a:prstGeom prst="rect">
            <a:avLst/>
          </a:prstGeom>
          <a:noFill/>
          <a:ln w="9525">
            <a:noFill/>
            <a:miter lim="800000"/>
            <a:headEnd/>
            <a:tailEnd/>
          </a:ln>
        </p:spPr>
        <p:txBody>
          <a:bodyPr>
            <a:spAutoFit/>
          </a:bodyPr>
          <a:lstStyle/>
          <a:p>
            <a:pPr marL="285750" indent="-285750">
              <a:buFont typeface="Wingdings" pitchFamily="2" charset="2"/>
              <a:buChar char="Ø"/>
            </a:pPr>
            <a:r>
              <a:rPr lang="es-UY">
                <a:latin typeface="Calibri" pitchFamily="34" charset="0"/>
              </a:rPr>
              <a:t> </a:t>
            </a:r>
            <a:r>
              <a:rPr lang="es-UY" b="1">
                <a:latin typeface="Calibri" pitchFamily="34" charset="0"/>
              </a:rPr>
              <a:t>Este proyecto refleja el enfoque adoptado por los Estados,  tribunales, cortes internacionales y las organizaciones internacionales. </a:t>
            </a:r>
          </a:p>
          <a:p>
            <a:pPr marL="285750" indent="-285750"/>
            <a:r>
              <a:rPr lang="es-ES">
                <a:latin typeface="Calibri" pitchFamily="34" charset="0"/>
              </a:rPr>
              <a:t>                                                                                                                         </a:t>
            </a:r>
          </a:p>
          <a:p>
            <a:pPr marL="285750" indent="-285750"/>
            <a:r>
              <a:rPr lang="es-ES">
                <a:latin typeface="Calibri" pitchFamily="34" charset="0"/>
              </a:rPr>
              <a:t>                                                                                                                                            </a:t>
            </a:r>
            <a:endParaRPr lang="es-UY">
              <a:latin typeface="Calibri" pitchFamily="34" charset="0"/>
            </a:endParaRPr>
          </a:p>
        </p:txBody>
      </p:sp>
      <p:sp>
        <p:nvSpPr>
          <p:cNvPr id="7" name="Rectángulo 6"/>
          <p:cNvSpPr/>
          <p:nvPr/>
        </p:nvSpPr>
        <p:spPr>
          <a:xfrm>
            <a:off x="1752600" y="4981575"/>
            <a:ext cx="7988300" cy="646113"/>
          </a:xfrm>
          <a:prstGeom prst="rect">
            <a:avLst/>
          </a:prstGeom>
        </p:spPr>
        <p:txBody>
          <a:bodyPr>
            <a:spAutoFit/>
          </a:bodyPr>
          <a:lstStyle/>
          <a:p>
            <a:pPr marL="285750" indent="-285750" fontAlgn="auto">
              <a:spcBef>
                <a:spcPts val="0"/>
              </a:spcBef>
              <a:spcAft>
                <a:spcPts val="0"/>
              </a:spcAft>
              <a:buFont typeface="Wingdings" panose="05000000000000000000" pitchFamily="2" charset="2"/>
              <a:buChar char="Ø"/>
              <a:defRPr/>
            </a:pPr>
            <a:r>
              <a:rPr lang="es-UY" b="1" dirty="0">
                <a:latin typeface="+mn-lt"/>
                <a:cs typeface="+mn-cs"/>
              </a:rPr>
              <a:t>Los </a:t>
            </a:r>
            <a:r>
              <a:rPr lang="es-UY" b="1" u="sng" dirty="0">
                <a:latin typeface="+mn-lt"/>
                <a:cs typeface="+mn-cs"/>
              </a:rPr>
              <a:t>16 proyectos de conclusión  se dividen en siete partes.</a:t>
            </a:r>
          </a:p>
          <a:p>
            <a:pPr fontAlgn="auto">
              <a:spcBef>
                <a:spcPts val="0"/>
              </a:spcBef>
              <a:spcAft>
                <a:spcPts val="0"/>
              </a:spcAft>
              <a:defRPr/>
            </a:pPr>
            <a:r>
              <a:rPr lang="es-UY" dirty="0">
                <a:latin typeface="+mn-lt"/>
                <a:cs typeface="+mn-cs"/>
              </a:rPr>
              <a:t> </a:t>
            </a:r>
          </a:p>
        </p:txBody>
      </p:sp>
      <p:sp>
        <p:nvSpPr>
          <p:cNvPr id="8" name="Rectángulo 7"/>
          <p:cNvSpPr/>
          <p:nvPr/>
        </p:nvSpPr>
        <p:spPr>
          <a:xfrm>
            <a:off x="1984375" y="665163"/>
            <a:ext cx="7229475" cy="730250"/>
          </a:xfrm>
          <a:prstGeom prst="rect">
            <a:avLst/>
          </a:prstGeom>
          <a:solidFill>
            <a:schemeClr val="accent1">
              <a:lumMod val="20000"/>
              <a:lumOff val="80000"/>
            </a:schemeClr>
          </a:solidFill>
          <a:ln w="28575">
            <a:solidFill>
              <a:schemeClr val="tx1"/>
            </a:solidFill>
          </a:ln>
        </p:spPr>
        <p:txBody>
          <a:bodyPr>
            <a:spAutoFit/>
          </a:bodyPr>
          <a:lstStyle/>
          <a:p>
            <a:pPr fontAlgn="auto">
              <a:spcBef>
                <a:spcPts val="0"/>
              </a:spcBef>
              <a:spcAft>
                <a:spcPts val="0"/>
              </a:spcAft>
              <a:defRPr/>
            </a:pPr>
            <a:r>
              <a:rPr lang="es-UY" sz="2000" b="1" dirty="0">
                <a:latin typeface="+mn-lt"/>
                <a:cs typeface="+mn-cs"/>
              </a:rPr>
              <a:t>Identificación del derecho internacional consuetudinario Comentario genera</a:t>
            </a:r>
            <a:r>
              <a:rPr lang="es-UY" sz="2000" dirty="0">
                <a:latin typeface="+mn-lt"/>
                <a:cs typeface="+mn-cs"/>
              </a:rPr>
              <a:t>l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587500" y="1912938"/>
            <a:ext cx="1697038" cy="565150"/>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UY"/>
          </a:p>
        </p:txBody>
      </p:sp>
      <p:sp>
        <p:nvSpPr>
          <p:cNvPr id="29698" name="Rectángulo 4"/>
          <p:cNvSpPr>
            <a:spLocks noChangeArrowheads="1"/>
          </p:cNvSpPr>
          <p:nvPr/>
        </p:nvSpPr>
        <p:spPr bwMode="auto">
          <a:xfrm>
            <a:off x="1701800" y="2057400"/>
            <a:ext cx="8940800" cy="3140075"/>
          </a:xfrm>
          <a:prstGeom prst="rect">
            <a:avLst/>
          </a:prstGeom>
          <a:noFill/>
          <a:ln w="28575">
            <a:solidFill>
              <a:schemeClr val="tx1"/>
            </a:solidFill>
            <a:miter lim="800000"/>
            <a:headEnd/>
            <a:tailEnd/>
          </a:ln>
        </p:spPr>
        <p:txBody>
          <a:bodyPr>
            <a:spAutoFit/>
          </a:bodyPr>
          <a:lstStyle/>
          <a:p>
            <a:r>
              <a:rPr lang="es-ES" b="1">
                <a:latin typeface="Calibri" pitchFamily="34" charset="0"/>
              </a:rPr>
              <a:t>Primera parte</a:t>
            </a:r>
          </a:p>
          <a:p>
            <a:endParaRPr lang="es-UY" b="1">
              <a:latin typeface="Calibri" pitchFamily="34" charset="0"/>
            </a:endParaRPr>
          </a:p>
          <a:p>
            <a:r>
              <a:rPr lang="es-UY" b="1" u="sng">
                <a:latin typeface="Calibri" pitchFamily="34" charset="0"/>
              </a:rPr>
              <a:t>Conclusión 1</a:t>
            </a:r>
          </a:p>
          <a:p>
            <a:endParaRPr lang="es-UY" b="1">
              <a:latin typeface="Calibri" pitchFamily="34" charset="0"/>
            </a:endParaRPr>
          </a:p>
          <a:p>
            <a:r>
              <a:rPr lang="es-UY" b="1">
                <a:latin typeface="Calibri" pitchFamily="34" charset="0"/>
              </a:rPr>
              <a:t> Alcance</a:t>
            </a:r>
            <a:r>
              <a:rPr lang="es-UY">
                <a:latin typeface="Calibri" pitchFamily="34" charset="0"/>
              </a:rPr>
              <a:t> </a:t>
            </a:r>
          </a:p>
          <a:p>
            <a:endParaRPr lang="es-UY">
              <a:latin typeface="Calibri" pitchFamily="34" charset="0"/>
            </a:endParaRPr>
          </a:p>
          <a:p>
            <a:r>
              <a:rPr lang="es-UY">
                <a:latin typeface="Calibri" pitchFamily="34" charset="0"/>
              </a:rPr>
              <a:t>El presente proyecto de conclusiones se refiere a la manera en que han de determinarse la existencia y el contenido de las normas de derecho internacional consuetudinario. </a:t>
            </a:r>
          </a:p>
          <a:p>
            <a:r>
              <a:rPr lang="es-UY">
                <a:latin typeface="Calibri" pitchFamily="34" charset="0"/>
              </a:rPr>
              <a:t>                   </a:t>
            </a:r>
            <a:r>
              <a:rPr lang="es-UY" b="1" i="1">
                <a:latin typeface="Calibri" pitchFamily="34" charset="0"/>
              </a:rPr>
              <a:t>carácter introductorio, </a:t>
            </a:r>
            <a:r>
              <a:rPr lang="es-UY" b="1">
                <a:latin typeface="Calibri" pitchFamily="34" charset="0"/>
              </a:rPr>
              <a:t>expresa la metodología para identificar este tipo de         </a:t>
            </a:r>
          </a:p>
          <a:p>
            <a:r>
              <a:rPr lang="es-UY" b="1">
                <a:latin typeface="Calibri" pitchFamily="34" charset="0"/>
              </a:rPr>
              <a:t>                   normas.</a:t>
            </a:r>
            <a:endParaRPr lang="es-UY" b="1" i="1">
              <a:latin typeface="Calibri" pitchFamily="34" charset="0"/>
            </a:endParaRPr>
          </a:p>
          <a:p>
            <a:r>
              <a:rPr lang="es-UY" b="1" i="1">
                <a:latin typeface="Calibri" pitchFamily="34" charset="0"/>
              </a:rPr>
              <a:t>                  Expresar el término adecuadamente</a:t>
            </a:r>
            <a:r>
              <a:rPr lang="es-UY">
                <a:latin typeface="Calibri" pitchFamily="34" charset="0"/>
              </a:rPr>
              <a:t>. </a:t>
            </a:r>
            <a:endParaRPr lang="es-UY" b="1">
              <a:latin typeface="Calibri" pitchFamily="34" charset="0"/>
            </a:endParaRPr>
          </a:p>
        </p:txBody>
      </p:sp>
      <p:sp>
        <p:nvSpPr>
          <p:cNvPr id="7" name="Flecha: a la derecha con bandas 6"/>
          <p:cNvSpPr/>
          <p:nvPr/>
        </p:nvSpPr>
        <p:spPr>
          <a:xfrm>
            <a:off x="2152650" y="4922838"/>
            <a:ext cx="393700" cy="117475"/>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UY"/>
          </a:p>
        </p:txBody>
      </p:sp>
      <p:sp>
        <p:nvSpPr>
          <p:cNvPr id="8" name="Flecha: a la derecha 7"/>
          <p:cNvSpPr/>
          <p:nvPr/>
        </p:nvSpPr>
        <p:spPr>
          <a:xfrm>
            <a:off x="2206625" y="4410075"/>
            <a:ext cx="392113" cy="14446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UY"/>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852613" y="144463"/>
            <a:ext cx="1528762" cy="481012"/>
          </a:xfrm>
          <a:prstGeom prst="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UY"/>
          </a:p>
        </p:txBody>
      </p:sp>
      <p:sp>
        <p:nvSpPr>
          <p:cNvPr id="30722" name="Rectángulo 1"/>
          <p:cNvSpPr>
            <a:spLocks noChangeArrowheads="1"/>
          </p:cNvSpPr>
          <p:nvPr/>
        </p:nvSpPr>
        <p:spPr bwMode="auto">
          <a:xfrm>
            <a:off x="1763713" y="246063"/>
            <a:ext cx="7891462" cy="5672137"/>
          </a:xfrm>
          <a:prstGeom prst="rect">
            <a:avLst/>
          </a:prstGeom>
          <a:noFill/>
          <a:ln w="57150">
            <a:solidFill>
              <a:schemeClr val="tx1"/>
            </a:solidFill>
            <a:miter lim="800000"/>
            <a:headEnd/>
            <a:tailEnd/>
          </a:ln>
        </p:spPr>
        <p:txBody>
          <a:bodyPr>
            <a:spAutoFit/>
          </a:bodyPr>
          <a:lstStyle/>
          <a:p>
            <a:r>
              <a:rPr lang="es-UY" b="1">
                <a:latin typeface="Calibri" pitchFamily="34" charset="0"/>
              </a:rPr>
              <a:t>Segunda parte </a:t>
            </a:r>
          </a:p>
          <a:p>
            <a:r>
              <a:rPr lang="es-UY" b="1">
                <a:latin typeface="Calibri" pitchFamily="34" charset="0"/>
              </a:rPr>
              <a:t>   </a:t>
            </a:r>
          </a:p>
          <a:p>
            <a:r>
              <a:rPr lang="es-UY" b="1">
                <a:latin typeface="Calibri" pitchFamily="34" charset="0"/>
              </a:rPr>
              <a:t> Enfoque básico</a:t>
            </a:r>
          </a:p>
          <a:p>
            <a:r>
              <a:rPr lang="es-UY" b="1">
                <a:latin typeface="Calibri" pitchFamily="34" charset="0"/>
              </a:rPr>
              <a:t>Texto del proyecto de conclusiones </a:t>
            </a:r>
          </a:p>
          <a:p>
            <a:r>
              <a:rPr lang="es-UY" b="1" u="sng">
                <a:latin typeface="Calibri" pitchFamily="34" charset="0"/>
              </a:rPr>
              <a:t>Conclusión 2</a:t>
            </a:r>
          </a:p>
          <a:p>
            <a:r>
              <a:rPr lang="es-UY" b="1">
                <a:latin typeface="Calibri" pitchFamily="34" charset="0"/>
              </a:rPr>
              <a:t> Dos elementos constitutivos </a:t>
            </a:r>
          </a:p>
          <a:p>
            <a:r>
              <a:rPr lang="es-UY">
                <a:latin typeface="Calibri" pitchFamily="34" charset="0"/>
              </a:rPr>
              <a:t>Para determinar la existencia y el contenido de una norma de derecho internacional consuetudinario, es necesario cerciorarse de que existe una práctica general que es aceptada como derecho </a:t>
            </a:r>
            <a:r>
              <a:rPr lang="es-UY" b="1">
                <a:latin typeface="Calibri" pitchFamily="34" charset="0"/>
              </a:rPr>
              <a:t>(</a:t>
            </a:r>
            <a:r>
              <a:rPr lang="es-UY" b="1" i="1">
                <a:latin typeface="Calibri" pitchFamily="34" charset="0"/>
              </a:rPr>
              <a:t>opinio iuris).</a:t>
            </a:r>
          </a:p>
          <a:p>
            <a:r>
              <a:rPr lang="es-ES">
                <a:latin typeface="Calibri" pitchFamily="34" charset="0"/>
              </a:rPr>
              <a:t> </a:t>
            </a:r>
            <a:r>
              <a:rPr lang="es-UY">
                <a:latin typeface="Calibri" pitchFamily="34" charset="0"/>
              </a:rPr>
              <a:t>                  </a:t>
            </a:r>
          </a:p>
          <a:p>
            <a:r>
              <a:rPr lang="es-UY" b="1">
                <a:latin typeface="Calibri" pitchFamily="34" charset="0"/>
              </a:rPr>
              <a:t>                Análisis de la prueba respecto de cada elemento por separado.</a:t>
            </a:r>
          </a:p>
          <a:p>
            <a:r>
              <a:rPr lang="es-ES" b="1">
                <a:latin typeface="Calibri" pitchFamily="34" charset="0"/>
              </a:rPr>
              <a:t> </a:t>
            </a:r>
            <a:r>
              <a:rPr lang="es-UY" b="1">
                <a:latin typeface="Calibri" pitchFamily="34" charset="0"/>
              </a:rPr>
              <a:t>                 </a:t>
            </a:r>
          </a:p>
          <a:p>
            <a:r>
              <a:rPr lang="es-UY" b="1">
                <a:latin typeface="Calibri" pitchFamily="34" charset="0"/>
              </a:rPr>
              <a:t>  </a:t>
            </a:r>
            <a:r>
              <a:rPr lang="es-UY" sz="2000" b="1" u="sng">
                <a:latin typeface="Calibri" pitchFamily="34" charset="0"/>
              </a:rPr>
              <a:t>casos</a:t>
            </a:r>
            <a:r>
              <a:rPr lang="es-UY" b="1">
                <a:latin typeface="Calibri" pitchFamily="34" charset="0"/>
              </a:rPr>
              <a:t> : </a:t>
            </a:r>
            <a:r>
              <a:rPr lang="es-UY" b="1" i="1">
                <a:latin typeface="Calibri" pitchFamily="34" charset="0"/>
              </a:rPr>
              <a:t>-Derecho de paso. Portugal c/ India - CIJ  1960</a:t>
            </a:r>
          </a:p>
          <a:p>
            <a:r>
              <a:rPr lang="es-UY" b="1" i="1">
                <a:latin typeface="Calibri" pitchFamily="34" charset="0"/>
              </a:rPr>
              <a:t>  </a:t>
            </a:r>
            <a:r>
              <a:rPr lang="es-ES" b="1" i="1">
                <a:latin typeface="Calibri" pitchFamily="34" charset="0"/>
              </a:rPr>
              <a:t>             - Asunto D. de Asilo de Haya de la Torre – Colombia c/Perú CIJ 1951</a:t>
            </a:r>
            <a:endParaRPr lang="es-UY" b="1" i="1">
              <a:latin typeface="Calibri" pitchFamily="34" charset="0"/>
            </a:endParaRPr>
          </a:p>
          <a:p>
            <a:r>
              <a:rPr lang="es-ES" b="1" i="1">
                <a:latin typeface="Calibri" pitchFamily="34" charset="0"/>
              </a:rPr>
              <a:t>               - L</a:t>
            </a:r>
            <a:r>
              <a:rPr lang="es-UY" b="1" i="1">
                <a:latin typeface="Calibri" pitchFamily="34" charset="0"/>
              </a:rPr>
              <a:t>egalidad en usos de armas nucleares. Opinión consultiva CIJ 1996</a:t>
            </a:r>
          </a:p>
          <a:p>
            <a:r>
              <a:rPr lang="es-ES" b="1" i="1">
                <a:latin typeface="Calibri" pitchFamily="34" charset="0"/>
              </a:rPr>
              <a:t>               -I</a:t>
            </a:r>
            <a:r>
              <a:rPr lang="es-UY" b="1" i="1">
                <a:latin typeface="Calibri" pitchFamily="34" charset="0"/>
              </a:rPr>
              <a:t>nmunidades jurisdiccionales de los Estados.  Alemania c/ Italia 2012</a:t>
            </a:r>
          </a:p>
          <a:p>
            <a:r>
              <a:rPr lang="es-ES" b="1" i="1">
                <a:latin typeface="Calibri" pitchFamily="34" charset="0"/>
              </a:rPr>
              <a:t> </a:t>
            </a:r>
            <a:r>
              <a:rPr lang="es-UY" b="1" i="1">
                <a:latin typeface="Calibri" pitchFamily="34" charset="0"/>
              </a:rPr>
              <a:t>              -Controversia territorial y marítima Nicaragua c/ Colombia- CIJ 2012</a:t>
            </a:r>
          </a:p>
          <a:p>
            <a:r>
              <a:rPr lang="es-ES" b="1" i="1">
                <a:latin typeface="Calibri" pitchFamily="34" charset="0"/>
              </a:rPr>
              <a:t> </a:t>
            </a:r>
            <a:r>
              <a:rPr lang="es-UY" b="1" i="1">
                <a:latin typeface="Calibri" pitchFamily="34" charset="0"/>
              </a:rPr>
              <a:t>              -Aplicación de la Convención para la prevención del delito de genocidio</a:t>
            </a:r>
          </a:p>
          <a:p>
            <a:r>
              <a:rPr lang="es-ES" b="1" i="1">
                <a:latin typeface="Calibri" pitchFamily="34" charset="0"/>
              </a:rPr>
              <a:t> </a:t>
            </a:r>
            <a:r>
              <a:rPr lang="es-UY" b="1" i="1">
                <a:latin typeface="Calibri" pitchFamily="34" charset="0"/>
              </a:rPr>
              <a:t>               Croacia c/ Serbia. CIJ - 2015.</a:t>
            </a:r>
          </a:p>
          <a:p>
            <a:r>
              <a:rPr lang="es-UY" i="1">
                <a:latin typeface="Calibri" pitchFamily="34" charset="0"/>
              </a:rPr>
              <a:t> </a:t>
            </a:r>
          </a:p>
        </p:txBody>
      </p:sp>
      <p:sp>
        <p:nvSpPr>
          <p:cNvPr id="3" name="Flecha: a la derecha 2"/>
          <p:cNvSpPr/>
          <p:nvPr/>
        </p:nvSpPr>
        <p:spPr>
          <a:xfrm>
            <a:off x="2062163" y="3101975"/>
            <a:ext cx="392112" cy="1651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UY"/>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ángulo 1"/>
          <p:cNvSpPr>
            <a:spLocks noChangeArrowheads="1"/>
          </p:cNvSpPr>
          <p:nvPr/>
        </p:nvSpPr>
        <p:spPr bwMode="auto">
          <a:xfrm>
            <a:off x="2436813" y="263525"/>
            <a:ext cx="7620000" cy="6172200"/>
          </a:xfrm>
          <a:prstGeom prst="rect">
            <a:avLst/>
          </a:prstGeom>
          <a:noFill/>
          <a:ln w="38100">
            <a:solidFill>
              <a:schemeClr val="tx1"/>
            </a:solidFill>
            <a:miter lim="800000"/>
            <a:headEnd/>
            <a:tailEnd/>
          </a:ln>
        </p:spPr>
        <p:txBody>
          <a:bodyPr>
            <a:spAutoFit/>
          </a:bodyPr>
          <a:lstStyle/>
          <a:p>
            <a:r>
              <a:rPr lang="es-UY" b="1" u="sng">
                <a:latin typeface="Calibri" pitchFamily="34" charset="0"/>
              </a:rPr>
              <a:t>Conclusión 3 </a:t>
            </a:r>
          </a:p>
          <a:p>
            <a:endParaRPr lang="es-UY" b="1" u="sng">
              <a:latin typeface="Calibri" pitchFamily="34" charset="0"/>
            </a:endParaRPr>
          </a:p>
          <a:p>
            <a:r>
              <a:rPr lang="es-UY" b="1">
                <a:latin typeface="Calibri" pitchFamily="34" charset="0"/>
              </a:rPr>
              <a:t>Valoración de los medios para establecer los dos elementos constitutivos </a:t>
            </a:r>
          </a:p>
          <a:p>
            <a:endParaRPr lang="es-UY" b="1">
              <a:latin typeface="Calibri" pitchFamily="34" charset="0"/>
            </a:endParaRPr>
          </a:p>
          <a:p>
            <a:r>
              <a:rPr lang="es-UY" b="1">
                <a:latin typeface="Calibri" pitchFamily="34" charset="0"/>
              </a:rPr>
              <a:t>1</a:t>
            </a:r>
            <a:r>
              <a:rPr lang="es-UY">
                <a:latin typeface="Calibri" pitchFamily="34" charset="0"/>
              </a:rPr>
              <a:t>. Al valorar los medios para establecer la existencia de una práctica general y de su aceptación como derecho (</a:t>
            </a:r>
            <a:r>
              <a:rPr lang="es-UY" i="1">
                <a:latin typeface="Calibri" pitchFamily="34" charset="0"/>
              </a:rPr>
              <a:t>opinio iuris</a:t>
            </a:r>
            <a:r>
              <a:rPr lang="es-UY">
                <a:latin typeface="Calibri" pitchFamily="34" charset="0"/>
              </a:rPr>
              <a:t>), hay que tener en cuenta el </a:t>
            </a:r>
            <a:r>
              <a:rPr lang="es-UY" u="sng">
                <a:latin typeface="Calibri" pitchFamily="34" charset="0"/>
              </a:rPr>
              <a:t>contexto general, la naturaleza de la norma y las circunstancias propias de cada uno de esos medios. </a:t>
            </a:r>
          </a:p>
          <a:p>
            <a:endParaRPr lang="es-UY" u="sng">
              <a:latin typeface="Calibri" pitchFamily="34" charset="0"/>
            </a:endParaRPr>
          </a:p>
          <a:p>
            <a:r>
              <a:rPr lang="es-UY" b="1">
                <a:latin typeface="Calibri" pitchFamily="34" charset="0"/>
              </a:rPr>
              <a:t>2</a:t>
            </a:r>
            <a:r>
              <a:rPr lang="es-UY">
                <a:latin typeface="Calibri" pitchFamily="34" charset="0"/>
              </a:rPr>
              <a:t>. Cada uno de los dos elementos constitutivos </a:t>
            </a:r>
            <a:r>
              <a:rPr lang="es-UY" u="sng">
                <a:latin typeface="Calibri" pitchFamily="34" charset="0"/>
              </a:rPr>
              <a:t>se ha de determinar por separado.</a:t>
            </a:r>
            <a:r>
              <a:rPr lang="es-UY">
                <a:latin typeface="Calibri" pitchFamily="34" charset="0"/>
              </a:rPr>
              <a:t> Ello requiere una valoración de los medios para establecer cada elemento</a:t>
            </a:r>
          </a:p>
          <a:p>
            <a:endParaRPr lang="es-ES">
              <a:latin typeface="Calibri" pitchFamily="34" charset="0"/>
            </a:endParaRPr>
          </a:p>
          <a:p>
            <a:r>
              <a:rPr lang="es-ES">
                <a:latin typeface="Calibri" pitchFamily="34" charset="0"/>
              </a:rPr>
              <a:t> </a:t>
            </a:r>
            <a:r>
              <a:rPr lang="es-UY">
                <a:latin typeface="Calibri" pitchFamily="34" charset="0"/>
              </a:rPr>
              <a:t>        </a:t>
            </a:r>
            <a:r>
              <a:rPr lang="es-UY" b="1">
                <a:latin typeface="Calibri" pitchFamily="34" charset="0"/>
              </a:rPr>
              <a:t>“Medios”:  materiales que puedan considerarse como base para la identificación del derecho internacional consuetudinario ( no en el sentido técnico empleado por determinados tribunales o en determinados sistemas jurídicos ). </a:t>
            </a:r>
          </a:p>
          <a:p>
            <a:r>
              <a:rPr lang="es-ES">
                <a:latin typeface="Calibri" pitchFamily="34" charset="0"/>
              </a:rPr>
              <a:t>             </a:t>
            </a:r>
            <a:r>
              <a:rPr lang="es-ES" b="1" i="1" u="sng">
                <a:latin typeface="Calibri" pitchFamily="34" charset="0"/>
              </a:rPr>
              <a:t>Análisis en cada caso de las  </a:t>
            </a:r>
            <a:r>
              <a:rPr lang="es-UY" b="1" i="1" u="sng">
                <a:latin typeface="Calibri" pitchFamily="34" charset="0"/>
              </a:rPr>
              <a:t>circunstancias pertinentes. </a:t>
            </a:r>
          </a:p>
          <a:p>
            <a:r>
              <a:rPr lang="es-ES" b="1">
                <a:latin typeface="Calibri" pitchFamily="34" charset="0"/>
              </a:rPr>
              <a:t> </a:t>
            </a:r>
            <a:r>
              <a:rPr lang="es-UY" b="1">
                <a:latin typeface="Calibri" pitchFamily="34" charset="0"/>
              </a:rPr>
              <a:t>                 ej :</a:t>
            </a:r>
            <a:r>
              <a:rPr lang="es-UY">
                <a:latin typeface="Calibri" pitchFamily="34" charset="0"/>
              </a:rPr>
              <a:t> </a:t>
            </a:r>
            <a:r>
              <a:rPr lang="es-UY" b="1">
                <a:latin typeface="Calibri" pitchFamily="34" charset="0"/>
              </a:rPr>
              <a:t>- Inmunidad de jurisdicción de los Estados. Alemania- Italia 2012</a:t>
            </a:r>
          </a:p>
          <a:p>
            <a:r>
              <a:rPr lang="es-ES" b="1">
                <a:latin typeface="Calibri" pitchFamily="34" charset="0"/>
              </a:rPr>
              <a:t>                        -</a:t>
            </a:r>
            <a:r>
              <a:rPr lang="es-UY" b="1">
                <a:latin typeface="Calibri" pitchFamily="34" charset="0"/>
              </a:rPr>
              <a:t>  Controversias sobre derechos navegación y otros </a:t>
            </a:r>
          </a:p>
          <a:p>
            <a:r>
              <a:rPr lang="es-UY" b="1">
                <a:latin typeface="Calibri" pitchFamily="34" charset="0"/>
              </a:rPr>
              <a:t>                           conexos Costa Rica - Nicaragua. CIJ - 2009</a:t>
            </a:r>
          </a:p>
          <a:p>
            <a:endParaRPr lang="es-UY">
              <a:latin typeface="Calibri" pitchFamily="34" charset="0"/>
            </a:endParaRPr>
          </a:p>
        </p:txBody>
      </p:sp>
      <p:sp>
        <p:nvSpPr>
          <p:cNvPr id="3" name="Explosión: 8 puntos 2"/>
          <p:cNvSpPr/>
          <p:nvPr/>
        </p:nvSpPr>
        <p:spPr>
          <a:xfrm>
            <a:off x="2627313" y="3813175"/>
            <a:ext cx="292100" cy="368300"/>
          </a:xfrm>
          <a:prstGeom prst="irregularSeal1">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UY"/>
          </a:p>
        </p:txBody>
      </p:sp>
      <p:sp>
        <p:nvSpPr>
          <p:cNvPr id="4" name="Flecha: a la derecha 3"/>
          <p:cNvSpPr/>
          <p:nvPr/>
        </p:nvSpPr>
        <p:spPr>
          <a:xfrm>
            <a:off x="2627313" y="5053013"/>
            <a:ext cx="381000" cy="1143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UY"/>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659377" y="2424949"/>
            <a:ext cx="2727157" cy="1077218"/>
          </a:xfrm>
          <a:prstGeom prst="rect">
            <a:avLst/>
          </a:prstGeom>
          <a:noFill/>
          <a:ln w="38100">
            <a:solidFill>
              <a:srgbClr val="00B0F0"/>
            </a:solidFill>
          </a:ln>
          <a:effectLst>
            <a:glow rad="139700">
              <a:schemeClr val="accent5">
                <a:satMod val="175000"/>
                <a:alpha val="40000"/>
              </a:schemeClr>
            </a:glow>
          </a:effectLst>
          <a:scene3d>
            <a:camera prst="orthographicFront"/>
            <a:lightRig rig="threePt" dir="t"/>
          </a:scene3d>
          <a:sp3d>
            <a:bevelT prst="slope"/>
          </a:sp3d>
        </p:spPr>
        <p:txBody>
          <a:bodyPr>
            <a:spAutoFit/>
          </a:bodyPr>
          <a:lstStyle/>
          <a:p>
            <a:pPr fontAlgn="auto">
              <a:spcBef>
                <a:spcPts val="0"/>
              </a:spcBef>
              <a:spcAft>
                <a:spcPts val="0"/>
              </a:spcAft>
              <a:defRPr/>
            </a:pPr>
            <a:r>
              <a:rPr lang="es-ES" sz="3200" b="1" dirty="0">
                <a:latin typeface="+mn-lt"/>
                <a:cs typeface="+mn-cs"/>
              </a:rPr>
              <a:t>Objetivos del módulo</a:t>
            </a:r>
            <a:endParaRPr lang="es-UY" sz="3200" b="1" dirty="0">
              <a:latin typeface="+mn-lt"/>
              <a:cs typeface="+mn-cs"/>
            </a:endParaRPr>
          </a:p>
        </p:txBody>
      </p:sp>
      <p:sp>
        <p:nvSpPr>
          <p:cNvPr id="3" name="CuadroTexto 2"/>
          <p:cNvSpPr txBox="1"/>
          <p:nvPr/>
        </p:nvSpPr>
        <p:spPr>
          <a:xfrm>
            <a:off x="3898230" y="1203158"/>
            <a:ext cx="5406190" cy="830997"/>
          </a:xfrm>
          <a:prstGeom prst="rect">
            <a:avLst/>
          </a:prstGeom>
          <a:noFill/>
          <a:ln w="28575">
            <a:solidFill>
              <a:srgbClr val="FF0000"/>
            </a:solidFill>
          </a:ln>
          <a:scene3d>
            <a:camera prst="orthographicFront"/>
            <a:lightRig rig="threePt" dir="t"/>
          </a:scene3d>
          <a:sp3d>
            <a:bevelT prst="relaxedInset"/>
          </a:sp3d>
        </p:spPr>
        <p:txBody>
          <a:bodyPr>
            <a:spAutoFit/>
          </a:bodyPr>
          <a:lstStyle/>
          <a:p>
            <a:pPr fontAlgn="auto">
              <a:spcBef>
                <a:spcPts val="0"/>
              </a:spcBef>
              <a:spcAft>
                <a:spcPts val="0"/>
              </a:spcAft>
              <a:defRPr/>
            </a:pPr>
            <a:r>
              <a:rPr lang="es-ES" sz="2400" b="1" dirty="0">
                <a:latin typeface="+mn-lt"/>
                <a:cs typeface="+mn-cs"/>
              </a:rPr>
              <a:t>Examinar la actividad de la CIJ y su antecesora la CPJ.</a:t>
            </a:r>
            <a:endParaRPr lang="es-UY" sz="2400" b="1" dirty="0">
              <a:latin typeface="+mn-lt"/>
              <a:cs typeface="+mn-cs"/>
            </a:endParaRPr>
          </a:p>
        </p:txBody>
      </p:sp>
      <p:sp>
        <p:nvSpPr>
          <p:cNvPr id="14343" name="CuadroTexto 3"/>
          <p:cNvSpPr txBox="1">
            <a:spLocks noChangeArrowheads="1"/>
          </p:cNvSpPr>
          <p:nvPr/>
        </p:nvSpPr>
        <p:spPr bwMode="auto">
          <a:xfrm>
            <a:off x="3898900" y="4203700"/>
            <a:ext cx="5540375" cy="830263"/>
          </a:xfrm>
          <a:prstGeom prst="rect">
            <a:avLst/>
          </a:prstGeom>
          <a:noFill/>
          <a:ln w="28575">
            <a:solidFill>
              <a:srgbClr val="FF0000"/>
            </a:solidFill>
            <a:miter lim="800000"/>
            <a:headEnd/>
            <a:tailEnd/>
          </a:ln>
        </p:spPr>
        <p:txBody>
          <a:bodyPr wrap="none">
            <a:spAutoFit/>
          </a:bodyPr>
          <a:lstStyle/>
          <a:p>
            <a:r>
              <a:rPr lang="es-ES">
                <a:latin typeface="Calibri" pitchFamily="34" charset="0"/>
              </a:rPr>
              <a:t> </a:t>
            </a:r>
            <a:r>
              <a:rPr lang="es-ES" sz="2400" b="1">
                <a:latin typeface="Calibri" pitchFamily="34" charset="0"/>
              </a:rPr>
              <a:t>Labor de la CDI.  sesiones 201</a:t>
            </a:r>
            <a:r>
              <a:rPr lang="es-UY" sz="2400" b="1">
                <a:latin typeface="Calibri" pitchFamily="34" charset="0"/>
              </a:rPr>
              <a:t>6</a:t>
            </a:r>
            <a:r>
              <a:rPr lang="es-ES" sz="2400" b="1">
                <a:latin typeface="Calibri" pitchFamily="34" charset="0"/>
              </a:rPr>
              <a:t>  </a:t>
            </a:r>
          </a:p>
          <a:p>
            <a:r>
              <a:rPr lang="es-ES" sz="2400" b="1">
                <a:latin typeface="Calibri" pitchFamily="34" charset="0"/>
              </a:rPr>
              <a:t>             Comisión de Derecho Internacion</a:t>
            </a:r>
            <a:r>
              <a:rPr lang="es-ES" sz="2400">
                <a:latin typeface="Calibri" pitchFamily="34" charset="0"/>
              </a:rPr>
              <a:t>al</a:t>
            </a:r>
            <a:endParaRPr lang="es-UY" sz="2400">
              <a:latin typeface="Calibri" pitchFamily="34" charset="0"/>
            </a:endParaRPr>
          </a:p>
        </p:txBody>
      </p:sp>
      <p:cxnSp>
        <p:nvCxnSpPr>
          <p:cNvPr id="7" name="Conector recto de flecha 6"/>
          <p:cNvCxnSpPr>
            <a:cxnSpLocks/>
          </p:cNvCxnSpPr>
          <p:nvPr/>
        </p:nvCxnSpPr>
        <p:spPr>
          <a:xfrm flipV="1">
            <a:off x="3550023" y="2151530"/>
            <a:ext cx="564777" cy="797025"/>
          </a:xfrm>
          <a:prstGeom prst="straightConnector1">
            <a:avLst/>
          </a:prstGeom>
          <a:ln w="76200">
            <a:solidFill>
              <a:schemeClr val="tx1"/>
            </a:solidFill>
            <a:tailEnd type="triangle"/>
          </a:ln>
          <a:scene3d>
            <a:camera prst="orthographicFront"/>
            <a:lightRig rig="threePt" dir="t"/>
          </a:scene3d>
          <a:sp3d>
            <a:bevelT prst="angle"/>
          </a:sp3d>
        </p:spPr>
        <p:style>
          <a:lnRef idx="1">
            <a:schemeClr val="accent1"/>
          </a:lnRef>
          <a:fillRef idx="0">
            <a:schemeClr val="accent1"/>
          </a:fillRef>
          <a:effectRef idx="0">
            <a:schemeClr val="accent1"/>
          </a:effectRef>
          <a:fontRef idx="minor">
            <a:schemeClr val="tx1"/>
          </a:fontRef>
        </p:style>
      </p:cxnSp>
      <p:cxnSp>
        <p:nvCxnSpPr>
          <p:cNvPr id="9" name="Conector recto de flecha 8"/>
          <p:cNvCxnSpPr/>
          <p:nvPr/>
        </p:nvCxnSpPr>
        <p:spPr>
          <a:xfrm>
            <a:off x="3549650" y="3289300"/>
            <a:ext cx="914400" cy="91440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1331913" y="214313"/>
            <a:ext cx="1552575" cy="409575"/>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UY"/>
          </a:p>
        </p:txBody>
      </p:sp>
      <p:sp>
        <p:nvSpPr>
          <p:cNvPr id="32770" name="CuadroTexto 1"/>
          <p:cNvSpPr txBox="1">
            <a:spLocks noChangeArrowheads="1"/>
          </p:cNvSpPr>
          <p:nvPr/>
        </p:nvSpPr>
        <p:spPr bwMode="auto">
          <a:xfrm>
            <a:off x="1500188" y="214313"/>
            <a:ext cx="8601075" cy="6186487"/>
          </a:xfrm>
          <a:prstGeom prst="rect">
            <a:avLst/>
          </a:prstGeom>
          <a:noFill/>
          <a:ln w="38100">
            <a:solidFill>
              <a:schemeClr val="tx1"/>
            </a:solidFill>
            <a:miter lim="800000"/>
            <a:headEnd/>
            <a:tailEnd/>
          </a:ln>
        </p:spPr>
        <p:txBody>
          <a:bodyPr>
            <a:spAutoFit/>
          </a:bodyPr>
          <a:lstStyle/>
          <a:p>
            <a:r>
              <a:rPr lang="es-UY" b="1">
                <a:latin typeface="Calibri" pitchFamily="34" charset="0"/>
              </a:rPr>
              <a:t>Tercera parte</a:t>
            </a:r>
          </a:p>
          <a:p>
            <a:r>
              <a:rPr lang="es-UY" b="1">
                <a:latin typeface="Calibri" pitchFamily="34" charset="0"/>
              </a:rPr>
              <a:t> Una práctica general</a:t>
            </a:r>
          </a:p>
          <a:p>
            <a:r>
              <a:rPr lang="es-UY" b="1" u="sng">
                <a:latin typeface="Calibri" pitchFamily="34" charset="0"/>
              </a:rPr>
              <a:t>Conclusión 4 </a:t>
            </a:r>
          </a:p>
          <a:p>
            <a:r>
              <a:rPr lang="es-UY" b="1">
                <a:latin typeface="Calibri" pitchFamily="34" charset="0"/>
              </a:rPr>
              <a:t>Requisito de la práctica </a:t>
            </a:r>
          </a:p>
          <a:p>
            <a:endParaRPr lang="es-UY" b="1">
              <a:latin typeface="Calibri" pitchFamily="34" charset="0"/>
            </a:endParaRPr>
          </a:p>
          <a:p>
            <a:r>
              <a:rPr lang="es-UY" b="1">
                <a:latin typeface="Calibri" pitchFamily="34" charset="0"/>
              </a:rPr>
              <a:t>1</a:t>
            </a:r>
            <a:r>
              <a:rPr lang="es-UY">
                <a:latin typeface="Calibri" pitchFamily="34" charset="0"/>
              </a:rPr>
              <a:t>. El requisito de una práctica general, como elemento constitutivo del derecho internacional consuetudinario, significa que es </a:t>
            </a:r>
            <a:r>
              <a:rPr lang="es-UY" u="sng">
                <a:latin typeface="Calibri" pitchFamily="34" charset="0"/>
              </a:rPr>
              <a:t>principalmente la práctica de los Estados la que contribuye a la formación o la expresión de las normas de derecho internacional consuetudinario</a:t>
            </a:r>
            <a:r>
              <a:rPr lang="es-UY">
                <a:latin typeface="Calibri" pitchFamily="34" charset="0"/>
              </a:rPr>
              <a:t>.</a:t>
            </a:r>
          </a:p>
          <a:p>
            <a:endParaRPr lang="es-UY">
              <a:latin typeface="Calibri" pitchFamily="34" charset="0"/>
            </a:endParaRPr>
          </a:p>
          <a:p>
            <a:r>
              <a:rPr lang="es-UY" b="1">
                <a:latin typeface="Calibri" pitchFamily="34" charset="0"/>
              </a:rPr>
              <a:t> 2</a:t>
            </a:r>
            <a:r>
              <a:rPr lang="es-UY">
                <a:latin typeface="Calibri" pitchFamily="34" charset="0"/>
              </a:rPr>
              <a:t>. En algunos casos, la práctica de las organizaciones internacionales también contribuye a la formación o la expresión de normas de derecho internacional consuetudinario.</a:t>
            </a:r>
          </a:p>
          <a:p>
            <a:endParaRPr lang="es-ES">
              <a:latin typeface="Calibri" pitchFamily="34" charset="0"/>
            </a:endParaRPr>
          </a:p>
          <a:p>
            <a:r>
              <a:rPr lang="es-UY" b="1">
                <a:latin typeface="Calibri" pitchFamily="34" charset="0"/>
              </a:rPr>
              <a:t>3</a:t>
            </a:r>
            <a:r>
              <a:rPr lang="es-UY">
                <a:latin typeface="Calibri" pitchFamily="34" charset="0"/>
              </a:rPr>
              <a:t>. El comportamiento de otros actores no constituye una práctica que contribuya a la formación o la expresión de normas de derecho internacional consuetudinario, pero puede ser pertinente al valorar la práctica a que se refieren los párrafos 1 y 2.</a:t>
            </a:r>
          </a:p>
          <a:p>
            <a:r>
              <a:rPr lang="es-ES">
                <a:latin typeface="Calibri" pitchFamily="34" charset="0"/>
              </a:rPr>
              <a:t> </a:t>
            </a:r>
            <a:r>
              <a:rPr lang="es-UY">
                <a:latin typeface="Calibri" pitchFamily="34" charset="0"/>
              </a:rPr>
              <a:t>  </a:t>
            </a:r>
            <a:r>
              <a:rPr lang="es-UY" b="1">
                <a:latin typeface="Calibri" pitchFamily="34" charset="0"/>
              </a:rPr>
              <a:t>otros actores</a:t>
            </a:r>
            <a:r>
              <a:rPr lang="es-UY">
                <a:latin typeface="Calibri" pitchFamily="34" charset="0"/>
              </a:rPr>
              <a:t>             </a:t>
            </a:r>
            <a:r>
              <a:rPr lang="es-UY" b="1">
                <a:latin typeface="Calibri" pitchFamily="34" charset="0"/>
              </a:rPr>
              <a:t>ONG</a:t>
            </a:r>
          </a:p>
          <a:p>
            <a:r>
              <a:rPr lang="es-ES" b="1">
                <a:latin typeface="Calibri" pitchFamily="34" charset="0"/>
              </a:rPr>
              <a:t> </a:t>
            </a:r>
            <a:r>
              <a:rPr lang="es-UY" b="1">
                <a:latin typeface="Calibri" pitchFamily="34" charset="0"/>
              </a:rPr>
              <a:t>                                       Transnacionales</a:t>
            </a:r>
          </a:p>
          <a:p>
            <a:r>
              <a:rPr lang="es-ES" b="1">
                <a:latin typeface="Calibri" pitchFamily="34" charset="0"/>
              </a:rPr>
              <a:t> </a:t>
            </a:r>
            <a:r>
              <a:rPr lang="es-UY" b="1">
                <a:latin typeface="Calibri" pitchFamily="34" charset="0"/>
              </a:rPr>
              <a:t>                                       Cruz Roja</a:t>
            </a:r>
          </a:p>
          <a:p>
            <a:r>
              <a:rPr lang="es-ES" b="1">
                <a:latin typeface="Calibri" pitchFamily="34" charset="0"/>
              </a:rPr>
              <a:t> </a:t>
            </a:r>
            <a:r>
              <a:rPr lang="es-UY" b="1">
                <a:latin typeface="Calibri" pitchFamily="34" charset="0"/>
              </a:rPr>
              <a:t>                               </a:t>
            </a:r>
          </a:p>
          <a:p>
            <a:r>
              <a:rPr lang="es-ES" b="1">
                <a:latin typeface="Calibri" pitchFamily="34" charset="0"/>
              </a:rPr>
              <a:t>                    Práctica no interesa, </a:t>
            </a:r>
            <a:r>
              <a:rPr lang="es-ES" b="1" u="sng">
                <a:latin typeface="Calibri" pitchFamily="34" charset="0"/>
              </a:rPr>
              <a:t>si la reacción de los Estados.</a:t>
            </a:r>
            <a:endParaRPr lang="es-UY" b="1" u="sng">
              <a:latin typeface="Calibri" pitchFamily="34" charset="0"/>
            </a:endParaRPr>
          </a:p>
          <a:p>
            <a:endParaRPr lang="es-UY">
              <a:latin typeface="Calibri" pitchFamily="34" charset="0"/>
            </a:endParaRPr>
          </a:p>
        </p:txBody>
      </p:sp>
      <p:sp>
        <p:nvSpPr>
          <p:cNvPr id="3" name="Abrir llave 2"/>
          <p:cNvSpPr/>
          <p:nvPr/>
        </p:nvSpPr>
        <p:spPr>
          <a:xfrm rot="16200000">
            <a:off x="4625975" y="4549775"/>
            <a:ext cx="76200" cy="2273300"/>
          </a:xfrm>
          <a:prstGeom prst="leftBrace">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s-UY"/>
          </a:p>
        </p:txBody>
      </p:sp>
      <p:sp>
        <p:nvSpPr>
          <p:cNvPr id="4" name="Abrir llave 3"/>
          <p:cNvSpPr/>
          <p:nvPr/>
        </p:nvSpPr>
        <p:spPr>
          <a:xfrm>
            <a:off x="3181350" y="4838700"/>
            <a:ext cx="285750" cy="781050"/>
          </a:xfrm>
          <a:prstGeom prst="leftBrace">
            <a:avLst>
              <a:gd name="adj1" fmla="val 7196"/>
              <a:gd name="adj2" fmla="val 11194"/>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s-UY"/>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209800" y="2008188"/>
            <a:ext cx="7797800" cy="3138487"/>
          </a:xfrm>
          <a:prstGeom prst="rect">
            <a:avLst/>
          </a:prstGeom>
          <a:ln w="38100">
            <a:solidFill>
              <a:schemeClr val="tx1"/>
            </a:solidFill>
          </a:ln>
        </p:spPr>
        <p:txBody>
          <a:bodyPr>
            <a:spAutoFit/>
          </a:bodyPr>
          <a:lstStyle/>
          <a:p>
            <a:pPr fontAlgn="auto">
              <a:spcBef>
                <a:spcPts val="0"/>
              </a:spcBef>
              <a:spcAft>
                <a:spcPts val="0"/>
              </a:spcAft>
              <a:defRPr/>
            </a:pPr>
            <a:endParaRPr lang="es-UY" b="1" dirty="0">
              <a:latin typeface="+mn-lt"/>
              <a:cs typeface="+mn-cs"/>
            </a:endParaRPr>
          </a:p>
          <a:p>
            <a:pPr fontAlgn="auto">
              <a:spcBef>
                <a:spcPts val="0"/>
              </a:spcBef>
              <a:spcAft>
                <a:spcPts val="0"/>
              </a:spcAft>
              <a:defRPr/>
            </a:pPr>
            <a:r>
              <a:rPr lang="es-UY" b="1" u="sng" dirty="0">
                <a:latin typeface="+mn-lt"/>
                <a:cs typeface="+mn-cs"/>
              </a:rPr>
              <a:t>Conclusión 5</a:t>
            </a:r>
            <a:r>
              <a:rPr lang="es-UY" b="1" dirty="0">
                <a:latin typeface="+mn-lt"/>
                <a:cs typeface="+mn-cs"/>
              </a:rPr>
              <a:t> </a:t>
            </a:r>
          </a:p>
          <a:p>
            <a:pPr fontAlgn="auto">
              <a:spcBef>
                <a:spcPts val="0"/>
              </a:spcBef>
              <a:spcAft>
                <a:spcPts val="0"/>
              </a:spcAft>
              <a:defRPr/>
            </a:pPr>
            <a:endParaRPr lang="es-UY" b="1" dirty="0">
              <a:latin typeface="+mn-lt"/>
              <a:cs typeface="+mn-cs"/>
            </a:endParaRPr>
          </a:p>
          <a:p>
            <a:pPr fontAlgn="auto">
              <a:spcBef>
                <a:spcPts val="0"/>
              </a:spcBef>
              <a:spcAft>
                <a:spcPts val="0"/>
              </a:spcAft>
              <a:defRPr/>
            </a:pPr>
            <a:r>
              <a:rPr lang="es-UY" b="1" dirty="0">
                <a:latin typeface="+mn-lt"/>
                <a:cs typeface="+mn-cs"/>
              </a:rPr>
              <a:t>Comportamiento del Estado como práctica del Estado</a:t>
            </a:r>
          </a:p>
          <a:p>
            <a:pPr fontAlgn="auto">
              <a:spcBef>
                <a:spcPts val="0"/>
              </a:spcBef>
              <a:spcAft>
                <a:spcPts val="0"/>
              </a:spcAft>
              <a:defRPr/>
            </a:pPr>
            <a:r>
              <a:rPr lang="es-UY" b="1" dirty="0">
                <a:latin typeface="+mn-lt"/>
                <a:cs typeface="+mn-cs"/>
              </a:rPr>
              <a:t> </a:t>
            </a:r>
          </a:p>
          <a:p>
            <a:pPr fontAlgn="auto">
              <a:spcBef>
                <a:spcPts val="0"/>
              </a:spcBef>
              <a:spcAft>
                <a:spcPts val="0"/>
              </a:spcAft>
              <a:defRPr/>
            </a:pPr>
            <a:r>
              <a:rPr lang="es-UY" dirty="0">
                <a:latin typeface="+mn-lt"/>
                <a:cs typeface="+mn-cs"/>
              </a:rPr>
              <a:t>La práctica del Estado consiste en el comportamiento del Estado, ya sea en el ejercicio de sus funciones ejecutiva, legislativa, judicial o de otra índole. </a:t>
            </a:r>
          </a:p>
          <a:p>
            <a:pPr fontAlgn="auto">
              <a:spcBef>
                <a:spcPts val="0"/>
              </a:spcBef>
              <a:spcAft>
                <a:spcPts val="0"/>
              </a:spcAft>
              <a:defRPr/>
            </a:pPr>
            <a:endParaRPr lang="es-UY" dirty="0">
              <a:latin typeface="+mn-lt"/>
              <a:cs typeface="+mn-cs"/>
            </a:endParaRPr>
          </a:p>
          <a:p>
            <a:pPr fontAlgn="auto">
              <a:spcBef>
                <a:spcPts val="0"/>
              </a:spcBef>
              <a:spcAft>
                <a:spcPts val="0"/>
              </a:spcAft>
              <a:defRPr/>
            </a:pPr>
            <a:endParaRPr lang="es-ES" dirty="0">
              <a:latin typeface="+mn-lt"/>
              <a:cs typeface="+mn-cs"/>
            </a:endParaRPr>
          </a:p>
          <a:p>
            <a:pPr marL="285750" indent="-285750" fontAlgn="auto">
              <a:spcBef>
                <a:spcPts val="0"/>
              </a:spcBef>
              <a:spcAft>
                <a:spcPts val="0"/>
              </a:spcAft>
              <a:buFont typeface="Wingdings" panose="05000000000000000000" pitchFamily="2" charset="2"/>
              <a:buChar char="ü"/>
              <a:defRPr/>
            </a:pPr>
            <a:r>
              <a:rPr lang="es-ES" dirty="0">
                <a:latin typeface="+mn-lt"/>
                <a:cs typeface="+mn-cs"/>
              </a:rPr>
              <a:t> </a:t>
            </a:r>
            <a:r>
              <a:rPr lang="es-UY" dirty="0">
                <a:latin typeface="+mn-lt"/>
                <a:cs typeface="+mn-cs"/>
              </a:rPr>
              <a:t> </a:t>
            </a:r>
            <a:r>
              <a:rPr lang="es-UY" b="1" dirty="0">
                <a:latin typeface="+mn-lt"/>
                <a:cs typeface="+mn-cs"/>
              </a:rPr>
              <a:t>Resol. AG sobre Responsabilidad del Estado por hecho ilícito. 2001</a:t>
            </a:r>
          </a:p>
          <a:p>
            <a:pPr fontAlgn="auto">
              <a:spcBef>
                <a:spcPts val="0"/>
              </a:spcBef>
              <a:spcAft>
                <a:spcPts val="0"/>
              </a:spcAft>
              <a:defRPr/>
            </a:pPr>
            <a:endParaRPr lang="es-UY" dirty="0">
              <a:latin typeface="+mn-lt"/>
              <a:cs typeface="+mn-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006600" y="674688"/>
            <a:ext cx="8128000" cy="5910262"/>
          </a:xfrm>
          <a:prstGeom prst="rect">
            <a:avLst/>
          </a:prstGeom>
          <a:ln w="19050">
            <a:solidFill>
              <a:schemeClr val="tx1"/>
            </a:solidFill>
          </a:ln>
        </p:spPr>
        <p:txBody>
          <a:bodyPr>
            <a:spAutoFit/>
          </a:bodyPr>
          <a:lstStyle/>
          <a:p>
            <a:pPr fontAlgn="auto">
              <a:spcBef>
                <a:spcPts val="0"/>
              </a:spcBef>
              <a:spcAft>
                <a:spcPts val="0"/>
              </a:spcAft>
              <a:defRPr/>
            </a:pPr>
            <a:r>
              <a:rPr lang="es-UY" b="1" u="sng" dirty="0">
                <a:latin typeface="+mn-lt"/>
                <a:cs typeface="+mn-cs"/>
              </a:rPr>
              <a:t>Conclusión 6</a:t>
            </a:r>
          </a:p>
          <a:p>
            <a:pPr fontAlgn="auto">
              <a:spcBef>
                <a:spcPts val="0"/>
              </a:spcBef>
              <a:spcAft>
                <a:spcPts val="0"/>
              </a:spcAft>
              <a:defRPr/>
            </a:pPr>
            <a:r>
              <a:rPr lang="es-UY" dirty="0">
                <a:latin typeface="+mn-lt"/>
                <a:cs typeface="+mn-cs"/>
              </a:rPr>
              <a:t> </a:t>
            </a:r>
            <a:r>
              <a:rPr lang="es-UY" b="1" dirty="0">
                <a:latin typeface="+mn-lt"/>
                <a:cs typeface="+mn-cs"/>
              </a:rPr>
              <a:t>Formas de práctica</a:t>
            </a:r>
            <a:r>
              <a:rPr lang="es-UY" dirty="0">
                <a:latin typeface="+mn-lt"/>
                <a:cs typeface="+mn-cs"/>
              </a:rPr>
              <a:t> </a:t>
            </a:r>
          </a:p>
          <a:p>
            <a:pPr fontAlgn="auto">
              <a:spcBef>
                <a:spcPts val="0"/>
              </a:spcBef>
              <a:spcAft>
                <a:spcPts val="0"/>
              </a:spcAft>
              <a:defRPr/>
            </a:pPr>
            <a:endParaRPr lang="es-UY" dirty="0">
              <a:latin typeface="+mn-lt"/>
              <a:cs typeface="+mn-cs"/>
            </a:endParaRPr>
          </a:p>
          <a:p>
            <a:pPr marL="342900" indent="-342900" fontAlgn="auto">
              <a:spcBef>
                <a:spcPts val="0"/>
              </a:spcBef>
              <a:spcAft>
                <a:spcPts val="0"/>
              </a:spcAft>
              <a:buFontTx/>
              <a:buAutoNum type="arabicPeriod"/>
              <a:defRPr/>
            </a:pPr>
            <a:r>
              <a:rPr lang="es-UY" dirty="0">
                <a:latin typeface="+mn-lt"/>
                <a:cs typeface="+mn-cs"/>
              </a:rPr>
              <a:t>La práctica puede revestir una gran variedad de formas. Comprende tanto actos materiales como verbales. Puede, en determinadas circunstancias, incluir la inacción.</a:t>
            </a:r>
          </a:p>
          <a:p>
            <a:pPr fontAlgn="auto">
              <a:spcBef>
                <a:spcPts val="0"/>
              </a:spcBef>
              <a:spcAft>
                <a:spcPts val="0"/>
              </a:spcAft>
              <a:defRPr/>
            </a:pPr>
            <a:r>
              <a:rPr lang="es-UY" dirty="0">
                <a:latin typeface="+mn-lt"/>
                <a:cs typeface="+mn-cs"/>
              </a:rPr>
              <a:t> </a:t>
            </a:r>
          </a:p>
          <a:p>
            <a:pPr fontAlgn="auto">
              <a:spcBef>
                <a:spcPts val="0"/>
              </a:spcBef>
              <a:spcAft>
                <a:spcPts val="0"/>
              </a:spcAft>
              <a:defRPr/>
            </a:pPr>
            <a:r>
              <a:rPr lang="es-UY" dirty="0">
                <a:latin typeface="+mn-lt"/>
                <a:cs typeface="+mn-cs"/>
              </a:rPr>
              <a:t>2.   Las formas de práctica estatal comprenden, sin reducirse a ello: los actos y la    </a:t>
            </a:r>
          </a:p>
          <a:p>
            <a:pPr fontAlgn="auto">
              <a:spcBef>
                <a:spcPts val="0"/>
              </a:spcBef>
              <a:spcAft>
                <a:spcPts val="0"/>
              </a:spcAft>
              <a:defRPr/>
            </a:pPr>
            <a:r>
              <a:rPr lang="es-UY" dirty="0">
                <a:latin typeface="+mn-lt"/>
                <a:cs typeface="+mn-cs"/>
              </a:rPr>
              <a:t>       correspondencia diplomáticos; el comportamiento en relación con las   </a:t>
            </a:r>
          </a:p>
          <a:p>
            <a:pPr fontAlgn="auto">
              <a:spcBef>
                <a:spcPts val="0"/>
              </a:spcBef>
              <a:spcAft>
                <a:spcPts val="0"/>
              </a:spcAft>
              <a:defRPr/>
            </a:pPr>
            <a:r>
              <a:rPr lang="es-UY" dirty="0">
                <a:latin typeface="+mn-lt"/>
                <a:cs typeface="+mn-cs"/>
              </a:rPr>
              <a:t>       resoluciones aprobadas por una organización internacional o en una conferencia   </a:t>
            </a:r>
          </a:p>
          <a:p>
            <a:pPr fontAlgn="auto">
              <a:spcBef>
                <a:spcPts val="0"/>
              </a:spcBef>
              <a:spcAft>
                <a:spcPts val="0"/>
              </a:spcAft>
              <a:defRPr/>
            </a:pPr>
            <a:r>
              <a:rPr lang="es-UY" dirty="0">
                <a:latin typeface="+mn-lt"/>
                <a:cs typeface="+mn-cs"/>
              </a:rPr>
              <a:t>       intergubernamental; el comportamiento en relación con los tratados; el  </a:t>
            </a:r>
          </a:p>
          <a:p>
            <a:pPr fontAlgn="auto">
              <a:spcBef>
                <a:spcPts val="0"/>
              </a:spcBef>
              <a:spcAft>
                <a:spcPts val="0"/>
              </a:spcAft>
              <a:defRPr/>
            </a:pPr>
            <a:r>
              <a:rPr lang="es-UY" dirty="0">
                <a:latin typeface="+mn-lt"/>
                <a:cs typeface="+mn-cs"/>
              </a:rPr>
              <a:t>       comportamiento en el ejercicio de funciones ejecutivas, incluido el  </a:t>
            </a:r>
          </a:p>
          <a:p>
            <a:pPr fontAlgn="auto">
              <a:spcBef>
                <a:spcPts val="0"/>
              </a:spcBef>
              <a:spcAft>
                <a:spcPts val="0"/>
              </a:spcAft>
              <a:defRPr/>
            </a:pPr>
            <a:r>
              <a:rPr lang="es-UY" dirty="0">
                <a:latin typeface="+mn-lt"/>
                <a:cs typeface="+mn-cs"/>
              </a:rPr>
              <a:t>       comportamiento en operaciones “sobre el terreno”; los actos legislativos y </a:t>
            </a:r>
          </a:p>
          <a:p>
            <a:pPr fontAlgn="auto">
              <a:spcBef>
                <a:spcPts val="0"/>
              </a:spcBef>
              <a:spcAft>
                <a:spcPts val="0"/>
              </a:spcAft>
              <a:defRPr/>
            </a:pPr>
            <a:r>
              <a:rPr lang="es-UY" dirty="0">
                <a:latin typeface="+mn-lt"/>
                <a:cs typeface="+mn-cs"/>
              </a:rPr>
              <a:t>       administrativos; y las decisiones de los tribunales nacionales</a:t>
            </a:r>
          </a:p>
          <a:p>
            <a:pPr fontAlgn="auto">
              <a:spcBef>
                <a:spcPts val="0"/>
              </a:spcBef>
              <a:spcAft>
                <a:spcPts val="0"/>
              </a:spcAft>
              <a:defRPr/>
            </a:pPr>
            <a:r>
              <a:rPr lang="es-UY" dirty="0">
                <a:latin typeface="+mn-lt"/>
                <a:cs typeface="+mn-cs"/>
              </a:rPr>
              <a:t>. </a:t>
            </a:r>
          </a:p>
          <a:p>
            <a:pPr fontAlgn="auto">
              <a:spcBef>
                <a:spcPts val="0"/>
              </a:spcBef>
              <a:spcAft>
                <a:spcPts val="0"/>
              </a:spcAft>
              <a:defRPr/>
            </a:pPr>
            <a:r>
              <a:rPr lang="es-UY" dirty="0">
                <a:latin typeface="+mn-lt"/>
                <a:cs typeface="+mn-cs"/>
              </a:rPr>
              <a:t>3. No existe una jerarquía predeterminada entre las distintas formas de práctica.</a:t>
            </a:r>
          </a:p>
          <a:p>
            <a:pPr fontAlgn="auto">
              <a:spcBef>
                <a:spcPts val="0"/>
              </a:spcBef>
              <a:spcAft>
                <a:spcPts val="0"/>
              </a:spcAft>
              <a:defRPr/>
            </a:pPr>
            <a:r>
              <a:rPr lang="es-ES" b="1" dirty="0">
                <a:latin typeface="+mn-lt"/>
                <a:cs typeface="+mn-cs"/>
              </a:rPr>
              <a:t> </a:t>
            </a:r>
            <a:r>
              <a:rPr lang="es-UY" b="1" dirty="0">
                <a:latin typeface="+mn-lt"/>
                <a:cs typeface="+mn-cs"/>
              </a:rPr>
              <a:t>                   -Asunto Lotus-CPJ- Francia c Turquía 1927</a:t>
            </a:r>
          </a:p>
          <a:p>
            <a:pPr fontAlgn="auto">
              <a:spcBef>
                <a:spcPts val="0"/>
              </a:spcBef>
              <a:spcAft>
                <a:spcPts val="0"/>
              </a:spcAft>
              <a:defRPr/>
            </a:pPr>
            <a:r>
              <a:rPr lang="es-ES" b="1" dirty="0">
                <a:latin typeface="+mn-lt"/>
                <a:cs typeface="+mn-cs"/>
              </a:rPr>
              <a:t> </a:t>
            </a:r>
            <a:r>
              <a:rPr lang="es-UY" b="1" dirty="0">
                <a:latin typeface="+mn-lt"/>
                <a:cs typeface="+mn-cs"/>
              </a:rPr>
              <a:t>                   - </a:t>
            </a:r>
            <a:r>
              <a:rPr lang="es-UY" b="1" dirty="0" err="1">
                <a:latin typeface="+mn-lt"/>
                <a:cs typeface="+mn-cs"/>
              </a:rPr>
              <a:t>Nottebohm</a:t>
            </a:r>
            <a:r>
              <a:rPr lang="es-UY" b="1" dirty="0">
                <a:latin typeface="+mn-lt"/>
                <a:cs typeface="+mn-cs"/>
              </a:rPr>
              <a:t> 1955</a:t>
            </a:r>
          </a:p>
          <a:p>
            <a:pPr fontAlgn="auto">
              <a:spcBef>
                <a:spcPts val="0"/>
              </a:spcBef>
              <a:spcAft>
                <a:spcPts val="0"/>
              </a:spcAft>
              <a:defRPr/>
            </a:pPr>
            <a:r>
              <a:rPr lang="es-UY" b="1" dirty="0">
                <a:latin typeface="+mn-lt"/>
                <a:cs typeface="+mn-cs"/>
              </a:rPr>
              <a:t>                    -Inmunidad de jurisdicción de los Estados. Alemania- Italia 2012</a:t>
            </a:r>
          </a:p>
          <a:p>
            <a:pPr fontAlgn="auto">
              <a:spcBef>
                <a:spcPts val="0"/>
              </a:spcBef>
              <a:spcAft>
                <a:spcPts val="0"/>
              </a:spcAft>
              <a:defRPr/>
            </a:pPr>
            <a:r>
              <a:rPr lang="es-ES" b="1" dirty="0">
                <a:latin typeface="+mn-lt"/>
                <a:cs typeface="+mn-cs"/>
              </a:rPr>
              <a:t> </a:t>
            </a:r>
            <a:r>
              <a:rPr lang="es-UY" b="1" dirty="0">
                <a:latin typeface="+mn-lt"/>
                <a:cs typeface="+mn-cs"/>
              </a:rPr>
              <a:t>                    </a:t>
            </a:r>
          </a:p>
          <a:p>
            <a:pPr fontAlgn="auto">
              <a:spcBef>
                <a:spcPts val="0"/>
              </a:spcBef>
              <a:spcAft>
                <a:spcPts val="0"/>
              </a:spcAft>
              <a:defRPr/>
            </a:pPr>
            <a:endParaRPr lang="es-UY" dirty="0">
              <a:latin typeface="+mn-lt"/>
              <a:cs typeface="+mn-cs"/>
            </a:endParaRPr>
          </a:p>
        </p:txBody>
      </p:sp>
      <p:sp>
        <p:nvSpPr>
          <p:cNvPr id="3" name="Explosión: 8 puntos 2"/>
          <p:cNvSpPr/>
          <p:nvPr/>
        </p:nvSpPr>
        <p:spPr>
          <a:xfrm>
            <a:off x="2605088" y="5132388"/>
            <a:ext cx="304800" cy="279400"/>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UY"/>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CuadroTexto 1"/>
          <p:cNvSpPr txBox="1">
            <a:spLocks noChangeArrowheads="1"/>
          </p:cNvSpPr>
          <p:nvPr/>
        </p:nvSpPr>
        <p:spPr bwMode="auto">
          <a:xfrm>
            <a:off x="1689100" y="1322388"/>
            <a:ext cx="8356600" cy="3719512"/>
          </a:xfrm>
          <a:prstGeom prst="rect">
            <a:avLst/>
          </a:prstGeom>
          <a:noFill/>
          <a:ln w="57150">
            <a:solidFill>
              <a:schemeClr val="tx1"/>
            </a:solidFill>
            <a:miter lim="800000"/>
            <a:headEnd/>
            <a:tailEnd/>
          </a:ln>
        </p:spPr>
        <p:txBody>
          <a:bodyPr>
            <a:spAutoFit/>
          </a:bodyPr>
          <a:lstStyle/>
          <a:p>
            <a:r>
              <a:rPr lang="es-UY" b="1" u="sng">
                <a:latin typeface="Calibri" pitchFamily="34" charset="0"/>
              </a:rPr>
              <a:t>Conclusión 7 </a:t>
            </a:r>
          </a:p>
          <a:p>
            <a:endParaRPr lang="es-UY" b="1">
              <a:latin typeface="Calibri" pitchFamily="34" charset="0"/>
            </a:endParaRPr>
          </a:p>
          <a:p>
            <a:r>
              <a:rPr lang="es-UY" b="1">
                <a:latin typeface="Calibri" pitchFamily="34" charset="0"/>
              </a:rPr>
              <a:t>Valoración de la práctica de un Estado </a:t>
            </a:r>
          </a:p>
          <a:p>
            <a:endParaRPr lang="es-UY" b="1">
              <a:latin typeface="Calibri" pitchFamily="34" charset="0"/>
            </a:endParaRPr>
          </a:p>
          <a:p>
            <a:r>
              <a:rPr lang="es-UY" b="1">
                <a:latin typeface="Calibri" pitchFamily="34" charset="0"/>
              </a:rPr>
              <a:t>1</a:t>
            </a:r>
            <a:r>
              <a:rPr lang="es-UY">
                <a:latin typeface="Calibri" pitchFamily="34" charset="0"/>
              </a:rPr>
              <a:t>.   Habrá que tener en cuenta toda la práctica disponible del Estado de que se trate,  </a:t>
            </a:r>
          </a:p>
          <a:p>
            <a:r>
              <a:rPr lang="es-UY">
                <a:latin typeface="Calibri" pitchFamily="34" charset="0"/>
              </a:rPr>
              <a:t>       que deberá ser valorada en su conjunto.</a:t>
            </a:r>
          </a:p>
          <a:p>
            <a:endParaRPr lang="es-UY">
              <a:latin typeface="Calibri" pitchFamily="34" charset="0"/>
            </a:endParaRPr>
          </a:p>
          <a:p>
            <a:r>
              <a:rPr lang="es-UY" b="1">
                <a:latin typeface="Calibri" pitchFamily="34" charset="0"/>
              </a:rPr>
              <a:t>2</a:t>
            </a:r>
            <a:r>
              <a:rPr lang="es-UY">
                <a:latin typeface="Calibri" pitchFamily="34" charset="0"/>
              </a:rPr>
              <a:t>.   En los casos en que la práctica de un determinado Estado varíe, se podrá otorgar  </a:t>
            </a:r>
          </a:p>
          <a:p>
            <a:r>
              <a:rPr lang="es-UY">
                <a:latin typeface="Calibri" pitchFamily="34" charset="0"/>
              </a:rPr>
              <a:t>       menos peso a esa práctica. </a:t>
            </a:r>
          </a:p>
          <a:p>
            <a:endParaRPr lang="es-UY">
              <a:latin typeface="Calibri" pitchFamily="34" charset="0"/>
            </a:endParaRPr>
          </a:p>
          <a:p>
            <a:r>
              <a:rPr lang="es-UY">
                <a:latin typeface="Calibri" pitchFamily="34" charset="0"/>
              </a:rPr>
              <a:t>                 </a:t>
            </a:r>
            <a:r>
              <a:rPr lang="es-UY" b="1">
                <a:latin typeface="Calibri" pitchFamily="34" charset="0"/>
              </a:rPr>
              <a:t>- Inmunidades jurisdiccionales del Estado</a:t>
            </a:r>
          </a:p>
          <a:p>
            <a:r>
              <a:rPr lang="es-UY" b="1">
                <a:latin typeface="Calibri" pitchFamily="34" charset="0"/>
              </a:rPr>
              <a:t>                  (Alemania c/ Italia : Intervención de Grecia) Fallo de 3 de febrero de 2012.</a:t>
            </a:r>
          </a:p>
          <a:p>
            <a:endParaRPr lang="es-UY" b="1">
              <a:latin typeface="Calibri"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ángulo 1"/>
          <p:cNvSpPr>
            <a:spLocks noChangeArrowheads="1"/>
          </p:cNvSpPr>
          <p:nvPr/>
        </p:nvSpPr>
        <p:spPr bwMode="auto">
          <a:xfrm>
            <a:off x="1816100" y="661988"/>
            <a:ext cx="8191500" cy="5354637"/>
          </a:xfrm>
          <a:prstGeom prst="rect">
            <a:avLst/>
          </a:prstGeom>
          <a:noFill/>
          <a:ln w="57150">
            <a:solidFill>
              <a:schemeClr val="tx1"/>
            </a:solidFill>
            <a:miter lim="800000"/>
            <a:headEnd/>
            <a:tailEnd/>
          </a:ln>
        </p:spPr>
        <p:txBody>
          <a:bodyPr>
            <a:spAutoFit/>
          </a:bodyPr>
          <a:lstStyle/>
          <a:p>
            <a:r>
              <a:rPr lang="es-UY" b="1" u="sng">
                <a:latin typeface="Calibri" pitchFamily="34" charset="0"/>
              </a:rPr>
              <a:t>Conclusión 8</a:t>
            </a:r>
          </a:p>
          <a:p>
            <a:endParaRPr lang="es-UY" b="1">
              <a:latin typeface="Calibri" pitchFamily="34" charset="0"/>
            </a:endParaRPr>
          </a:p>
          <a:p>
            <a:r>
              <a:rPr lang="es-UY" b="1">
                <a:latin typeface="Calibri" pitchFamily="34" charset="0"/>
              </a:rPr>
              <a:t> La práctica ha de ser general</a:t>
            </a:r>
          </a:p>
          <a:p>
            <a:endParaRPr lang="es-UY" b="1">
              <a:latin typeface="Calibri" pitchFamily="34" charset="0"/>
            </a:endParaRPr>
          </a:p>
          <a:p>
            <a:r>
              <a:rPr lang="es-UY">
                <a:latin typeface="Calibri" pitchFamily="34" charset="0"/>
              </a:rPr>
              <a:t> </a:t>
            </a:r>
            <a:r>
              <a:rPr lang="es-UY" b="1">
                <a:latin typeface="Calibri" pitchFamily="34" charset="0"/>
              </a:rPr>
              <a:t>1</a:t>
            </a:r>
            <a:r>
              <a:rPr lang="es-UY">
                <a:latin typeface="Calibri" pitchFamily="34" charset="0"/>
              </a:rPr>
              <a:t>. La práctica pertinente ha de ser general, es decir, suficientemente </a:t>
            </a:r>
            <a:r>
              <a:rPr lang="es-UY" b="1" u="sng">
                <a:latin typeface="Calibri" pitchFamily="34" charset="0"/>
              </a:rPr>
              <a:t>extendida y representativa, además de constante.</a:t>
            </a:r>
          </a:p>
          <a:p>
            <a:endParaRPr lang="es-UY">
              <a:latin typeface="Calibri" pitchFamily="34" charset="0"/>
            </a:endParaRPr>
          </a:p>
          <a:p>
            <a:r>
              <a:rPr lang="es-UY">
                <a:latin typeface="Calibri" pitchFamily="34" charset="0"/>
              </a:rPr>
              <a:t> </a:t>
            </a:r>
            <a:r>
              <a:rPr lang="es-UY" b="1">
                <a:latin typeface="Calibri" pitchFamily="34" charset="0"/>
              </a:rPr>
              <a:t>2</a:t>
            </a:r>
            <a:r>
              <a:rPr lang="es-UY">
                <a:latin typeface="Calibri" pitchFamily="34" charset="0"/>
              </a:rPr>
              <a:t>. </a:t>
            </a:r>
            <a:r>
              <a:rPr lang="es-UY" b="1" u="sng">
                <a:latin typeface="Calibri" pitchFamily="34" charset="0"/>
              </a:rPr>
              <a:t>No se requiere que la práctica tenga una duración concreta, siempre que sea general.</a:t>
            </a:r>
          </a:p>
          <a:p>
            <a:endParaRPr lang="es-ES" b="1" u="sng">
              <a:latin typeface="Calibri" pitchFamily="34" charset="0"/>
            </a:endParaRPr>
          </a:p>
          <a:p>
            <a:r>
              <a:rPr lang="es-ES">
                <a:latin typeface="Calibri" pitchFamily="34" charset="0"/>
              </a:rPr>
              <a:t>              Práctica que permita discernir un uso constante y uniforme por los Estados  </a:t>
            </a:r>
          </a:p>
          <a:p>
            <a:r>
              <a:rPr lang="es-ES">
                <a:latin typeface="Calibri" pitchFamily="34" charset="0"/>
              </a:rPr>
              <a:t>              que estén especialmente implicados en la actividad en cuestión.</a:t>
            </a:r>
          </a:p>
          <a:p>
            <a:endParaRPr lang="es-ES">
              <a:latin typeface="Calibri" pitchFamily="34" charset="0"/>
            </a:endParaRPr>
          </a:p>
          <a:p>
            <a:r>
              <a:rPr lang="es-ES" b="1">
                <a:latin typeface="Calibri" pitchFamily="34" charset="0"/>
              </a:rPr>
              <a:t>                    ej </a:t>
            </a:r>
            <a:r>
              <a:rPr lang="es-UY" b="1">
                <a:latin typeface="Calibri" pitchFamily="34" charset="0"/>
              </a:rPr>
              <a:t>: -</a:t>
            </a:r>
            <a:r>
              <a:rPr lang="es-ES" b="1">
                <a:latin typeface="Calibri" pitchFamily="34" charset="0"/>
              </a:rPr>
              <a:t>Plataforma continental del Mar del Norte.</a:t>
            </a:r>
          </a:p>
          <a:p>
            <a:r>
              <a:rPr lang="es-ES" b="1">
                <a:latin typeface="Calibri" pitchFamily="34" charset="0"/>
              </a:rPr>
              <a:t>                         </a:t>
            </a:r>
          </a:p>
          <a:p>
            <a:endParaRPr lang="es-ES">
              <a:latin typeface="Calibri" pitchFamily="34" charset="0"/>
            </a:endParaRPr>
          </a:p>
          <a:p>
            <a:r>
              <a:rPr lang="es-ES">
                <a:latin typeface="Calibri" pitchFamily="34" charset="0"/>
              </a:rPr>
              <a:t>              </a:t>
            </a:r>
            <a:r>
              <a:rPr lang="es-ES" b="1">
                <a:latin typeface="Calibri" pitchFamily="34" charset="0"/>
              </a:rPr>
              <a:t>Elemento temporal</a:t>
            </a:r>
            <a:r>
              <a:rPr lang="es-UY" b="1">
                <a:latin typeface="Calibri" pitchFamily="34" charset="0"/>
              </a:rPr>
              <a:t> :</a:t>
            </a:r>
            <a:r>
              <a:rPr lang="es-UY">
                <a:latin typeface="Calibri" pitchFamily="34" charset="0"/>
              </a:rPr>
              <a:t> </a:t>
            </a:r>
            <a:r>
              <a:rPr lang="es-ES">
                <a:latin typeface="Calibri" pitchFamily="34" charset="0"/>
              </a:rPr>
              <a:t> no existe la costumbre instantánea.</a:t>
            </a:r>
          </a:p>
          <a:p>
            <a:endParaRPr lang="es-ES">
              <a:latin typeface="Calibri" pitchFamily="34" charset="0"/>
            </a:endParaRPr>
          </a:p>
          <a:p>
            <a:endParaRPr lang="es-ES">
              <a:latin typeface="Calibri" pitchFamily="34" charset="0"/>
            </a:endParaRPr>
          </a:p>
        </p:txBody>
      </p:sp>
      <p:sp>
        <p:nvSpPr>
          <p:cNvPr id="3" name="Flecha: a la derecha 2"/>
          <p:cNvSpPr/>
          <p:nvPr/>
        </p:nvSpPr>
        <p:spPr>
          <a:xfrm>
            <a:off x="2057400" y="3527425"/>
            <a:ext cx="495300" cy="1460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UY"/>
          </a:p>
        </p:txBody>
      </p:sp>
      <p:sp>
        <p:nvSpPr>
          <p:cNvPr id="4" name="Flecha: a la derecha 3"/>
          <p:cNvSpPr/>
          <p:nvPr/>
        </p:nvSpPr>
        <p:spPr>
          <a:xfrm>
            <a:off x="2057400" y="5162550"/>
            <a:ext cx="495300" cy="1333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UY"/>
          </a:p>
        </p:txBody>
      </p:sp>
      <p:pic>
        <p:nvPicPr>
          <p:cNvPr id="8" name="Imagen 7"/>
          <p:cNvPicPr>
            <a:picLocks noChangeAspect="1"/>
          </p:cNvPicPr>
          <p:nvPr/>
        </p:nvPicPr>
        <p:blipFill>
          <a:blip r:embed="rId2"/>
          <a:srcRect/>
          <a:stretch>
            <a:fillRect/>
          </a:stretch>
        </p:blipFill>
        <p:spPr bwMode="auto">
          <a:xfrm>
            <a:off x="1816100" y="381000"/>
            <a:ext cx="8085138" cy="64754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350963" y="393700"/>
            <a:ext cx="1409700" cy="508000"/>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UY"/>
          </a:p>
        </p:txBody>
      </p:sp>
      <p:sp>
        <p:nvSpPr>
          <p:cNvPr id="37890" name="Rectángulo 2"/>
          <p:cNvSpPr>
            <a:spLocks noChangeArrowheads="1"/>
          </p:cNvSpPr>
          <p:nvPr/>
        </p:nvSpPr>
        <p:spPr bwMode="auto">
          <a:xfrm>
            <a:off x="1350963" y="150813"/>
            <a:ext cx="8801100" cy="6721475"/>
          </a:xfrm>
          <a:prstGeom prst="rect">
            <a:avLst/>
          </a:prstGeom>
          <a:noFill/>
          <a:ln w="38100">
            <a:solidFill>
              <a:schemeClr val="tx1"/>
            </a:solidFill>
            <a:miter lim="800000"/>
            <a:headEnd/>
            <a:tailEnd/>
          </a:ln>
        </p:spPr>
        <p:txBody>
          <a:bodyPr>
            <a:spAutoFit/>
          </a:bodyPr>
          <a:lstStyle/>
          <a:p>
            <a:endParaRPr lang="es-UY" b="1">
              <a:latin typeface="Calibri" pitchFamily="34" charset="0"/>
            </a:endParaRPr>
          </a:p>
          <a:p>
            <a:r>
              <a:rPr lang="es-UY" b="1">
                <a:latin typeface="Calibri" pitchFamily="34" charset="0"/>
              </a:rPr>
              <a:t>Cuarta parte</a:t>
            </a:r>
          </a:p>
          <a:p>
            <a:r>
              <a:rPr lang="es-UY" b="1">
                <a:latin typeface="Calibri" pitchFamily="34" charset="0"/>
              </a:rPr>
              <a:t> </a:t>
            </a:r>
          </a:p>
          <a:p>
            <a:r>
              <a:rPr lang="es-UY" b="1">
                <a:latin typeface="Calibri" pitchFamily="34" charset="0"/>
              </a:rPr>
              <a:t>Aceptada como derecho (opinio iuris)</a:t>
            </a:r>
          </a:p>
          <a:p>
            <a:endParaRPr lang="es-UY" b="1">
              <a:latin typeface="Calibri" pitchFamily="34" charset="0"/>
            </a:endParaRPr>
          </a:p>
          <a:p>
            <a:r>
              <a:rPr lang="es-UY" b="1" u="sng">
                <a:latin typeface="Calibri" pitchFamily="34" charset="0"/>
              </a:rPr>
              <a:t>Conclusión 9</a:t>
            </a:r>
          </a:p>
          <a:p>
            <a:endParaRPr lang="es-UY" b="1">
              <a:latin typeface="Calibri" pitchFamily="34" charset="0"/>
            </a:endParaRPr>
          </a:p>
          <a:p>
            <a:r>
              <a:rPr lang="es-UY">
                <a:latin typeface="Calibri" pitchFamily="34" charset="0"/>
              </a:rPr>
              <a:t> </a:t>
            </a:r>
            <a:r>
              <a:rPr lang="es-UY" b="1">
                <a:latin typeface="Calibri" pitchFamily="34" charset="0"/>
              </a:rPr>
              <a:t>Requisito de la aceptación como derecho (opinio iuris)</a:t>
            </a:r>
          </a:p>
          <a:p>
            <a:r>
              <a:rPr lang="es-UY" b="1">
                <a:latin typeface="Calibri" pitchFamily="34" charset="0"/>
              </a:rPr>
              <a:t> </a:t>
            </a:r>
          </a:p>
          <a:p>
            <a:r>
              <a:rPr lang="es-UY" b="1">
                <a:latin typeface="Calibri" pitchFamily="34" charset="0"/>
              </a:rPr>
              <a:t>1.  </a:t>
            </a:r>
            <a:r>
              <a:rPr lang="es-UY">
                <a:latin typeface="Calibri" pitchFamily="34" charset="0"/>
              </a:rPr>
              <a:t>El requisito, como elemento constitutivo del derecho internacional consuetudinario, de  </a:t>
            </a:r>
          </a:p>
          <a:p>
            <a:r>
              <a:rPr lang="es-UY">
                <a:latin typeface="Calibri" pitchFamily="34" charset="0"/>
              </a:rPr>
              <a:t>     que la práctica general sea aceptada como derecho (</a:t>
            </a:r>
            <a:r>
              <a:rPr lang="es-UY" i="1">
                <a:latin typeface="Calibri" pitchFamily="34" charset="0"/>
              </a:rPr>
              <a:t>opinio iuris</a:t>
            </a:r>
            <a:r>
              <a:rPr lang="es-UY">
                <a:latin typeface="Calibri" pitchFamily="34" charset="0"/>
              </a:rPr>
              <a:t>) significa que la práctica   </a:t>
            </a:r>
          </a:p>
          <a:p>
            <a:r>
              <a:rPr lang="es-UY">
                <a:latin typeface="Calibri" pitchFamily="34" charset="0"/>
              </a:rPr>
              <a:t>     en cuestión ha de seguirse con el convencimiento de la existencia de una obligación  </a:t>
            </a:r>
          </a:p>
          <a:p>
            <a:r>
              <a:rPr lang="es-UY">
                <a:latin typeface="Calibri" pitchFamily="34" charset="0"/>
              </a:rPr>
              <a:t>     jurídica o un derecho. </a:t>
            </a:r>
          </a:p>
          <a:p>
            <a:endParaRPr lang="es-UY">
              <a:latin typeface="Calibri" pitchFamily="34" charset="0"/>
            </a:endParaRPr>
          </a:p>
          <a:p>
            <a:r>
              <a:rPr lang="es-UY" b="1">
                <a:latin typeface="Calibri" pitchFamily="34" charset="0"/>
              </a:rPr>
              <a:t>2. </a:t>
            </a:r>
            <a:r>
              <a:rPr lang="es-UY">
                <a:latin typeface="Calibri" pitchFamily="34" charset="0"/>
              </a:rPr>
              <a:t> La práctica general aceptada como derecho (</a:t>
            </a:r>
            <a:r>
              <a:rPr lang="es-UY" i="1">
                <a:latin typeface="Calibri" pitchFamily="34" charset="0"/>
              </a:rPr>
              <a:t>opinio iuris</a:t>
            </a:r>
            <a:r>
              <a:rPr lang="es-UY">
                <a:latin typeface="Calibri" pitchFamily="34" charset="0"/>
              </a:rPr>
              <a:t>) debe distinguirse del simple uso  </a:t>
            </a:r>
          </a:p>
          <a:p>
            <a:r>
              <a:rPr lang="es-UY">
                <a:latin typeface="Calibri" pitchFamily="34" charset="0"/>
              </a:rPr>
              <a:t>      o el simple hábito. </a:t>
            </a:r>
          </a:p>
          <a:p>
            <a:endParaRPr lang="es-UY">
              <a:latin typeface="Calibri" pitchFamily="34" charset="0"/>
            </a:endParaRPr>
          </a:p>
          <a:p>
            <a:r>
              <a:rPr lang="es-ES">
                <a:latin typeface="Calibri" pitchFamily="34" charset="0"/>
              </a:rPr>
              <a:t> </a:t>
            </a:r>
            <a:r>
              <a:rPr lang="es-UY">
                <a:latin typeface="Calibri" pitchFamily="34" charset="0"/>
              </a:rPr>
              <a:t>                                 </a:t>
            </a:r>
            <a:r>
              <a:rPr lang="es-UY" b="1">
                <a:latin typeface="Calibri" pitchFamily="34" charset="0"/>
              </a:rPr>
              <a:t>Análisis de la conducta de los Estados no parte .</a:t>
            </a:r>
          </a:p>
          <a:p>
            <a:endParaRPr lang="es-ES" b="1">
              <a:latin typeface="Calibri" pitchFamily="34" charset="0"/>
            </a:endParaRPr>
          </a:p>
          <a:p>
            <a:r>
              <a:rPr lang="es-ES" b="1">
                <a:latin typeface="Calibri" pitchFamily="34" charset="0"/>
              </a:rPr>
              <a:t>              </a:t>
            </a:r>
            <a:r>
              <a:rPr lang="es-ES" b="1" u="sng">
                <a:latin typeface="Calibri" pitchFamily="34" charset="0"/>
              </a:rPr>
              <a:t>casos</a:t>
            </a:r>
            <a:r>
              <a:rPr lang="es-ES" b="1">
                <a:latin typeface="Calibri" pitchFamily="34" charset="0"/>
              </a:rPr>
              <a:t>  </a:t>
            </a:r>
            <a:r>
              <a:rPr lang="es-UY" b="1">
                <a:solidFill>
                  <a:srgbClr val="333333"/>
                </a:solidFill>
                <a:latin typeface="Pontano Sans"/>
              </a:rPr>
              <a:t>:</a:t>
            </a:r>
            <a:r>
              <a:rPr lang="es-UY">
                <a:solidFill>
                  <a:srgbClr val="333333"/>
                </a:solidFill>
                <a:latin typeface="Pontano Sans"/>
              </a:rPr>
              <a:t>   </a:t>
            </a:r>
            <a:r>
              <a:rPr lang="es-ES" b="1">
                <a:latin typeface="Calibri" pitchFamily="34" charset="0"/>
              </a:rPr>
              <a:t>   - </a:t>
            </a:r>
            <a:r>
              <a:rPr lang="es-ES" b="1" i="1">
                <a:latin typeface="Calibri" pitchFamily="34" charset="0"/>
              </a:rPr>
              <a:t>Asunto Derecho de Asilo de Haya de la Torre –CIJ- 1951</a:t>
            </a:r>
            <a:endParaRPr lang="es-UY" b="1" i="1">
              <a:latin typeface="Calibri" pitchFamily="34" charset="0"/>
            </a:endParaRPr>
          </a:p>
          <a:p>
            <a:endParaRPr lang="es-ES" b="1">
              <a:latin typeface="Calibri" pitchFamily="34" charset="0"/>
            </a:endParaRPr>
          </a:p>
          <a:p>
            <a:r>
              <a:rPr lang="es-ES" b="1">
                <a:latin typeface="Calibri" pitchFamily="34" charset="0"/>
              </a:rPr>
              <a:t>                                 - </a:t>
            </a:r>
            <a:r>
              <a:rPr lang="es-ES" b="1" i="1">
                <a:latin typeface="Calibri" pitchFamily="34" charset="0"/>
              </a:rPr>
              <a:t>L</a:t>
            </a:r>
            <a:r>
              <a:rPr lang="es-UY" b="1" i="1">
                <a:latin typeface="Calibri" pitchFamily="34" charset="0"/>
              </a:rPr>
              <a:t>egalidad en usos de armas nucleares. Opinión consultiva 1996</a:t>
            </a:r>
          </a:p>
          <a:p>
            <a:r>
              <a:rPr lang="es-ES">
                <a:latin typeface="Calibri" pitchFamily="34" charset="0"/>
              </a:rPr>
              <a:t> </a:t>
            </a:r>
            <a:r>
              <a:rPr lang="es-UY">
                <a:latin typeface="Calibri" pitchFamily="34" charset="0"/>
              </a:rPr>
              <a:t>                                 </a:t>
            </a:r>
          </a:p>
          <a:p>
            <a:endParaRPr lang="es-UY">
              <a:latin typeface="Calibri" pitchFamily="34" charset="0"/>
            </a:endParaRPr>
          </a:p>
        </p:txBody>
      </p:sp>
      <p:sp>
        <p:nvSpPr>
          <p:cNvPr id="4" name="Flecha: a la derecha con muesca 3"/>
          <p:cNvSpPr/>
          <p:nvPr/>
        </p:nvSpPr>
        <p:spPr>
          <a:xfrm>
            <a:off x="2112963" y="4978400"/>
            <a:ext cx="762000" cy="17780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UY"/>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ángulo 1"/>
          <p:cNvSpPr>
            <a:spLocks noChangeArrowheads="1"/>
          </p:cNvSpPr>
          <p:nvPr/>
        </p:nvSpPr>
        <p:spPr bwMode="auto">
          <a:xfrm>
            <a:off x="2055813" y="436563"/>
            <a:ext cx="8137525" cy="5622925"/>
          </a:xfrm>
          <a:prstGeom prst="rect">
            <a:avLst/>
          </a:prstGeom>
          <a:noFill/>
          <a:ln w="38100">
            <a:solidFill>
              <a:schemeClr val="tx1"/>
            </a:solidFill>
            <a:miter lim="800000"/>
            <a:headEnd/>
            <a:tailEnd/>
          </a:ln>
        </p:spPr>
        <p:txBody>
          <a:bodyPr>
            <a:spAutoFit/>
          </a:bodyPr>
          <a:lstStyle/>
          <a:p>
            <a:endParaRPr lang="es-UY" b="1" u="sng">
              <a:latin typeface="Calibri" pitchFamily="34" charset="0"/>
            </a:endParaRPr>
          </a:p>
          <a:p>
            <a:r>
              <a:rPr lang="es-UY" b="1" u="sng">
                <a:latin typeface="Calibri" pitchFamily="34" charset="0"/>
              </a:rPr>
              <a:t>Conclusión 10</a:t>
            </a:r>
          </a:p>
          <a:p>
            <a:endParaRPr lang="es-UY" b="1">
              <a:latin typeface="Calibri" pitchFamily="34" charset="0"/>
            </a:endParaRPr>
          </a:p>
          <a:p>
            <a:r>
              <a:rPr lang="es-UY">
                <a:latin typeface="Calibri" pitchFamily="34" charset="0"/>
              </a:rPr>
              <a:t> </a:t>
            </a:r>
            <a:r>
              <a:rPr lang="es-UY" b="1">
                <a:latin typeface="Calibri" pitchFamily="34" charset="0"/>
              </a:rPr>
              <a:t>Formas de prueba de la aceptación como derecho (opinio iuris)</a:t>
            </a:r>
          </a:p>
          <a:p>
            <a:endParaRPr lang="es-UY" b="1">
              <a:latin typeface="Calibri" pitchFamily="34" charset="0"/>
            </a:endParaRPr>
          </a:p>
          <a:p>
            <a:r>
              <a:rPr lang="es-UY">
                <a:latin typeface="Calibri" pitchFamily="34" charset="0"/>
              </a:rPr>
              <a:t> </a:t>
            </a:r>
            <a:r>
              <a:rPr lang="es-UY" b="1">
                <a:latin typeface="Calibri" pitchFamily="34" charset="0"/>
              </a:rPr>
              <a:t>1.</a:t>
            </a:r>
            <a:r>
              <a:rPr lang="es-UY">
                <a:latin typeface="Calibri" pitchFamily="34" charset="0"/>
              </a:rPr>
              <a:t> La prueba de la aceptación como derecho (</a:t>
            </a:r>
            <a:r>
              <a:rPr lang="es-UY" i="1">
                <a:latin typeface="Calibri" pitchFamily="34" charset="0"/>
              </a:rPr>
              <a:t>opinio iuris) </a:t>
            </a:r>
            <a:r>
              <a:rPr lang="es-UY">
                <a:latin typeface="Calibri" pitchFamily="34" charset="0"/>
              </a:rPr>
              <a:t>puede revestir una gran </a:t>
            </a:r>
          </a:p>
          <a:p>
            <a:r>
              <a:rPr lang="es-UY">
                <a:latin typeface="Calibri" pitchFamily="34" charset="0"/>
              </a:rPr>
              <a:t>      variedad de formas</a:t>
            </a:r>
          </a:p>
          <a:p>
            <a:r>
              <a:rPr lang="es-UY">
                <a:latin typeface="Calibri" pitchFamily="34" charset="0"/>
              </a:rPr>
              <a:t> </a:t>
            </a:r>
          </a:p>
          <a:p>
            <a:r>
              <a:rPr lang="es-UY" b="1">
                <a:latin typeface="Calibri" pitchFamily="34" charset="0"/>
              </a:rPr>
              <a:t>2.</a:t>
            </a:r>
            <a:r>
              <a:rPr lang="es-UY">
                <a:latin typeface="Calibri" pitchFamily="34" charset="0"/>
              </a:rPr>
              <a:t> Las formas de prueba de la aceptación como derecho (</a:t>
            </a:r>
            <a:r>
              <a:rPr lang="es-UY" i="1">
                <a:latin typeface="Calibri" pitchFamily="34" charset="0"/>
              </a:rPr>
              <a:t>opinio iuris</a:t>
            </a:r>
            <a:r>
              <a:rPr lang="es-UY">
                <a:latin typeface="Calibri" pitchFamily="34" charset="0"/>
              </a:rPr>
              <a:t>) comprenden,  </a:t>
            </a:r>
          </a:p>
          <a:p>
            <a:r>
              <a:rPr lang="es-UY">
                <a:latin typeface="Calibri" pitchFamily="34" charset="0"/>
              </a:rPr>
              <a:t>    sin reducirse a ello: las declaraciones públicas hechas en nombre de los Estados; la  </a:t>
            </a:r>
          </a:p>
          <a:p>
            <a:r>
              <a:rPr lang="es-UY">
                <a:latin typeface="Calibri" pitchFamily="34" charset="0"/>
              </a:rPr>
              <a:t>    publicaciones oficiales; los dictámenes jurídicos gubernamentales; la   </a:t>
            </a:r>
          </a:p>
          <a:p>
            <a:r>
              <a:rPr lang="es-UY">
                <a:latin typeface="Calibri" pitchFamily="34" charset="0"/>
              </a:rPr>
              <a:t>    correspondencia diplomática; las decisiones de los tribunales y cortes nacionales;  </a:t>
            </a:r>
          </a:p>
          <a:p>
            <a:r>
              <a:rPr lang="es-UY">
                <a:latin typeface="Calibri" pitchFamily="34" charset="0"/>
              </a:rPr>
              <a:t>    las disposiciones de los tratados; y el comportamiento en relación con las </a:t>
            </a:r>
          </a:p>
          <a:p>
            <a:r>
              <a:rPr lang="es-UY">
                <a:latin typeface="Calibri" pitchFamily="34" charset="0"/>
              </a:rPr>
              <a:t>    resoluciones aprobadas por una organización internacional o en una conferencia </a:t>
            </a:r>
          </a:p>
          <a:p>
            <a:r>
              <a:rPr lang="es-UY">
                <a:latin typeface="Calibri" pitchFamily="34" charset="0"/>
              </a:rPr>
              <a:t>    intergubernamental</a:t>
            </a:r>
          </a:p>
          <a:p>
            <a:r>
              <a:rPr lang="es-UY">
                <a:latin typeface="Calibri" pitchFamily="34" charset="0"/>
              </a:rPr>
              <a:t> </a:t>
            </a:r>
          </a:p>
          <a:p>
            <a:r>
              <a:rPr lang="es-UY" b="1">
                <a:latin typeface="Calibri" pitchFamily="34" charset="0"/>
              </a:rPr>
              <a:t>3.</a:t>
            </a:r>
            <a:r>
              <a:rPr lang="es-UY">
                <a:latin typeface="Calibri" pitchFamily="34" charset="0"/>
              </a:rPr>
              <a:t> La falta de reacción ante una práctica a lo largo del tiempo puede servir de prueba </a:t>
            </a:r>
          </a:p>
          <a:p>
            <a:r>
              <a:rPr lang="es-UY">
                <a:latin typeface="Calibri" pitchFamily="34" charset="0"/>
              </a:rPr>
              <a:t>    de la aceptación como derecho (</a:t>
            </a:r>
            <a:r>
              <a:rPr lang="es-UY" i="1">
                <a:latin typeface="Calibri" pitchFamily="34" charset="0"/>
              </a:rPr>
              <a:t>opinio iuris), </a:t>
            </a:r>
            <a:r>
              <a:rPr lang="es-UY">
                <a:latin typeface="Calibri" pitchFamily="34" charset="0"/>
              </a:rPr>
              <a:t>siempre que los Estados estuvieran          </a:t>
            </a:r>
          </a:p>
          <a:p>
            <a:r>
              <a:rPr lang="es-UY">
                <a:latin typeface="Calibri" pitchFamily="34" charset="0"/>
              </a:rPr>
              <a:t>    en condiciones de reaccionar y que las circunstancias exigiesen una reacción. </a:t>
            </a:r>
          </a:p>
          <a:p>
            <a:endParaRPr lang="es-UY">
              <a:latin typeface="Calibri"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2171700" y="215900"/>
            <a:ext cx="1333500" cy="584200"/>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UY"/>
          </a:p>
        </p:txBody>
      </p:sp>
      <p:sp>
        <p:nvSpPr>
          <p:cNvPr id="39938" name="CuadroTexto 1"/>
          <p:cNvSpPr txBox="1">
            <a:spLocks noChangeArrowheads="1"/>
          </p:cNvSpPr>
          <p:nvPr/>
        </p:nvSpPr>
        <p:spPr bwMode="auto">
          <a:xfrm>
            <a:off x="2082800" y="366713"/>
            <a:ext cx="8486775" cy="6186487"/>
          </a:xfrm>
          <a:prstGeom prst="rect">
            <a:avLst/>
          </a:prstGeom>
          <a:noFill/>
          <a:ln w="38100">
            <a:solidFill>
              <a:schemeClr val="tx1"/>
            </a:solidFill>
            <a:miter lim="800000"/>
            <a:headEnd/>
            <a:tailEnd/>
          </a:ln>
        </p:spPr>
        <p:txBody>
          <a:bodyPr>
            <a:spAutoFit/>
          </a:bodyPr>
          <a:lstStyle/>
          <a:p>
            <a:r>
              <a:rPr lang="es-UY" b="1">
                <a:latin typeface="Calibri" pitchFamily="34" charset="0"/>
              </a:rPr>
              <a:t>Quinta parte</a:t>
            </a:r>
          </a:p>
          <a:p>
            <a:endParaRPr lang="es-UY" b="1">
              <a:latin typeface="Calibri" pitchFamily="34" charset="0"/>
            </a:endParaRPr>
          </a:p>
          <a:p>
            <a:r>
              <a:rPr lang="es-UY" b="1">
                <a:latin typeface="Calibri" pitchFamily="34" charset="0"/>
              </a:rPr>
              <a:t> Alcance de ciertos medios de identificación del derecho internacional consuetudinario</a:t>
            </a:r>
          </a:p>
          <a:p>
            <a:r>
              <a:rPr lang="es-UY" b="1">
                <a:latin typeface="Calibri" pitchFamily="34" charset="0"/>
              </a:rPr>
              <a:t> </a:t>
            </a:r>
          </a:p>
          <a:p>
            <a:r>
              <a:rPr lang="es-UY" b="1" u="sng">
                <a:latin typeface="Calibri" pitchFamily="34" charset="0"/>
              </a:rPr>
              <a:t>Conclusión 11</a:t>
            </a:r>
          </a:p>
          <a:p>
            <a:endParaRPr lang="es-UY" b="1" u="sng">
              <a:latin typeface="Calibri" pitchFamily="34" charset="0"/>
            </a:endParaRPr>
          </a:p>
          <a:p>
            <a:r>
              <a:rPr lang="es-UY">
                <a:latin typeface="Calibri" pitchFamily="34" charset="0"/>
              </a:rPr>
              <a:t> </a:t>
            </a:r>
            <a:r>
              <a:rPr lang="es-UY" b="1">
                <a:latin typeface="Calibri" pitchFamily="34" charset="0"/>
              </a:rPr>
              <a:t>Tratados</a:t>
            </a:r>
          </a:p>
          <a:p>
            <a:endParaRPr lang="es-UY" b="1">
              <a:latin typeface="Calibri" pitchFamily="34" charset="0"/>
            </a:endParaRPr>
          </a:p>
          <a:p>
            <a:r>
              <a:rPr lang="es-UY" b="1">
                <a:latin typeface="Calibri" pitchFamily="34" charset="0"/>
              </a:rPr>
              <a:t> 1.</a:t>
            </a:r>
            <a:r>
              <a:rPr lang="es-UY">
                <a:latin typeface="Calibri" pitchFamily="34" charset="0"/>
              </a:rPr>
              <a:t> Una norma enunciada en un tratado puede reflejar una norma de derecho internacional consuetudinario si se establece que tal norma:</a:t>
            </a:r>
          </a:p>
          <a:p>
            <a:r>
              <a:rPr lang="es-UY">
                <a:latin typeface="Calibri" pitchFamily="34" charset="0"/>
              </a:rPr>
              <a:t> </a:t>
            </a:r>
            <a:r>
              <a:rPr lang="es-UY" b="1">
                <a:latin typeface="Calibri" pitchFamily="34" charset="0"/>
              </a:rPr>
              <a:t>a)</a:t>
            </a:r>
            <a:r>
              <a:rPr lang="es-UY">
                <a:latin typeface="Calibri" pitchFamily="34" charset="0"/>
              </a:rPr>
              <a:t> ha codificado una norma de derecho internacional consuetudinario </a:t>
            </a:r>
            <a:r>
              <a:rPr lang="es-UY" b="1">
                <a:latin typeface="Calibri" pitchFamily="34" charset="0"/>
              </a:rPr>
              <a:t>existente </a:t>
            </a:r>
            <a:r>
              <a:rPr lang="es-UY">
                <a:latin typeface="Calibri" pitchFamily="34" charset="0"/>
              </a:rPr>
              <a:t>en el momento en que se celebró el tratado; </a:t>
            </a:r>
          </a:p>
          <a:p>
            <a:r>
              <a:rPr lang="es-UY" b="1">
                <a:latin typeface="Calibri" pitchFamily="34" charset="0"/>
              </a:rPr>
              <a:t>b)</a:t>
            </a:r>
            <a:r>
              <a:rPr lang="es-UY">
                <a:latin typeface="Calibri" pitchFamily="34" charset="0"/>
              </a:rPr>
              <a:t> ha llevado a la </a:t>
            </a:r>
            <a:r>
              <a:rPr lang="es-UY" b="1">
                <a:latin typeface="Calibri" pitchFamily="34" charset="0"/>
              </a:rPr>
              <a:t>cristalización</a:t>
            </a:r>
            <a:r>
              <a:rPr lang="es-UY">
                <a:latin typeface="Calibri" pitchFamily="34" charset="0"/>
              </a:rPr>
              <a:t> de una norma de derecho internacional consuetudinario que había comenzado a surgir antes de la celebración del tratado; o</a:t>
            </a:r>
          </a:p>
          <a:p>
            <a:r>
              <a:rPr lang="es-UY">
                <a:latin typeface="Calibri" pitchFamily="34" charset="0"/>
              </a:rPr>
              <a:t> </a:t>
            </a:r>
            <a:r>
              <a:rPr lang="es-UY" b="1">
                <a:latin typeface="Calibri" pitchFamily="34" charset="0"/>
              </a:rPr>
              <a:t>c) </a:t>
            </a:r>
            <a:r>
              <a:rPr lang="es-UY">
                <a:latin typeface="Calibri" pitchFamily="34" charset="0"/>
              </a:rPr>
              <a:t>ha dado origen a una práctica general aceptada como derecho (</a:t>
            </a:r>
            <a:r>
              <a:rPr lang="es-UY" i="1">
                <a:latin typeface="Calibri" pitchFamily="34" charset="0"/>
              </a:rPr>
              <a:t>opinio iuris</a:t>
            </a:r>
            <a:r>
              <a:rPr lang="es-UY">
                <a:latin typeface="Calibri" pitchFamily="34" charset="0"/>
              </a:rPr>
              <a:t>), </a:t>
            </a:r>
            <a:r>
              <a:rPr lang="es-UY" b="1">
                <a:latin typeface="Calibri" pitchFamily="34" charset="0"/>
              </a:rPr>
              <a:t>generando </a:t>
            </a:r>
            <a:r>
              <a:rPr lang="es-UY">
                <a:latin typeface="Calibri" pitchFamily="34" charset="0"/>
              </a:rPr>
              <a:t>así una nueva norma de derecho internacional consuetudinario</a:t>
            </a:r>
          </a:p>
          <a:p>
            <a:endParaRPr lang="es-UY">
              <a:latin typeface="Calibri" pitchFamily="34" charset="0"/>
            </a:endParaRPr>
          </a:p>
          <a:p>
            <a:r>
              <a:rPr lang="es-UY">
                <a:latin typeface="Calibri" pitchFamily="34" charset="0"/>
              </a:rPr>
              <a:t> </a:t>
            </a:r>
            <a:r>
              <a:rPr lang="es-UY" b="1">
                <a:latin typeface="Calibri" pitchFamily="34" charset="0"/>
              </a:rPr>
              <a:t>2.</a:t>
            </a:r>
            <a:r>
              <a:rPr lang="es-UY">
                <a:latin typeface="Calibri" pitchFamily="34" charset="0"/>
              </a:rPr>
              <a:t> El hecho de que una norma se enuncie en varios tratados puede indicar, aunque no necesariamente, que la norma convencional refleja una norma de derecho internacional consuetudinario. </a:t>
            </a:r>
          </a:p>
          <a:p>
            <a:r>
              <a:rPr lang="es-ES">
                <a:latin typeface="Calibri" pitchFamily="34" charset="0"/>
              </a:rPr>
              <a:t> </a:t>
            </a:r>
            <a:r>
              <a:rPr lang="es-UY">
                <a:latin typeface="Calibri" pitchFamily="34" charset="0"/>
              </a:rPr>
              <a:t>                             </a:t>
            </a:r>
            <a:r>
              <a:rPr lang="es-UY" b="1">
                <a:latin typeface="Calibri" pitchFamily="34" charset="0"/>
              </a:rPr>
              <a:t>Interacción entre Tratados y Costumbre.</a:t>
            </a:r>
          </a:p>
          <a:p>
            <a:endParaRPr lang="es-UY">
              <a:latin typeface="Calibri" pitchFamily="34" charset="0"/>
            </a:endParaRPr>
          </a:p>
        </p:txBody>
      </p:sp>
      <p:sp>
        <p:nvSpPr>
          <p:cNvPr id="5" name="Explosión: 8 puntos 4"/>
          <p:cNvSpPr/>
          <p:nvPr/>
        </p:nvSpPr>
        <p:spPr>
          <a:xfrm>
            <a:off x="3327400" y="5892800"/>
            <a:ext cx="355600" cy="254000"/>
          </a:xfrm>
          <a:prstGeom prst="irregularSeal1">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UY"/>
          </a:p>
        </p:txBody>
      </p:sp>
    </p:spTree>
  </p:cSld>
  <p:clrMapOvr>
    <a:masterClrMapping/>
  </p:clrMapOvr>
  <p:transition spd="slow">
    <p:dissolv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ángulo 1"/>
          <p:cNvSpPr>
            <a:spLocks noChangeArrowheads="1"/>
          </p:cNvSpPr>
          <p:nvPr/>
        </p:nvSpPr>
        <p:spPr bwMode="auto">
          <a:xfrm>
            <a:off x="2273300" y="555625"/>
            <a:ext cx="8458200" cy="5897563"/>
          </a:xfrm>
          <a:prstGeom prst="rect">
            <a:avLst/>
          </a:prstGeom>
          <a:noFill/>
          <a:ln w="38100">
            <a:solidFill>
              <a:schemeClr val="tx1"/>
            </a:solidFill>
            <a:miter lim="800000"/>
            <a:headEnd/>
            <a:tailEnd/>
          </a:ln>
        </p:spPr>
        <p:txBody>
          <a:bodyPr>
            <a:spAutoFit/>
          </a:bodyPr>
          <a:lstStyle/>
          <a:p>
            <a:endParaRPr lang="es-UY" b="1">
              <a:latin typeface="Calibri" pitchFamily="34" charset="0"/>
            </a:endParaRPr>
          </a:p>
          <a:p>
            <a:r>
              <a:rPr lang="es-UY" b="1" u="sng">
                <a:latin typeface="Calibri" pitchFamily="34" charset="0"/>
              </a:rPr>
              <a:t>Conclusión 12</a:t>
            </a:r>
          </a:p>
          <a:p>
            <a:endParaRPr lang="es-UY" b="1">
              <a:latin typeface="Calibri" pitchFamily="34" charset="0"/>
            </a:endParaRPr>
          </a:p>
          <a:p>
            <a:r>
              <a:rPr lang="es-UY">
                <a:latin typeface="Calibri" pitchFamily="34" charset="0"/>
              </a:rPr>
              <a:t> </a:t>
            </a:r>
            <a:r>
              <a:rPr lang="es-UY" b="1">
                <a:latin typeface="Calibri" pitchFamily="34" charset="0"/>
              </a:rPr>
              <a:t>Resoluciones de organizaciones internacionales y conferencias intergubernamentales</a:t>
            </a:r>
          </a:p>
          <a:p>
            <a:endParaRPr lang="es-UY" b="1">
              <a:latin typeface="Calibri" pitchFamily="34" charset="0"/>
            </a:endParaRPr>
          </a:p>
          <a:p>
            <a:r>
              <a:rPr lang="es-UY">
                <a:latin typeface="Calibri" pitchFamily="34" charset="0"/>
              </a:rPr>
              <a:t> </a:t>
            </a:r>
            <a:r>
              <a:rPr lang="es-UY" b="1">
                <a:latin typeface="Calibri" pitchFamily="34" charset="0"/>
              </a:rPr>
              <a:t>1</a:t>
            </a:r>
            <a:r>
              <a:rPr lang="es-UY">
                <a:latin typeface="Calibri" pitchFamily="34" charset="0"/>
              </a:rPr>
              <a:t>. Una resolución aprobada por una organización internacional o en una conferencia intergubernamental no puede, de por sí, crear una norma de derecho internacional consuetudinario.</a:t>
            </a:r>
          </a:p>
          <a:p>
            <a:r>
              <a:rPr lang="es-UY">
                <a:latin typeface="Calibri" pitchFamily="34" charset="0"/>
              </a:rPr>
              <a:t> </a:t>
            </a:r>
          </a:p>
          <a:p>
            <a:r>
              <a:rPr lang="es-UY" b="1">
                <a:latin typeface="Calibri" pitchFamily="34" charset="0"/>
              </a:rPr>
              <a:t>2</a:t>
            </a:r>
            <a:r>
              <a:rPr lang="es-UY">
                <a:latin typeface="Calibri" pitchFamily="34" charset="0"/>
              </a:rPr>
              <a:t>. Una resolución aprobada por una organización internacional o en una conferencia intergubernamental puede constituir un elemento de prueba para establecer la existencia y el contenido de una norma de derecho internacional consuetudinario o contribuir a su desarrollo. </a:t>
            </a:r>
          </a:p>
          <a:p>
            <a:endParaRPr lang="es-UY">
              <a:latin typeface="Calibri" pitchFamily="34" charset="0"/>
            </a:endParaRPr>
          </a:p>
          <a:p>
            <a:r>
              <a:rPr lang="es-UY" b="1">
                <a:latin typeface="Calibri" pitchFamily="34" charset="0"/>
              </a:rPr>
              <a:t>3</a:t>
            </a:r>
            <a:r>
              <a:rPr lang="es-UY">
                <a:latin typeface="Calibri" pitchFamily="34" charset="0"/>
              </a:rPr>
              <a:t>. Una disposición de una resolución aprobada por una organización internacional o en una conferencia intergubernamental puede reflejar una norma de derecho internacional consuetudinario si se establece que esa disposición corresponde a una práctica general aceptada como derecho </a:t>
            </a:r>
            <a:r>
              <a:rPr lang="es-UY" i="1">
                <a:latin typeface="Calibri" pitchFamily="34" charset="0"/>
              </a:rPr>
              <a:t>(opinio iuris</a:t>
            </a:r>
            <a:r>
              <a:rPr lang="es-UY">
                <a:latin typeface="Calibri" pitchFamily="34" charset="0"/>
              </a:rPr>
              <a:t>)</a:t>
            </a:r>
          </a:p>
          <a:p>
            <a:endParaRPr lang="es-ES">
              <a:latin typeface="Calibri" pitchFamily="34" charset="0"/>
            </a:endParaRPr>
          </a:p>
          <a:p>
            <a:r>
              <a:rPr lang="es-ES" b="1">
                <a:latin typeface="Calibri" pitchFamily="34" charset="0"/>
              </a:rPr>
              <a:t> </a:t>
            </a:r>
            <a:r>
              <a:rPr lang="es-UY" b="1">
                <a:latin typeface="Calibri" pitchFamily="34" charset="0"/>
              </a:rPr>
              <a:t>                         Interacción entre las Resol. de las OI  y la Costumbre.</a:t>
            </a:r>
          </a:p>
          <a:p>
            <a:endParaRPr lang="es-UY">
              <a:latin typeface="Calibri" pitchFamily="34" charset="0"/>
            </a:endParaRPr>
          </a:p>
        </p:txBody>
      </p:sp>
      <p:sp>
        <p:nvSpPr>
          <p:cNvPr id="3" name="Explosión: 8 puntos 2"/>
          <p:cNvSpPr/>
          <p:nvPr/>
        </p:nvSpPr>
        <p:spPr>
          <a:xfrm>
            <a:off x="3022600" y="5727700"/>
            <a:ext cx="419100" cy="381000"/>
          </a:xfrm>
          <a:prstGeom prst="irregularSeal1">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UY"/>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ángulo 1"/>
          <p:cNvSpPr>
            <a:spLocks noChangeArrowheads="1"/>
          </p:cNvSpPr>
          <p:nvPr/>
        </p:nvSpPr>
        <p:spPr bwMode="auto">
          <a:xfrm>
            <a:off x="2416175" y="242888"/>
            <a:ext cx="8026400" cy="3692525"/>
          </a:xfrm>
          <a:prstGeom prst="rect">
            <a:avLst/>
          </a:prstGeom>
          <a:noFill/>
          <a:ln w="38100">
            <a:solidFill>
              <a:schemeClr val="tx1"/>
            </a:solidFill>
            <a:miter lim="800000"/>
            <a:headEnd/>
            <a:tailEnd/>
          </a:ln>
        </p:spPr>
        <p:txBody>
          <a:bodyPr>
            <a:spAutoFit/>
          </a:bodyPr>
          <a:lstStyle/>
          <a:p>
            <a:r>
              <a:rPr lang="es-UY" b="1" u="sng">
                <a:latin typeface="Calibri" pitchFamily="34" charset="0"/>
              </a:rPr>
              <a:t>Conclusión 13</a:t>
            </a:r>
          </a:p>
          <a:p>
            <a:r>
              <a:rPr lang="es-UY" b="1">
                <a:latin typeface="Calibri" pitchFamily="34" charset="0"/>
              </a:rPr>
              <a:t> </a:t>
            </a:r>
          </a:p>
          <a:p>
            <a:r>
              <a:rPr lang="es-UY" b="1">
                <a:latin typeface="Calibri" pitchFamily="34" charset="0"/>
              </a:rPr>
              <a:t>Decisiones de cortes y tribunales </a:t>
            </a:r>
          </a:p>
          <a:p>
            <a:endParaRPr lang="es-UY" b="1">
              <a:latin typeface="Calibri" pitchFamily="34" charset="0"/>
            </a:endParaRPr>
          </a:p>
          <a:p>
            <a:r>
              <a:rPr lang="es-UY" b="1">
                <a:latin typeface="Calibri" pitchFamily="34" charset="0"/>
              </a:rPr>
              <a:t>1.</a:t>
            </a:r>
            <a:r>
              <a:rPr lang="es-UY">
                <a:latin typeface="Calibri" pitchFamily="34" charset="0"/>
              </a:rPr>
              <a:t>Las decisiones de cortes y tribunales internacionales, en particular las de la Corte Internacional de Justicia, relativas a la existencia y el contenido de normas de derecho internacional consuetudinario constituyen un medio auxiliar de determinación de dichas normas.</a:t>
            </a:r>
          </a:p>
          <a:p>
            <a:endParaRPr lang="es-UY">
              <a:latin typeface="Calibri" pitchFamily="34" charset="0"/>
            </a:endParaRPr>
          </a:p>
          <a:p>
            <a:r>
              <a:rPr lang="es-UY" b="1">
                <a:latin typeface="Calibri" pitchFamily="34" charset="0"/>
              </a:rPr>
              <a:t>2.</a:t>
            </a:r>
            <a:r>
              <a:rPr lang="es-UY">
                <a:latin typeface="Calibri" pitchFamily="34" charset="0"/>
              </a:rPr>
              <a:t> </a:t>
            </a:r>
            <a:r>
              <a:rPr lang="es-UY" u="sng">
                <a:latin typeface="Calibri" pitchFamily="34" charset="0"/>
              </a:rPr>
              <a:t>Podrán tomarse en consideración, cuando proceda, las decisiones de cortes y tribunales nacionales</a:t>
            </a:r>
            <a:r>
              <a:rPr lang="es-UY">
                <a:latin typeface="Calibri" pitchFamily="34" charset="0"/>
              </a:rPr>
              <a:t> relativas a la existencia y el contenido de normas de derecho internacional consuetudinario como medio auxiliar de determinación de tales normas.</a:t>
            </a:r>
          </a:p>
        </p:txBody>
      </p:sp>
      <p:sp>
        <p:nvSpPr>
          <p:cNvPr id="41986" name="Rectángulo 2"/>
          <p:cNvSpPr>
            <a:spLocks noChangeArrowheads="1"/>
          </p:cNvSpPr>
          <p:nvPr/>
        </p:nvSpPr>
        <p:spPr bwMode="auto">
          <a:xfrm>
            <a:off x="2416175" y="4176713"/>
            <a:ext cx="8026400" cy="2601912"/>
          </a:xfrm>
          <a:prstGeom prst="rect">
            <a:avLst/>
          </a:prstGeom>
          <a:noFill/>
          <a:ln w="38100">
            <a:solidFill>
              <a:schemeClr val="tx1"/>
            </a:solidFill>
            <a:miter lim="800000"/>
            <a:headEnd/>
            <a:tailEnd/>
          </a:ln>
        </p:spPr>
        <p:txBody>
          <a:bodyPr>
            <a:spAutoFit/>
          </a:bodyPr>
          <a:lstStyle/>
          <a:p>
            <a:r>
              <a:rPr lang="es-UY" b="1" u="sng">
                <a:latin typeface="Calibri" pitchFamily="34" charset="0"/>
              </a:rPr>
              <a:t>Conclusión 14</a:t>
            </a:r>
          </a:p>
          <a:p>
            <a:endParaRPr lang="es-UY" b="1">
              <a:latin typeface="Calibri" pitchFamily="34" charset="0"/>
            </a:endParaRPr>
          </a:p>
          <a:p>
            <a:r>
              <a:rPr lang="es-UY" b="1">
                <a:latin typeface="Calibri" pitchFamily="34" charset="0"/>
              </a:rPr>
              <a:t>Doctrina</a:t>
            </a:r>
            <a:r>
              <a:rPr lang="es-UY">
                <a:latin typeface="Calibri" pitchFamily="34" charset="0"/>
              </a:rPr>
              <a:t> </a:t>
            </a:r>
          </a:p>
          <a:p>
            <a:endParaRPr lang="es-UY">
              <a:latin typeface="Calibri" pitchFamily="34" charset="0"/>
            </a:endParaRPr>
          </a:p>
          <a:p>
            <a:r>
              <a:rPr lang="es-UY">
                <a:latin typeface="Calibri" pitchFamily="34" charset="0"/>
              </a:rPr>
              <a:t>Las </a:t>
            </a:r>
            <a:r>
              <a:rPr lang="es-UY" u="sng">
                <a:latin typeface="Calibri" pitchFamily="34" charset="0"/>
              </a:rPr>
              <a:t>doctrinas de los publicistas de mayor competencia </a:t>
            </a:r>
            <a:r>
              <a:rPr lang="es-UY">
                <a:latin typeface="Calibri" pitchFamily="34" charset="0"/>
              </a:rPr>
              <a:t>de las distintas naciones pueden ser un medio auxiliar para la determinación de normas de derecho internacional. </a:t>
            </a:r>
          </a:p>
          <a:p>
            <a:r>
              <a:rPr lang="es-UY">
                <a:latin typeface="Calibri" pitchFamily="34" charset="0"/>
              </a:rPr>
              <a:t>                             </a:t>
            </a:r>
            <a:r>
              <a:rPr lang="es-UY" b="1">
                <a:latin typeface="Calibri" pitchFamily="34" charset="0"/>
              </a:rPr>
              <a:t>Caso  Paquete Habana 1898.Tribunal Supremo EEUU 1906</a:t>
            </a:r>
          </a:p>
          <a:p>
            <a:endParaRPr lang="es-UY">
              <a:latin typeface="Calibri" pitchFamily="34" charset="0"/>
            </a:endParaRPr>
          </a:p>
        </p:txBody>
      </p:sp>
      <p:sp>
        <p:nvSpPr>
          <p:cNvPr id="4" name="Explosión: 8 puntos 3"/>
          <p:cNvSpPr/>
          <p:nvPr/>
        </p:nvSpPr>
        <p:spPr>
          <a:xfrm>
            <a:off x="3467100" y="6184900"/>
            <a:ext cx="330200" cy="266700"/>
          </a:xfrm>
          <a:prstGeom prst="irregularSeal1">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UY"/>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436563" y="304800"/>
            <a:ext cx="11066462" cy="4346575"/>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UY"/>
          </a:p>
        </p:txBody>
      </p:sp>
      <p:sp>
        <p:nvSpPr>
          <p:cNvPr id="15362" name="Rectángulo 1"/>
          <p:cNvSpPr>
            <a:spLocks noChangeArrowheads="1"/>
          </p:cNvSpPr>
          <p:nvPr/>
        </p:nvSpPr>
        <p:spPr bwMode="auto">
          <a:xfrm>
            <a:off x="550863" y="411163"/>
            <a:ext cx="10739437" cy="2954337"/>
          </a:xfrm>
          <a:prstGeom prst="rect">
            <a:avLst/>
          </a:prstGeom>
          <a:solidFill>
            <a:schemeClr val="bg1"/>
          </a:solidFill>
          <a:ln w="38100">
            <a:solidFill>
              <a:schemeClr val="tx1"/>
            </a:solidFill>
            <a:miter lim="800000"/>
            <a:headEnd/>
            <a:tailEnd/>
          </a:ln>
        </p:spPr>
        <p:txBody>
          <a:bodyPr>
            <a:spAutoFit/>
          </a:bodyPr>
          <a:lstStyle/>
          <a:p>
            <a:r>
              <a:rPr lang="es-UY" sz="2400" b="1">
                <a:solidFill>
                  <a:srgbClr val="333333"/>
                </a:solidFill>
                <a:latin typeface="Pontano Sans"/>
              </a:rPr>
              <a:t>Definición:</a:t>
            </a:r>
            <a:r>
              <a:rPr lang="es-UY" sz="2400">
                <a:solidFill>
                  <a:srgbClr val="333333"/>
                </a:solidFill>
                <a:latin typeface="Pontano Sans"/>
              </a:rPr>
              <a:t> </a:t>
            </a:r>
          </a:p>
          <a:p>
            <a:r>
              <a:rPr lang="es-UY" sz="2400">
                <a:solidFill>
                  <a:srgbClr val="333333"/>
                </a:solidFill>
                <a:latin typeface="Pontano Sans"/>
              </a:rPr>
              <a:t>                   </a:t>
            </a:r>
            <a:r>
              <a:rPr lang="es-UY" sz="2400">
                <a:solidFill>
                  <a:srgbClr val="333333"/>
                </a:solidFill>
                <a:latin typeface="Times New Roman" pitchFamily="18" charset="0"/>
                <a:cs typeface="Times New Roman" pitchFamily="18" charset="0"/>
              </a:rPr>
              <a:t>De acuerdo al </a:t>
            </a:r>
            <a:r>
              <a:rPr lang="es-UY" sz="2400" b="1">
                <a:solidFill>
                  <a:srgbClr val="333333"/>
                </a:solidFill>
                <a:latin typeface="Times New Roman" pitchFamily="18" charset="0"/>
                <a:cs typeface="Times New Roman" pitchFamily="18" charset="0"/>
              </a:rPr>
              <a:t>artículo 38 del Estatuto de la CIJ </a:t>
            </a:r>
            <a:r>
              <a:rPr lang="es-UY" sz="2400">
                <a:solidFill>
                  <a:srgbClr val="333333"/>
                </a:solidFill>
                <a:latin typeface="Times New Roman" pitchFamily="18" charset="0"/>
                <a:cs typeface="Times New Roman" pitchFamily="18" charset="0"/>
              </a:rPr>
              <a:t>ésta deberá aplicar, al decidir sobre las controversias que le son sometidas, las fuentes allí enumeradas. El </a:t>
            </a:r>
            <a:r>
              <a:rPr lang="es-UY" sz="2400" b="1">
                <a:solidFill>
                  <a:srgbClr val="333333"/>
                </a:solidFill>
                <a:latin typeface="Times New Roman" pitchFamily="18" charset="0"/>
                <a:cs typeface="Times New Roman" pitchFamily="18" charset="0"/>
              </a:rPr>
              <a:t>literal b) </a:t>
            </a:r>
            <a:r>
              <a:rPr lang="es-UY" sz="2400">
                <a:solidFill>
                  <a:srgbClr val="333333"/>
                </a:solidFill>
                <a:latin typeface="Times New Roman" pitchFamily="18" charset="0"/>
                <a:cs typeface="Times New Roman" pitchFamily="18" charset="0"/>
              </a:rPr>
              <a:t>dice que la CIJ aplicará “la costumbre internacional como “prueba de una práctica generalmente aceptada como derecho”. </a:t>
            </a:r>
          </a:p>
          <a:p>
            <a:endParaRPr lang="es-UY" sz="2400">
              <a:solidFill>
                <a:srgbClr val="333333"/>
              </a:solidFill>
              <a:latin typeface="Times New Roman" pitchFamily="18" charset="0"/>
              <a:cs typeface="Times New Roman" pitchFamily="18" charset="0"/>
            </a:endParaRPr>
          </a:p>
          <a:p>
            <a:r>
              <a:rPr lang="es-UY" sz="2400">
                <a:solidFill>
                  <a:srgbClr val="333333"/>
                </a:solidFill>
                <a:latin typeface="Times New Roman" pitchFamily="18" charset="0"/>
                <a:cs typeface="Times New Roman" pitchFamily="18" charset="0"/>
              </a:rPr>
              <a:t/>
            </a:r>
            <a:br>
              <a:rPr lang="es-UY" sz="2400">
                <a:solidFill>
                  <a:srgbClr val="333333"/>
                </a:solidFill>
                <a:latin typeface="Times New Roman" pitchFamily="18" charset="0"/>
                <a:cs typeface="Times New Roman" pitchFamily="18" charset="0"/>
              </a:rPr>
            </a:br>
            <a:endParaRPr lang="es-UY">
              <a:solidFill>
                <a:srgbClr val="333333"/>
              </a:solidFill>
              <a:latin typeface="Times New Roman" pitchFamily="18" charset="0"/>
              <a:cs typeface="Times New Roman" pitchFamily="18" charset="0"/>
            </a:endParaRPr>
          </a:p>
        </p:txBody>
      </p:sp>
      <p:sp>
        <p:nvSpPr>
          <p:cNvPr id="15363" name="Rectángulo 2"/>
          <p:cNvSpPr>
            <a:spLocks noChangeArrowheads="1"/>
          </p:cNvSpPr>
          <p:nvPr/>
        </p:nvSpPr>
        <p:spPr bwMode="auto">
          <a:xfrm>
            <a:off x="550863" y="5272088"/>
            <a:ext cx="9677400" cy="954087"/>
          </a:xfrm>
          <a:prstGeom prst="rect">
            <a:avLst/>
          </a:prstGeom>
          <a:noFill/>
          <a:ln w="28575">
            <a:solidFill>
              <a:srgbClr val="FF0000"/>
            </a:solidFill>
            <a:miter lim="800000"/>
            <a:headEnd/>
            <a:tailEnd/>
          </a:ln>
        </p:spPr>
        <p:txBody>
          <a:bodyPr>
            <a:spAutoFit/>
          </a:bodyPr>
          <a:lstStyle/>
          <a:p>
            <a:pPr marL="457200" indent="-457200">
              <a:buFont typeface="Wingdings" pitchFamily="2" charset="2"/>
              <a:buChar char="Ø"/>
            </a:pPr>
            <a:r>
              <a:rPr lang="es-UY" sz="2800">
                <a:solidFill>
                  <a:srgbClr val="333333"/>
                </a:solidFill>
                <a:latin typeface="Times New Roman" pitchFamily="18" charset="0"/>
                <a:cs typeface="Times New Roman" pitchFamily="18" charset="0"/>
              </a:rPr>
              <a:t>Diferencia con cortesía internacional, no genera responsabilidad</a:t>
            </a:r>
            <a:r>
              <a:rPr lang="es-UY">
                <a:solidFill>
                  <a:srgbClr val="333333"/>
                </a:solidFill>
                <a:latin typeface="Times New Roman" pitchFamily="18" charset="0"/>
                <a:cs typeface="Times New Roman" pitchFamily="18" charset="0"/>
              </a:rPr>
              <a:t>.</a:t>
            </a:r>
            <a:endParaRPr lang="es-UY">
              <a:latin typeface="Calibri" pitchFamily="34" charset="0"/>
            </a:endParaRPr>
          </a:p>
        </p:txBody>
      </p:sp>
      <p:sp>
        <p:nvSpPr>
          <p:cNvPr id="15364" name="CuadroTexto 3"/>
          <p:cNvSpPr txBox="1">
            <a:spLocks noChangeArrowheads="1"/>
          </p:cNvSpPr>
          <p:nvPr/>
        </p:nvSpPr>
        <p:spPr bwMode="auto">
          <a:xfrm>
            <a:off x="550863" y="3640138"/>
            <a:ext cx="8667750" cy="850900"/>
          </a:xfrm>
          <a:prstGeom prst="rect">
            <a:avLst/>
          </a:prstGeom>
          <a:solidFill>
            <a:schemeClr val="bg1"/>
          </a:solidFill>
          <a:ln w="28575">
            <a:solidFill>
              <a:schemeClr val="tx1"/>
            </a:solidFill>
            <a:miter lim="800000"/>
            <a:headEnd/>
            <a:tailEnd/>
          </a:ln>
        </p:spPr>
        <p:txBody>
          <a:bodyPr>
            <a:spAutoFit/>
          </a:bodyPr>
          <a:lstStyle/>
          <a:p>
            <a:r>
              <a:rPr lang="es-UY" sz="2400">
                <a:solidFill>
                  <a:srgbClr val="333333"/>
                </a:solidFill>
                <a:latin typeface="Times New Roman" pitchFamily="18" charset="0"/>
                <a:cs typeface="Times New Roman" pitchFamily="18" charset="0"/>
              </a:rPr>
              <a:t>“</a:t>
            </a:r>
            <a:r>
              <a:rPr lang="es-ES" sz="2400">
                <a:latin typeface="Calibri" pitchFamily="34" charset="0"/>
              </a:rPr>
              <a:t>Prácticas seguidas por los sujetos internacionales y generalmente aceptadas por éstos como derecho</a:t>
            </a:r>
            <a:r>
              <a:rPr lang="es-UY" sz="2400">
                <a:solidFill>
                  <a:srgbClr val="333333"/>
                </a:solidFill>
                <a:latin typeface="Times New Roman" pitchFamily="18" charset="0"/>
                <a:cs typeface="Times New Roman" pitchFamily="18" charset="0"/>
              </a:rPr>
              <a:t> ”.</a:t>
            </a:r>
            <a:r>
              <a:rPr lang="es-ES" sz="2400">
                <a:latin typeface="Calibri" pitchFamily="34" charset="0"/>
              </a:rPr>
              <a:t> </a:t>
            </a:r>
            <a:r>
              <a:rPr lang="es-UY" sz="2400">
                <a:latin typeface="Calibri" pitchFamily="34" charset="0"/>
              </a:rPr>
              <a:t>(</a:t>
            </a:r>
            <a:r>
              <a:rPr lang="es-ES" sz="2400">
                <a:latin typeface="Calibri" pitchFamily="34" charset="0"/>
              </a:rPr>
              <a:t> Diez de Velasco</a:t>
            </a:r>
            <a:r>
              <a:rPr lang="es-UY" sz="2400" b="1">
                <a:solidFill>
                  <a:srgbClr val="333333"/>
                </a:solidFill>
                <a:latin typeface="Times New Roman" pitchFamily="18" charset="0"/>
                <a:cs typeface="Times New Roman" pitchFamily="18" charset="0"/>
              </a:rPr>
              <a:t> )</a:t>
            </a:r>
            <a:r>
              <a:rPr lang="es-UY" sz="2400">
                <a:latin typeface="Calibri" pitchFamily="34" charset="0"/>
              </a:rPr>
              <a:t>  </a:t>
            </a:r>
            <a:r>
              <a:rPr lang="es-UY" sz="1200" b="1">
                <a:solidFill>
                  <a:srgbClr val="333333"/>
                </a:solidFill>
                <a:latin typeface="Times New Roman" pitchFamily="18" charset="0"/>
                <a:cs typeface="Times New Roman" pitchFamily="18" charset="0"/>
              </a:rPr>
              <a:t> </a:t>
            </a:r>
            <a:endParaRPr lang="es-UY" sz="1200">
              <a:latin typeface="Calibri"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1666875" y="1536700"/>
            <a:ext cx="1292225" cy="520700"/>
          </a:xfrm>
          <a:prstGeom prst="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UY"/>
          </a:p>
        </p:txBody>
      </p:sp>
      <p:sp>
        <p:nvSpPr>
          <p:cNvPr id="43010" name="Rectángulo 1"/>
          <p:cNvSpPr>
            <a:spLocks noChangeArrowheads="1"/>
          </p:cNvSpPr>
          <p:nvPr/>
        </p:nvSpPr>
        <p:spPr bwMode="auto">
          <a:xfrm>
            <a:off x="1666875" y="1633538"/>
            <a:ext cx="8953500" cy="4246562"/>
          </a:xfrm>
          <a:prstGeom prst="rect">
            <a:avLst/>
          </a:prstGeom>
          <a:noFill/>
          <a:ln w="38100">
            <a:solidFill>
              <a:schemeClr val="tx1"/>
            </a:solidFill>
            <a:miter lim="800000"/>
            <a:headEnd/>
            <a:tailEnd/>
          </a:ln>
        </p:spPr>
        <p:txBody>
          <a:bodyPr>
            <a:spAutoFit/>
          </a:bodyPr>
          <a:lstStyle/>
          <a:p>
            <a:r>
              <a:rPr lang="es-UY" b="1">
                <a:latin typeface="Calibri" pitchFamily="34" charset="0"/>
              </a:rPr>
              <a:t>Sexta parte</a:t>
            </a:r>
          </a:p>
          <a:p>
            <a:r>
              <a:rPr lang="es-UY" b="1">
                <a:latin typeface="Calibri" pitchFamily="34" charset="0"/>
              </a:rPr>
              <a:t> </a:t>
            </a:r>
          </a:p>
          <a:p>
            <a:r>
              <a:rPr lang="es-UY" b="1">
                <a:latin typeface="Calibri" pitchFamily="34" charset="0"/>
              </a:rPr>
              <a:t>Objetor persistente</a:t>
            </a:r>
          </a:p>
          <a:p>
            <a:endParaRPr lang="es-UY">
              <a:latin typeface="Calibri" pitchFamily="34" charset="0"/>
            </a:endParaRPr>
          </a:p>
          <a:p>
            <a:r>
              <a:rPr lang="es-UY">
                <a:latin typeface="Calibri" pitchFamily="34" charset="0"/>
              </a:rPr>
              <a:t> </a:t>
            </a:r>
            <a:r>
              <a:rPr lang="es-UY" b="1" u="sng">
                <a:latin typeface="Calibri" pitchFamily="34" charset="0"/>
              </a:rPr>
              <a:t>Conclusión 15</a:t>
            </a:r>
          </a:p>
          <a:p>
            <a:endParaRPr lang="es-UY" b="1">
              <a:latin typeface="Calibri" pitchFamily="34" charset="0"/>
            </a:endParaRPr>
          </a:p>
          <a:p>
            <a:r>
              <a:rPr lang="es-UY">
                <a:latin typeface="Calibri" pitchFamily="34" charset="0"/>
              </a:rPr>
              <a:t> </a:t>
            </a:r>
            <a:r>
              <a:rPr lang="es-UY" b="1">
                <a:latin typeface="Calibri" pitchFamily="34" charset="0"/>
              </a:rPr>
              <a:t>1.</a:t>
            </a:r>
            <a:r>
              <a:rPr lang="es-UY">
                <a:latin typeface="Calibri" pitchFamily="34" charset="0"/>
              </a:rPr>
              <a:t>  Cuando un Estado haya objetado a una norma de derecho internacional consuetudinario  </a:t>
            </a:r>
          </a:p>
          <a:p>
            <a:r>
              <a:rPr lang="es-UY">
                <a:latin typeface="Calibri" pitchFamily="34" charset="0"/>
              </a:rPr>
              <a:t>      mientras ésta se encontraba en </a:t>
            </a:r>
            <a:r>
              <a:rPr lang="es-UY" b="1" u="sng">
                <a:latin typeface="Calibri" pitchFamily="34" charset="0"/>
              </a:rPr>
              <a:t>proceso de formación</a:t>
            </a:r>
            <a:r>
              <a:rPr lang="es-UY">
                <a:latin typeface="Calibri" pitchFamily="34" charset="0"/>
              </a:rPr>
              <a:t>, esa norma </a:t>
            </a:r>
            <a:r>
              <a:rPr lang="es-UY" b="1">
                <a:latin typeface="Calibri" pitchFamily="34" charset="0"/>
              </a:rPr>
              <a:t>no será oponible a ese </a:t>
            </a:r>
          </a:p>
          <a:p>
            <a:r>
              <a:rPr lang="es-UY" b="1">
                <a:latin typeface="Calibri" pitchFamily="34" charset="0"/>
              </a:rPr>
              <a:t>      Estado siempre que mantenga su objeción.</a:t>
            </a:r>
          </a:p>
          <a:p>
            <a:r>
              <a:rPr lang="es-UY" b="1">
                <a:latin typeface="Calibri" pitchFamily="34" charset="0"/>
              </a:rPr>
              <a:t> </a:t>
            </a:r>
          </a:p>
          <a:p>
            <a:r>
              <a:rPr lang="es-UY" b="1">
                <a:latin typeface="Calibri" pitchFamily="34" charset="0"/>
              </a:rPr>
              <a:t>2.</a:t>
            </a:r>
            <a:r>
              <a:rPr lang="es-UY">
                <a:latin typeface="Calibri" pitchFamily="34" charset="0"/>
              </a:rPr>
              <a:t> </a:t>
            </a:r>
            <a:r>
              <a:rPr lang="es-UY" b="1">
                <a:latin typeface="Calibri" pitchFamily="34" charset="0"/>
              </a:rPr>
              <a:t>La objeción ha de ser expresada claramente</a:t>
            </a:r>
            <a:r>
              <a:rPr lang="es-UY">
                <a:latin typeface="Calibri" pitchFamily="34" charset="0"/>
              </a:rPr>
              <a:t>, ser comunicada a los demás Estados y ser </a:t>
            </a:r>
          </a:p>
          <a:p>
            <a:r>
              <a:rPr lang="es-UY">
                <a:latin typeface="Calibri" pitchFamily="34" charset="0"/>
              </a:rPr>
              <a:t>     mantenida de manera persistente.</a:t>
            </a:r>
          </a:p>
          <a:p>
            <a:r>
              <a:rPr lang="es-ES">
                <a:latin typeface="Calibri" pitchFamily="34" charset="0"/>
              </a:rPr>
              <a:t>                                                                                                                                                                                                                            </a:t>
            </a:r>
          </a:p>
          <a:p>
            <a:r>
              <a:rPr lang="es-ES">
                <a:latin typeface="Calibri" pitchFamily="34" charset="0"/>
              </a:rPr>
              <a:t>                                      </a:t>
            </a:r>
            <a:r>
              <a:rPr lang="es-ES" b="1">
                <a:latin typeface="Calibri" pitchFamily="34" charset="0"/>
              </a:rPr>
              <a:t>-</a:t>
            </a:r>
            <a:r>
              <a:rPr lang="es-ES" b="1" u="sng">
                <a:latin typeface="Calibri" pitchFamily="34" charset="0"/>
              </a:rPr>
              <a:t>Objetor persistente tiene la carga de la prueba.</a:t>
            </a:r>
            <a:endParaRPr lang="es-UY" b="1" u="sng">
              <a:latin typeface="Calibri" pitchFamily="34" charset="0"/>
            </a:endParaRPr>
          </a:p>
          <a:p>
            <a:endParaRPr lang="es-UY">
              <a:latin typeface="Calibri" pitchFamily="34" charset="0"/>
            </a:endParaRPr>
          </a:p>
        </p:txBody>
      </p:sp>
      <p:sp>
        <p:nvSpPr>
          <p:cNvPr id="4" name="Flecha: a la derecha con muesca 3"/>
          <p:cNvSpPr/>
          <p:nvPr/>
        </p:nvSpPr>
        <p:spPr>
          <a:xfrm>
            <a:off x="2959100" y="5346700"/>
            <a:ext cx="685800" cy="12700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UY"/>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1957388" y="677863"/>
            <a:ext cx="1603375" cy="477837"/>
          </a:xfrm>
          <a:prstGeom prst="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UY"/>
          </a:p>
        </p:txBody>
      </p:sp>
      <p:sp>
        <p:nvSpPr>
          <p:cNvPr id="44034" name="Rectángulo 1"/>
          <p:cNvSpPr>
            <a:spLocks noChangeArrowheads="1"/>
          </p:cNvSpPr>
          <p:nvPr/>
        </p:nvSpPr>
        <p:spPr bwMode="auto">
          <a:xfrm>
            <a:off x="1957388" y="671513"/>
            <a:ext cx="7800975" cy="6186487"/>
          </a:xfrm>
          <a:prstGeom prst="rect">
            <a:avLst/>
          </a:prstGeom>
          <a:noFill/>
          <a:ln w="38100">
            <a:solidFill>
              <a:schemeClr val="tx1"/>
            </a:solidFill>
            <a:miter lim="800000"/>
            <a:headEnd/>
            <a:tailEnd/>
          </a:ln>
        </p:spPr>
        <p:txBody>
          <a:bodyPr>
            <a:spAutoFit/>
          </a:bodyPr>
          <a:lstStyle/>
          <a:p>
            <a:r>
              <a:rPr lang="es-UY" b="1">
                <a:latin typeface="Calibri" pitchFamily="34" charset="0"/>
              </a:rPr>
              <a:t>Séptima parte</a:t>
            </a:r>
          </a:p>
          <a:p>
            <a:r>
              <a:rPr lang="es-UY" b="1">
                <a:latin typeface="Calibri" pitchFamily="34" charset="0"/>
              </a:rPr>
              <a:t> </a:t>
            </a:r>
          </a:p>
          <a:p>
            <a:r>
              <a:rPr lang="es-UY" b="1" u="sng">
                <a:latin typeface="Calibri" pitchFamily="34" charset="0"/>
              </a:rPr>
              <a:t>Conclusión 16</a:t>
            </a:r>
          </a:p>
          <a:p>
            <a:endParaRPr lang="es-UY" b="1">
              <a:latin typeface="Calibri" pitchFamily="34" charset="0"/>
            </a:endParaRPr>
          </a:p>
          <a:p>
            <a:r>
              <a:rPr lang="es-UY">
                <a:latin typeface="Calibri" pitchFamily="34" charset="0"/>
              </a:rPr>
              <a:t> </a:t>
            </a:r>
            <a:r>
              <a:rPr lang="es-UY" b="1">
                <a:latin typeface="Calibri" pitchFamily="34" charset="0"/>
              </a:rPr>
              <a:t>Derecho internacional consuetudinario particular </a:t>
            </a:r>
          </a:p>
          <a:p>
            <a:endParaRPr lang="es-UY" b="1">
              <a:latin typeface="Calibri" pitchFamily="34" charset="0"/>
            </a:endParaRPr>
          </a:p>
          <a:p>
            <a:r>
              <a:rPr lang="es-UY" b="1">
                <a:latin typeface="Calibri" pitchFamily="34" charset="0"/>
              </a:rPr>
              <a:t>1. </a:t>
            </a:r>
            <a:r>
              <a:rPr lang="es-UY">
                <a:latin typeface="Calibri" pitchFamily="34" charset="0"/>
              </a:rPr>
              <a:t>Una norma de derecho internacional consuetudinario particular, ya sea  </a:t>
            </a:r>
          </a:p>
          <a:p>
            <a:r>
              <a:rPr lang="es-UY">
                <a:latin typeface="Calibri" pitchFamily="34" charset="0"/>
              </a:rPr>
              <a:t>     regional, local o de otra índole, es una norma de derecho internacional </a:t>
            </a:r>
          </a:p>
          <a:p>
            <a:r>
              <a:rPr lang="es-UY">
                <a:latin typeface="Calibri" pitchFamily="34" charset="0"/>
              </a:rPr>
              <a:t>     consuetudinario que solo se aplica entre un número limitado de Estados.</a:t>
            </a:r>
          </a:p>
          <a:p>
            <a:endParaRPr lang="es-UY">
              <a:latin typeface="Calibri" pitchFamily="34" charset="0"/>
            </a:endParaRPr>
          </a:p>
          <a:p>
            <a:r>
              <a:rPr lang="es-UY">
                <a:latin typeface="Calibri" pitchFamily="34" charset="0"/>
              </a:rPr>
              <a:t> </a:t>
            </a:r>
            <a:r>
              <a:rPr lang="es-UY" b="1">
                <a:latin typeface="Calibri" pitchFamily="34" charset="0"/>
              </a:rPr>
              <a:t>2.</a:t>
            </a:r>
            <a:r>
              <a:rPr lang="es-UY">
                <a:latin typeface="Calibri" pitchFamily="34" charset="0"/>
              </a:rPr>
              <a:t> Para determinar la existencia y el contenido de una norma de derecho   </a:t>
            </a:r>
          </a:p>
          <a:p>
            <a:r>
              <a:rPr lang="es-UY">
                <a:latin typeface="Calibri" pitchFamily="34" charset="0"/>
              </a:rPr>
              <a:t>      internacional consuetudinario particular, es necesario cerciorarse de que   </a:t>
            </a:r>
          </a:p>
          <a:p>
            <a:r>
              <a:rPr lang="es-UY">
                <a:latin typeface="Calibri" pitchFamily="34" charset="0"/>
              </a:rPr>
              <a:t>      existe una práctica general entre los Estados interesados que es aceptada por </a:t>
            </a:r>
          </a:p>
          <a:p>
            <a:r>
              <a:rPr lang="es-UY">
                <a:latin typeface="Calibri" pitchFamily="34" charset="0"/>
              </a:rPr>
              <a:t>      ellos como derecho </a:t>
            </a:r>
            <a:r>
              <a:rPr lang="es-UY" i="1">
                <a:latin typeface="Calibri" pitchFamily="34" charset="0"/>
              </a:rPr>
              <a:t> (opinio iuris</a:t>
            </a:r>
            <a:r>
              <a:rPr lang="es-UY">
                <a:latin typeface="Calibri" pitchFamily="34" charset="0"/>
              </a:rPr>
              <a:t>).</a:t>
            </a:r>
          </a:p>
          <a:p>
            <a:endParaRPr lang="es-ES">
              <a:latin typeface="Calibri" pitchFamily="34" charset="0"/>
            </a:endParaRPr>
          </a:p>
          <a:p>
            <a:r>
              <a:rPr lang="es-ES">
                <a:latin typeface="Calibri" pitchFamily="34" charset="0"/>
              </a:rPr>
              <a:t> </a:t>
            </a:r>
            <a:r>
              <a:rPr lang="es-UY">
                <a:latin typeface="Calibri" pitchFamily="34" charset="0"/>
              </a:rPr>
              <a:t>                </a:t>
            </a:r>
            <a:r>
              <a:rPr lang="es-UY" b="1">
                <a:latin typeface="Calibri" pitchFamily="34" charset="0"/>
              </a:rPr>
              <a:t>Casos</a:t>
            </a:r>
            <a:r>
              <a:rPr lang="es-UY">
                <a:latin typeface="Calibri" pitchFamily="34" charset="0"/>
              </a:rPr>
              <a:t>     </a:t>
            </a:r>
            <a:r>
              <a:rPr lang="es-ES" b="1" i="1">
                <a:latin typeface="Calibri" pitchFamily="34" charset="0"/>
              </a:rPr>
              <a:t>-  Asunto Derecho de Asilo de Haya de la Torre. CIJ 1951</a:t>
            </a:r>
          </a:p>
          <a:p>
            <a:r>
              <a:rPr lang="es-UY">
                <a:latin typeface="Calibri" pitchFamily="34" charset="0"/>
              </a:rPr>
              <a:t>                                - </a:t>
            </a:r>
            <a:r>
              <a:rPr lang="es-UY" b="1" i="1">
                <a:latin typeface="Calibri" pitchFamily="34" charset="0"/>
              </a:rPr>
              <a:t>Fallo Controversias sobre derechos navegación y otros </a:t>
            </a:r>
          </a:p>
          <a:p>
            <a:r>
              <a:rPr lang="es-UY" b="1" i="1">
                <a:latin typeface="Calibri" pitchFamily="34" charset="0"/>
              </a:rPr>
              <a:t>                                  conexos Costa Rica - Nicaragua. CIJ – 2009. </a:t>
            </a:r>
          </a:p>
          <a:p>
            <a:r>
              <a:rPr lang="es-ES" b="1" i="1">
                <a:latin typeface="Calibri" pitchFamily="34" charset="0"/>
              </a:rPr>
              <a:t>                               - C</a:t>
            </a:r>
            <a:r>
              <a:rPr lang="es-UY" b="1" i="1">
                <a:latin typeface="Calibri" pitchFamily="34" charset="0"/>
              </a:rPr>
              <a:t>aso relativo a la controversia s fronteras terrestres,   </a:t>
            </a:r>
          </a:p>
          <a:p>
            <a:r>
              <a:rPr lang="es-UY" b="1" i="1">
                <a:latin typeface="Calibri" pitchFamily="34" charset="0"/>
              </a:rPr>
              <a:t>                                insulares y marítimas </a:t>
            </a:r>
            <a:r>
              <a:rPr lang="es-UY" i="1">
                <a:latin typeface="Calibri" pitchFamily="34" charset="0"/>
              </a:rPr>
              <a:t>(</a:t>
            </a:r>
            <a:r>
              <a:rPr lang="es-UY" b="1" i="1">
                <a:latin typeface="Calibri" pitchFamily="34" charset="0"/>
              </a:rPr>
              <a:t>El Salvador c</a:t>
            </a:r>
            <a:r>
              <a:rPr lang="es-UY" i="1">
                <a:latin typeface="Calibri" pitchFamily="34" charset="0"/>
              </a:rPr>
              <a:t> </a:t>
            </a:r>
            <a:r>
              <a:rPr lang="es-UY" b="1" i="1">
                <a:latin typeface="Calibri" pitchFamily="34" charset="0"/>
              </a:rPr>
              <a:t>Honduras intervención de  </a:t>
            </a:r>
          </a:p>
          <a:p>
            <a:r>
              <a:rPr lang="es-UY" b="1" i="1">
                <a:latin typeface="Calibri" pitchFamily="34" charset="0"/>
              </a:rPr>
              <a:t>                               Nicaragua  1992</a:t>
            </a:r>
            <a:r>
              <a:rPr lang="es-UY">
                <a:latin typeface="Calibri" pitchFamily="34" charset="0"/>
              </a:rPr>
              <a:t> )</a:t>
            </a:r>
            <a:r>
              <a:rPr lang="es-UY" b="1" i="1">
                <a:latin typeface="Calibri" pitchFamily="34" charset="0"/>
              </a:rPr>
              <a:t>.</a:t>
            </a:r>
          </a:p>
          <a:p>
            <a:endParaRPr lang="es-UY" i="1">
              <a:latin typeface="Calibri" pitchFamily="34" charset="0"/>
            </a:endParaRPr>
          </a:p>
        </p:txBody>
      </p:sp>
      <p:sp>
        <p:nvSpPr>
          <p:cNvPr id="44035" name="Rectángulo 3"/>
          <p:cNvSpPr>
            <a:spLocks noChangeArrowheads="1"/>
          </p:cNvSpPr>
          <p:nvPr/>
        </p:nvSpPr>
        <p:spPr bwMode="auto">
          <a:xfrm>
            <a:off x="4579938" y="3797300"/>
            <a:ext cx="244475" cy="646113"/>
          </a:xfrm>
          <a:prstGeom prst="rect">
            <a:avLst/>
          </a:prstGeom>
          <a:noFill/>
          <a:ln w="9525">
            <a:noFill/>
            <a:miter lim="800000"/>
            <a:headEnd/>
            <a:tailEnd/>
          </a:ln>
        </p:spPr>
        <p:txBody>
          <a:bodyPr>
            <a:spAutoFit/>
          </a:bodyPr>
          <a:lstStyle/>
          <a:p>
            <a:r>
              <a:rPr lang="es-UY">
                <a:solidFill>
                  <a:srgbClr val="006621"/>
                </a:solidFill>
              </a:rPr>
              <a:t>/.</a:t>
            </a:r>
            <a:endParaRPr lang="es-UY">
              <a:latin typeface="Calibri" pitchFamily="34" charset="0"/>
            </a:endParaRPr>
          </a:p>
        </p:txBody>
      </p:sp>
      <p:sp>
        <p:nvSpPr>
          <p:cNvPr id="44036" name="Rectángulo 4"/>
          <p:cNvSpPr>
            <a:spLocks noChangeArrowheads="1"/>
          </p:cNvSpPr>
          <p:nvPr/>
        </p:nvSpPr>
        <p:spPr bwMode="auto">
          <a:xfrm>
            <a:off x="6981825" y="5922963"/>
            <a:ext cx="244475" cy="646112"/>
          </a:xfrm>
          <a:prstGeom prst="rect">
            <a:avLst/>
          </a:prstGeom>
          <a:noFill/>
          <a:ln w="9525">
            <a:noFill/>
            <a:miter lim="800000"/>
            <a:headEnd/>
            <a:tailEnd/>
          </a:ln>
        </p:spPr>
        <p:txBody>
          <a:bodyPr>
            <a:spAutoFit/>
          </a:bodyPr>
          <a:lstStyle/>
          <a:p>
            <a:r>
              <a:rPr lang="es-UY">
                <a:solidFill>
                  <a:srgbClr val="006621"/>
                </a:solidFill>
              </a:rPr>
              <a:t>/.</a:t>
            </a:r>
            <a:endParaRPr lang="es-UY">
              <a:latin typeface="Calibri" pitchFamily="34" charset="0"/>
            </a:endParaRPr>
          </a:p>
        </p:txBody>
      </p:sp>
      <p:sp>
        <p:nvSpPr>
          <p:cNvPr id="44037" name="Rectángulo 5"/>
          <p:cNvSpPr>
            <a:spLocks noChangeArrowheads="1"/>
          </p:cNvSpPr>
          <p:nvPr/>
        </p:nvSpPr>
        <p:spPr bwMode="auto">
          <a:xfrm>
            <a:off x="6737350" y="5640388"/>
            <a:ext cx="244475" cy="646112"/>
          </a:xfrm>
          <a:prstGeom prst="rect">
            <a:avLst/>
          </a:prstGeom>
          <a:noFill/>
          <a:ln w="9525">
            <a:noFill/>
            <a:miter lim="800000"/>
            <a:headEnd/>
            <a:tailEnd/>
          </a:ln>
        </p:spPr>
        <p:txBody>
          <a:bodyPr>
            <a:spAutoFit/>
          </a:bodyPr>
          <a:lstStyle/>
          <a:p>
            <a:r>
              <a:rPr lang="es-UY">
                <a:solidFill>
                  <a:srgbClr val="006621"/>
                </a:solidFill>
              </a:rPr>
              <a:t>/.</a:t>
            </a:r>
            <a:endParaRPr lang="es-UY">
              <a:latin typeface="Calibri"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600200" y="298450"/>
            <a:ext cx="10083800" cy="655955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UY"/>
          </a:p>
        </p:txBody>
      </p:sp>
      <p:sp>
        <p:nvSpPr>
          <p:cNvPr id="16" name="Flecha: pentágono 15"/>
          <p:cNvSpPr/>
          <p:nvPr/>
        </p:nvSpPr>
        <p:spPr>
          <a:xfrm>
            <a:off x="2738438" y="2563813"/>
            <a:ext cx="881062" cy="434975"/>
          </a:xfrm>
          <a:prstGeom prst="homePlat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UY"/>
          </a:p>
        </p:txBody>
      </p:sp>
      <p:sp>
        <p:nvSpPr>
          <p:cNvPr id="45059" name="Rectángulo 2"/>
          <p:cNvSpPr>
            <a:spLocks noChangeArrowheads="1"/>
          </p:cNvSpPr>
          <p:nvPr/>
        </p:nvSpPr>
        <p:spPr bwMode="auto">
          <a:xfrm>
            <a:off x="3178175" y="855663"/>
            <a:ext cx="5260975" cy="368300"/>
          </a:xfrm>
          <a:prstGeom prst="rect">
            <a:avLst/>
          </a:prstGeom>
          <a:noFill/>
          <a:ln w="19050">
            <a:solidFill>
              <a:schemeClr val="tx1"/>
            </a:solidFill>
            <a:miter lim="800000"/>
            <a:headEnd/>
            <a:tailEnd/>
          </a:ln>
        </p:spPr>
        <p:txBody>
          <a:bodyPr wrap="none">
            <a:spAutoFit/>
          </a:bodyPr>
          <a:lstStyle/>
          <a:p>
            <a:r>
              <a:rPr lang="es-UY" b="1" u="sng">
                <a:latin typeface="Calibri" pitchFamily="34" charset="0"/>
              </a:rPr>
              <a:t>Aplicación del derecho internacional consuetudinario</a:t>
            </a:r>
          </a:p>
        </p:txBody>
      </p:sp>
      <p:sp>
        <p:nvSpPr>
          <p:cNvPr id="45060" name="Rectángulo 4"/>
          <p:cNvSpPr>
            <a:spLocks noChangeArrowheads="1"/>
          </p:cNvSpPr>
          <p:nvPr/>
        </p:nvSpPr>
        <p:spPr bwMode="auto">
          <a:xfrm>
            <a:off x="4051300" y="1265238"/>
            <a:ext cx="4953000" cy="368300"/>
          </a:xfrm>
          <a:prstGeom prst="rect">
            <a:avLst/>
          </a:prstGeom>
          <a:noFill/>
          <a:ln w="9525">
            <a:noFill/>
            <a:miter lim="800000"/>
            <a:headEnd/>
            <a:tailEnd/>
          </a:ln>
        </p:spPr>
        <p:txBody>
          <a:bodyPr wrap="none">
            <a:spAutoFit/>
          </a:bodyPr>
          <a:lstStyle/>
          <a:p>
            <a:pPr marL="285750" indent="-285750">
              <a:buFont typeface="Wingdings" pitchFamily="2" charset="2"/>
              <a:buChar char="v"/>
            </a:pPr>
            <a:r>
              <a:rPr lang="es-UY">
                <a:latin typeface="Calibri" pitchFamily="34" charset="0"/>
              </a:rPr>
              <a:t>los tratados aplicables son escasos o inexistente</a:t>
            </a:r>
          </a:p>
        </p:txBody>
      </p:sp>
      <p:sp>
        <p:nvSpPr>
          <p:cNvPr id="45061" name="Rectángulo 5"/>
          <p:cNvSpPr>
            <a:spLocks noChangeArrowheads="1"/>
          </p:cNvSpPr>
          <p:nvPr/>
        </p:nvSpPr>
        <p:spPr bwMode="auto">
          <a:xfrm>
            <a:off x="4051300" y="1674813"/>
            <a:ext cx="6096000" cy="922337"/>
          </a:xfrm>
          <a:prstGeom prst="rect">
            <a:avLst/>
          </a:prstGeom>
          <a:noFill/>
          <a:ln w="9525">
            <a:noFill/>
            <a:miter lim="800000"/>
            <a:headEnd/>
            <a:tailEnd/>
          </a:ln>
        </p:spPr>
        <p:txBody>
          <a:bodyPr>
            <a:spAutoFit/>
          </a:bodyPr>
          <a:lstStyle/>
          <a:p>
            <a:pPr marL="285750" indent="-285750">
              <a:buFont typeface="Wingdings" pitchFamily="2" charset="2"/>
              <a:buChar char="v"/>
            </a:pPr>
            <a:r>
              <a:rPr lang="es-UY">
                <a:latin typeface="Calibri" pitchFamily="34" charset="0"/>
              </a:rPr>
              <a:t>continúan rigiendo las cuestiones no reguladas en el tratado y se siguen aplicando en las relaciones con quienes no son parte en él y entre esto</a:t>
            </a:r>
          </a:p>
        </p:txBody>
      </p:sp>
      <p:sp>
        <p:nvSpPr>
          <p:cNvPr id="45062" name="Rectángulo 6"/>
          <p:cNvSpPr>
            <a:spLocks noChangeArrowheads="1"/>
          </p:cNvSpPr>
          <p:nvPr/>
        </p:nvSpPr>
        <p:spPr bwMode="auto">
          <a:xfrm>
            <a:off x="4051300" y="2589213"/>
            <a:ext cx="6096000" cy="923925"/>
          </a:xfrm>
          <a:prstGeom prst="rect">
            <a:avLst/>
          </a:prstGeom>
          <a:noFill/>
          <a:ln w="9525">
            <a:noFill/>
            <a:miter lim="800000"/>
            <a:headEnd/>
            <a:tailEnd/>
          </a:ln>
        </p:spPr>
        <p:txBody>
          <a:bodyPr>
            <a:spAutoFit/>
          </a:bodyPr>
          <a:lstStyle/>
          <a:p>
            <a:pPr marL="285750" indent="-285750">
              <a:buFont typeface="Wingdings" pitchFamily="2" charset="2"/>
              <a:buChar char="v"/>
            </a:pPr>
            <a:r>
              <a:rPr lang="es-UY">
                <a:latin typeface="Calibri" pitchFamily="34" charset="0"/>
              </a:rPr>
              <a:t>los tratados pueden remitir a normas de derecho internacional consuetudinario, según regla de interpretación art 31 Conv. Viena 1969 </a:t>
            </a:r>
          </a:p>
        </p:txBody>
      </p:sp>
      <p:sp>
        <p:nvSpPr>
          <p:cNvPr id="45063" name="Rectángulo 7"/>
          <p:cNvSpPr>
            <a:spLocks noChangeArrowheads="1"/>
          </p:cNvSpPr>
          <p:nvPr/>
        </p:nvSpPr>
        <p:spPr bwMode="auto">
          <a:xfrm>
            <a:off x="4051300" y="3513138"/>
            <a:ext cx="6096000" cy="1200150"/>
          </a:xfrm>
          <a:prstGeom prst="rect">
            <a:avLst/>
          </a:prstGeom>
          <a:noFill/>
          <a:ln w="9525">
            <a:noFill/>
            <a:miter lim="800000"/>
            <a:headEnd/>
            <a:tailEnd/>
          </a:ln>
        </p:spPr>
        <p:txBody>
          <a:bodyPr>
            <a:spAutoFit/>
          </a:bodyPr>
          <a:lstStyle/>
          <a:p>
            <a:pPr marL="285750" indent="-285750">
              <a:buFont typeface="Wingdings" pitchFamily="2" charset="2"/>
              <a:buChar char="v"/>
            </a:pPr>
            <a:r>
              <a:rPr lang="es-UY">
                <a:latin typeface="Calibri" pitchFamily="34" charset="0"/>
              </a:rPr>
              <a:t>cuando para determinar el derecho aplicable en el momento en que se produjeron ciertos actos (“el derecho o principio intertemporal ”),  (incluso si ya hay un tratado en vigor). </a:t>
            </a:r>
          </a:p>
        </p:txBody>
      </p:sp>
      <p:sp>
        <p:nvSpPr>
          <p:cNvPr id="45064" name="CuadroTexto 8"/>
          <p:cNvSpPr txBox="1">
            <a:spLocks noChangeArrowheads="1"/>
          </p:cNvSpPr>
          <p:nvPr/>
        </p:nvSpPr>
        <p:spPr bwMode="auto">
          <a:xfrm>
            <a:off x="2738438" y="2628900"/>
            <a:ext cx="881062" cy="369888"/>
          </a:xfrm>
          <a:prstGeom prst="rect">
            <a:avLst/>
          </a:prstGeom>
          <a:noFill/>
          <a:ln w="9525">
            <a:noFill/>
            <a:miter lim="800000"/>
            <a:headEnd/>
            <a:tailEnd/>
          </a:ln>
        </p:spPr>
        <p:txBody>
          <a:bodyPr>
            <a:spAutoFit/>
          </a:bodyPr>
          <a:lstStyle/>
          <a:p>
            <a:r>
              <a:rPr lang="es-ES" b="1">
                <a:latin typeface="Calibri" pitchFamily="34" charset="0"/>
              </a:rPr>
              <a:t>CASOS</a:t>
            </a:r>
            <a:endParaRPr lang="es-UY" b="1">
              <a:latin typeface="Calibri" pitchFamily="34" charset="0"/>
            </a:endParaRPr>
          </a:p>
        </p:txBody>
      </p:sp>
      <p:sp>
        <p:nvSpPr>
          <p:cNvPr id="45065" name="Rectángulo 9"/>
          <p:cNvSpPr>
            <a:spLocks noChangeArrowheads="1"/>
          </p:cNvSpPr>
          <p:nvPr/>
        </p:nvSpPr>
        <p:spPr bwMode="auto">
          <a:xfrm>
            <a:off x="2738438" y="4713288"/>
            <a:ext cx="8547100" cy="1190625"/>
          </a:xfrm>
          <a:prstGeom prst="rect">
            <a:avLst/>
          </a:prstGeom>
          <a:noFill/>
          <a:ln w="9525">
            <a:noFill/>
            <a:miter lim="800000"/>
            <a:headEnd/>
            <a:tailEnd/>
          </a:ln>
        </p:spPr>
        <p:txBody>
          <a:bodyPr>
            <a:spAutoFit/>
          </a:bodyPr>
          <a:lstStyle/>
          <a:p>
            <a:pPr marL="285750" indent="-285750">
              <a:buFont typeface="Wingdings" pitchFamily="2" charset="2"/>
              <a:buChar char="v"/>
            </a:pPr>
            <a:r>
              <a:rPr lang="es-UY">
                <a:latin typeface="Calibri" pitchFamily="34" charset="0"/>
              </a:rPr>
              <a:t>Una norma de derecho internacional consuetudinario puede seguir existiendo y siendo aplicable, al margen de un tratado, incluso cuando ambos tienen el mismo contenido e incluso entre las partes en el tratado</a:t>
            </a:r>
          </a:p>
          <a:p>
            <a:pPr marL="285750" indent="-285750"/>
            <a:r>
              <a:rPr lang="es-UY">
                <a:latin typeface="Calibri" pitchFamily="34" charset="0"/>
              </a:rPr>
              <a:t>              </a:t>
            </a:r>
          </a:p>
        </p:txBody>
      </p:sp>
      <p:sp>
        <p:nvSpPr>
          <p:cNvPr id="45066" name="CuadroTexto 10"/>
          <p:cNvSpPr txBox="1">
            <a:spLocks noChangeArrowheads="1"/>
          </p:cNvSpPr>
          <p:nvPr/>
        </p:nvSpPr>
        <p:spPr bwMode="auto">
          <a:xfrm>
            <a:off x="3178175" y="298450"/>
            <a:ext cx="3309938" cy="369888"/>
          </a:xfrm>
          <a:prstGeom prst="rect">
            <a:avLst/>
          </a:prstGeom>
          <a:noFill/>
          <a:ln w="19050">
            <a:solidFill>
              <a:schemeClr val="tx1"/>
            </a:solidFill>
            <a:miter lim="800000"/>
            <a:headEnd/>
            <a:tailEnd/>
          </a:ln>
        </p:spPr>
        <p:txBody>
          <a:bodyPr wrap="none">
            <a:spAutoFit/>
          </a:bodyPr>
          <a:lstStyle/>
          <a:p>
            <a:r>
              <a:rPr lang="es-UY" b="1" u="sng">
                <a:latin typeface="Calibri" pitchFamily="34" charset="0"/>
              </a:rPr>
              <a:t>Importancia de los  comentarios</a:t>
            </a:r>
            <a:r>
              <a:rPr lang="es-UY">
                <a:latin typeface="Calibri" pitchFamily="34" charset="0"/>
              </a:rPr>
              <a:t>.</a:t>
            </a:r>
          </a:p>
        </p:txBody>
      </p:sp>
      <p:sp>
        <p:nvSpPr>
          <p:cNvPr id="14" name="Flecha: a la derecha con bandas 13"/>
          <p:cNvSpPr/>
          <p:nvPr/>
        </p:nvSpPr>
        <p:spPr>
          <a:xfrm>
            <a:off x="2435225" y="341313"/>
            <a:ext cx="604838" cy="347662"/>
          </a:xfrm>
          <a:prstGeom prst="stripedRight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UY"/>
          </a:p>
        </p:txBody>
      </p:sp>
      <p:sp>
        <p:nvSpPr>
          <p:cNvPr id="15" name="Flecha: a la derecha con bandas 14"/>
          <p:cNvSpPr/>
          <p:nvPr/>
        </p:nvSpPr>
        <p:spPr>
          <a:xfrm>
            <a:off x="2435225" y="895350"/>
            <a:ext cx="604838" cy="328613"/>
          </a:xfrm>
          <a:prstGeom prst="stripedRight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UY"/>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esquina doblada 3"/>
          <p:cNvSpPr/>
          <p:nvPr/>
        </p:nvSpPr>
        <p:spPr>
          <a:xfrm>
            <a:off x="1781175" y="733425"/>
            <a:ext cx="8042275" cy="1589088"/>
          </a:xfrm>
          <a:prstGeom prst="foldedCorner">
            <a:avLst/>
          </a:prstGeom>
          <a:solidFill>
            <a:schemeClr val="accent2">
              <a:lumMod val="40000"/>
              <a:lumOff val="6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UY"/>
          </a:p>
        </p:txBody>
      </p:sp>
      <p:sp>
        <p:nvSpPr>
          <p:cNvPr id="46082" name="CuadroTexto 1"/>
          <p:cNvSpPr txBox="1">
            <a:spLocks noChangeArrowheads="1"/>
          </p:cNvSpPr>
          <p:nvPr/>
        </p:nvSpPr>
        <p:spPr bwMode="auto">
          <a:xfrm>
            <a:off x="2141538" y="890588"/>
            <a:ext cx="7681912" cy="1200150"/>
          </a:xfrm>
          <a:prstGeom prst="rect">
            <a:avLst/>
          </a:prstGeom>
          <a:noFill/>
          <a:ln w="9525">
            <a:noFill/>
            <a:miter lim="800000"/>
            <a:headEnd/>
            <a:tailEnd/>
          </a:ln>
        </p:spPr>
        <p:txBody>
          <a:bodyPr>
            <a:spAutoFit/>
          </a:bodyPr>
          <a:lstStyle/>
          <a:p>
            <a:r>
              <a:rPr lang="es-ES" sz="2400" b="1">
                <a:latin typeface="Calibri" pitchFamily="34" charset="0"/>
              </a:rPr>
              <a:t>Proyecto de conclusión sobre acuerdos ulteriores y prácticas ulterior en relación con la INTERPRETACION  de los Tratados - CDI</a:t>
            </a:r>
            <a:endParaRPr lang="es-UY" sz="2400" b="1">
              <a:latin typeface="Calibri" pitchFamily="34" charset="0"/>
            </a:endParaRPr>
          </a:p>
        </p:txBody>
      </p:sp>
      <p:sp>
        <p:nvSpPr>
          <p:cNvPr id="3" name="CuadroTexto 2"/>
          <p:cNvSpPr txBox="1"/>
          <p:nvPr/>
        </p:nvSpPr>
        <p:spPr>
          <a:xfrm>
            <a:off x="1781175" y="3357563"/>
            <a:ext cx="8916988" cy="646112"/>
          </a:xfrm>
          <a:prstGeom prst="rect">
            <a:avLst/>
          </a:prstGeom>
          <a:noFill/>
        </p:spPr>
        <p:txBody>
          <a:bodyPr wrap="none">
            <a:spAutoFit/>
          </a:bodyPr>
          <a:lstStyle/>
          <a:p>
            <a:pPr marL="285750" indent="-285750" fontAlgn="auto">
              <a:spcBef>
                <a:spcPts val="0"/>
              </a:spcBef>
              <a:spcAft>
                <a:spcPts val="0"/>
              </a:spcAft>
              <a:buFont typeface="Wingdings" panose="05000000000000000000" pitchFamily="2" charset="2"/>
              <a:buChar char="Ø"/>
              <a:defRPr/>
            </a:pPr>
            <a:r>
              <a:rPr lang="es-ES" b="1" dirty="0">
                <a:latin typeface="+mn-lt"/>
                <a:cs typeface="+mn-cs"/>
              </a:rPr>
              <a:t>Aprobados en primera lectura  en el 201</a:t>
            </a:r>
            <a:r>
              <a:rPr lang="es-UY" b="1" dirty="0">
                <a:latin typeface="+mn-lt"/>
                <a:cs typeface="+mn-cs"/>
              </a:rPr>
              <a:t>6 y remitidos a los gobiernos para que formulen </a:t>
            </a:r>
          </a:p>
          <a:p>
            <a:pPr fontAlgn="auto">
              <a:spcBef>
                <a:spcPts val="0"/>
              </a:spcBef>
              <a:spcAft>
                <a:spcPts val="0"/>
              </a:spcAft>
              <a:defRPr/>
            </a:pPr>
            <a:r>
              <a:rPr lang="es-UY" b="1" dirty="0">
                <a:latin typeface="+mn-lt"/>
                <a:cs typeface="+mn-cs"/>
              </a:rPr>
              <a:t>comentarios y observaciones antes del 1 de enero del 2018.</a:t>
            </a:r>
            <a:r>
              <a:rPr lang="es-ES" b="1" dirty="0">
                <a:latin typeface="+mn-lt"/>
                <a:cs typeface="+mn-cs"/>
              </a:rPr>
              <a:t> </a:t>
            </a:r>
            <a:endParaRPr lang="es-UY" b="1" dirty="0">
              <a:latin typeface="+mn-lt"/>
              <a:cs typeface="+mn-cs"/>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1011238" y="2262188"/>
            <a:ext cx="1466850" cy="239712"/>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UY"/>
          </a:p>
        </p:txBody>
      </p:sp>
      <p:sp>
        <p:nvSpPr>
          <p:cNvPr id="5" name="Rectángulo 4"/>
          <p:cNvSpPr/>
          <p:nvPr/>
        </p:nvSpPr>
        <p:spPr>
          <a:xfrm>
            <a:off x="1011238" y="274638"/>
            <a:ext cx="1322387" cy="32385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UY"/>
          </a:p>
        </p:txBody>
      </p:sp>
      <p:sp>
        <p:nvSpPr>
          <p:cNvPr id="2" name="Rectángulo 1"/>
          <p:cNvSpPr/>
          <p:nvPr/>
        </p:nvSpPr>
        <p:spPr>
          <a:xfrm>
            <a:off x="906463" y="274638"/>
            <a:ext cx="10033000" cy="6462712"/>
          </a:xfrm>
          <a:prstGeom prst="rect">
            <a:avLst/>
          </a:prstGeom>
          <a:ln w="38100">
            <a:solidFill>
              <a:schemeClr val="tx1"/>
            </a:solidFill>
          </a:ln>
        </p:spPr>
        <p:txBody>
          <a:bodyPr>
            <a:spAutoFit/>
          </a:bodyPr>
          <a:lstStyle/>
          <a:p>
            <a:pPr fontAlgn="auto">
              <a:spcBef>
                <a:spcPts val="0"/>
              </a:spcBef>
              <a:spcAft>
                <a:spcPts val="0"/>
              </a:spcAft>
              <a:defRPr/>
            </a:pPr>
            <a:endParaRPr lang="es-UY" b="1" dirty="0">
              <a:latin typeface="+mn-lt"/>
              <a:cs typeface="+mn-cs"/>
            </a:endParaRPr>
          </a:p>
          <a:p>
            <a:pPr fontAlgn="auto">
              <a:spcBef>
                <a:spcPts val="0"/>
              </a:spcBef>
              <a:spcAft>
                <a:spcPts val="0"/>
              </a:spcAft>
              <a:defRPr/>
            </a:pPr>
            <a:r>
              <a:rPr lang="es-UY" b="1" u="sng" dirty="0">
                <a:latin typeface="+mn-lt"/>
                <a:cs typeface="+mn-cs"/>
              </a:rPr>
              <a:t>Conclusión 1</a:t>
            </a:r>
            <a:r>
              <a:rPr lang="es-UY" u="sng" dirty="0">
                <a:latin typeface="+mn-lt"/>
                <a:cs typeface="+mn-cs"/>
              </a:rPr>
              <a:t> </a:t>
            </a:r>
          </a:p>
          <a:p>
            <a:pPr fontAlgn="auto">
              <a:spcBef>
                <a:spcPts val="0"/>
              </a:spcBef>
              <a:spcAft>
                <a:spcPts val="0"/>
              </a:spcAft>
              <a:defRPr/>
            </a:pPr>
            <a:endParaRPr lang="es-UY" b="1" dirty="0">
              <a:latin typeface="+mn-lt"/>
              <a:cs typeface="+mn-cs"/>
            </a:endParaRPr>
          </a:p>
          <a:p>
            <a:pPr fontAlgn="auto">
              <a:spcBef>
                <a:spcPts val="0"/>
              </a:spcBef>
              <a:spcAft>
                <a:spcPts val="0"/>
              </a:spcAft>
              <a:defRPr/>
            </a:pPr>
            <a:r>
              <a:rPr lang="es-UY" dirty="0">
                <a:latin typeface="+mn-lt"/>
                <a:cs typeface="+mn-cs"/>
              </a:rPr>
              <a:t> </a:t>
            </a:r>
            <a:r>
              <a:rPr lang="es-UY" b="1" dirty="0">
                <a:latin typeface="+mn-lt"/>
                <a:cs typeface="+mn-cs"/>
              </a:rPr>
              <a:t>Introducción </a:t>
            </a:r>
          </a:p>
          <a:p>
            <a:pPr fontAlgn="auto">
              <a:spcBef>
                <a:spcPts val="0"/>
              </a:spcBef>
              <a:spcAft>
                <a:spcPts val="0"/>
              </a:spcAft>
              <a:defRPr/>
            </a:pPr>
            <a:r>
              <a:rPr lang="es-UY" dirty="0">
                <a:latin typeface="+mn-lt"/>
                <a:cs typeface="+mn-cs"/>
              </a:rPr>
              <a:t>El presente proyecto de conclusiones se refiere al papel de los acuerdos ulteriores y la práctica ulterior en la interpretación de los tratados.</a:t>
            </a:r>
          </a:p>
          <a:p>
            <a:pPr fontAlgn="auto">
              <a:spcBef>
                <a:spcPts val="0"/>
              </a:spcBef>
              <a:spcAft>
                <a:spcPts val="0"/>
              </a:spcAft>
              <a:defRPr/>
            </a:pPr>
            <a:endParaRPr lang="es-UY" dirty="0">
              <a:latin typeface="+mn-lt"/>
              <a:cs typeface="+mn-cs"/>
            </a:endParaRPr>
          </a:p>
          <a:p>
            <a:pPr fontAlgn="auto">
              <a:spcBef>
                <a:spcPts val="0"/>
              </a:spcBef>
              <a:spcAft>
                <a:spcPts val="0"/>
              </a:spcAft>
              <a:defRPr/>
            </a:pPr>
            <a:r>
              <a:rPr lang="es-UY" dirty="0">
                <a:latin typeface="+mn-lt"/>
                <a:cs typeface="+mn-cs"/>
              </a:rPr>
              <a:t> </a:t>
            </a:r>
            <a:r>
              <a:rPr lang="es-UY" b="1" dirty="0">
                <a:latin typeface="+mn-lt"/>
                <a:cs typeface="+mn-cs"/>
              </a:rPr>
              <a:t>Segunda parte</a:t>
            </a:r>
          </a:p>
          <a:p>
            <a:pPr fontAlgn="auto">
              <a:spcBef>
                <a:spcPts val="0"/>
              </a:spcBef>
              <a:spcAft>
                <a:spcPts val="0"/>
              </a:spcAft>
              <a:defRPr/>
            </a:pPr>
            <a:r>
              <a:rPr lang="es-UY" b="1" dirty="0">
                <a:latin typeface="+mn-lt"/>
                <a:cs typeface="+mn-cs"/>
              </a:rPr>
              <a:t> Reglas básicas y definiciones</a:t>
            </a:r>
          </a:p>
          <a:p>
            <a:pPr fontAlgn="auto">
              <a:spcBef>
                <a:spcPts val="0"/>
              </a:spcBef>
              <a:spcAft>
                <a:spcPts val="0"/>
              </a:spcAft>
              <a:defRPr/>
            </a:pPr>
            <a:endParaRPr lang="es-UY" b="1" dirty="0">
              <a:latin typeface="+mn-lt"/>
              <a:cs typeface="+mn-cs"/>
            </a:endParaRPr>
          </a:p>
          <a:p>
            <a:pPr fontAlgn="auto">
              <a:spcBef>
                <a:spcPts val="0"/>
              </a:spcBef>
              <a:spcAft>
                <a:spcPts val="0"/>
              </a:spcAft>
              <a:defRPr/>
            </a:pPr>
            <a:r>
              <a:rPr lang="es-UY" b="1" u="sng" dirty="0">
                <a:latin typeface="+mn-lt"/>
                <a:cs typeface="+mn-cs"/>
              </a:rPr>
              <a:t> Conclusión 2 </a:t>
            </a:r>
          </a:p>
          <a:p>
            <a:pPr fontAlgn="auto">
              <a:spcBef>
                <a:spcPts val="0"/>
              </a:spcBef>
              <a:spcAft>
                <a:spcPts val="0"/>
              </a:spcAft>
              <a:defRPr/>
            </a:pPr>
            <a:endParaRPr lang="es-UY" b="1" u="sng" dirty="0">
              <a:latin typeface="+mn-lt"/>
              <a:cs typeface="+mn-cs"/>
            </a:endParaRPr>
          </a:p>
          <a:p>
            <a:pPr fontAlgn="auto">
              <a:spcBef>
                <a:spcPts val="0"/>
              </a:spcBef>
              <a:spcAft>
                <a:spcPts val="0"/>
              </a:spcAft>
              <a:defRPr/>
            </a:pPr>
            <a:r>
              <a:rPr lang="es-UY" b="1" dirty="0">
                <a:latin typeface="+mn-lt"/>
                <a:cs typeface="+mn-cs"/>
              </a:rPr>
              <a:t> Regla general y medios de interpretación de los tratados </a:t>
            </a:r>
          </a:p>
          <a:p>
            <a:pPr fontAlgn="auto">
              <a:spcBef>
                <a:spcPts val="0"/>
              </a:spcBef>
              <a:spcAft>
                <a:spcPts val="0"/>
              </a:spcAft>
              <a:defRPr/>
            </a:pPr>
            <a:endParaRPr lang="es-UY" b="1" dirty="0">
              <a:latin typeface="+mn-lt"/>
              <a:cs typeface="+mn-cs"/>
            </a:endParaRPr>
          </a:p>
          <a:p>
            <a:pPr fontAlgn="auto">
              <a:spcBef>
                <a:spcPts val="0"/>
              </a:spcBef>
              <a:spcAft>
                <a:spcPts val="0"/>
              </a:spcAft>
              <a:defRPr/>
            </a:pPr>
            <a:r>
              <a:rPr lang="es-UY" b="1" dirty="0">
                <a:latin typeface="+mn-lt"/>
                <a:cs typeface="+mn-cs"/>
              </a:rPr>
              <a:t>1.    </a:t>
            </a:r>
            <a:r>
              <a:rPr lang="es-UY" dirty="0">
                <a:latin typeface="+mn-lt"/>
                <a:cs typeface="+mn-cs"/>
              </a:rPr>
              <a:t>Los artículos 31 y 32 de la Convención de Viena sobre el Derecho de los Tratado</a:t>
            </a:r>
          </a:p>
          <a:p>
            <a:pPr fontAlgn="auto">
              <a:spcBef>
                <a:spcPts val="0"/>
              </a:spcBef>
              <a:spcAft>
                <a:spcPts val="0"/>
              </a:spcAft>
              <a:defRPr/>
            </a:pPr>
            <a:r>
              <a:rPr lang="es-UY" dirty="0">
                <a:latin typeface="+mn-lt"/>
                <a:cs typeface="+mn-cs"/>
              </a:rPr>
              <a:t>       establecen, respectivamente, la regla general de interpretación y la regla sobre los medios de  </a:t>
            </a:r>
          </a:p>
          <a:p>
            <a:pPr fontAlgn="auto">
              <a:spcBef>
                <a:spcPts val="0"/>
              </a:spcBef>
              <a:spcAft>
                <a:spcPts val="0"/>
              </a:spcAft>
              <a:defRPr/>
            </a:pPr>
            <a:r>
              <a:rPr lang="es-UY" dirty="0">
                <a:latin typeface="+mn-lt"/>
                <a:cs typeface="+mn-cs"/>
              </a:rPr>
              <a:t>       interpretación complementarios. Estas reglas también son aplicables como derecho internacional    </a:t>
            </a:r>
          </a:p>
          <a:p>
            <a:pPr fontAlgn="auto">
              <a:spcBef>
                <a:spcPts val="0"/>
              </a:spcBef>
              <a:spcAft>
                <a:spcPts val="0"/>
              </a:spcAft>
              <a:defRPr/>
            </a:pPr>
            <a:r>
              <a:rPr lang="es-UY" dirty="0">
                <a:latin typeface="+mn-lt"/>
                <a:cs typeface="+mn-cs"/>
              </a:rPr>
              <a:t>       consuetudinario. </a:t>
            </a:r>
          </a:p>
          <a:p>
            <a:pPr fontAlgn="auto">
              <a:spcBef>
                <a:spcPts val="0"/>
              </a:spcBef>
              <a:spcAft>
                <a:spcPts val="0"/>
              </a:spcAft>
              <a:defRPr/>
            </a:pPr>
            <a:endParaRPr lang="es-UY" dirty="0">
              <a:latin typeface="+mn-lt"/>
              <a:cs typeface="+mn-cs"/>
            </a:endParaRPr>
          </a:p>
          <a:p>
            <a:pPr fontAlgn="auto">
              <a:spcBef>
                <a:spcPts val="0"/>
              </a:spcBef>
              <a:spcAft>
                <a:spcPts val="0"/>
              </a:spcAft>
              <a:defRPr/>
            </a:pPr>
            <a:r>
              <a:rPr lang="es-UY" b="1" dirty="0">
                <a:latin typeface="+mn-lt"/>
                <a:cs typeface="+mn-cs"/>
              </a:rPr>
              <a:t>2.    </a:t>
            </a:r>
            <a:r>
              <a:rPr lang="es-UY" dirty="0">
                <a:latin typeface="+mn-lt"/>
                <a:cs typeface="+mn-cs"/>
              </a:rPr>
              <a:t>Un tratado deberá interpretarse de buena fe conforme al sentido corriente que haya de atribuirse a  </a:t>
            </a:r>
          </a:p>
          <a:p>
            <a:pPr fontAlgn="auto">
              <a:spcBef>
                <a:spcPts val="0"/>
              </a:spcBef>
              <a:spcAft>
                <a:spcPts val="0"/>
              </a:spcAft>
              <a:defRPr/>
            </a:pPr>
            <a:r>
              <a:rPr lang="es-UY" dirty="0">
                <a:latin typeface="+mn-lt"/>
                <a:cs typeface="+mn-cs"/>
              </a:rPr>
              <a:t>        los términos del tratado en el contexto de estos y teniendo en cuenta su objeto y fin.     </a:t>
            </a:r>
          </a:p>
          <a:p>
            <a:pPr marL="342900" indent="-342900" fontAlgn="auto">
              <a:spcBef>
                <a:spcPts val="0"/>
              </a:spcBef>
              <a:spcAft>
                <a:spcPts val="0"/>
              </a:spcAft>
              <a:buFontTx/>
              <a:buAutoNum type="arabicPlain" startAt="2"/>
              <a:defRPr/>
            </a:pPr>
            <a:endParaRPr lang="es-UY" dirty="0">
              <a:latin typeface="+mn-lt"/>
              <a:cs typeface="+mn-cs"/>
            </a:endParaRPr>
          </a:p>
          <a:p>
            <a:pPr fontAlgn="auto">
              <a:spcBef>
                <a:spcPts val="0"/>
              </a:spcBef>
              <a:spcAft>
                <a:spcPts val="0"/>
              </a:spcAft>
              <a:defRPr/>
            </a:pPr>
            <a:r>
              <a:rPr lang="es-UY" dirty="0">
                <a:latin typeface="+mn-lt"/>
                <a:cs typeface="+mn-cs"/>
              </a:rPr>
              <a:t> </a:t>
            </a:r>
          </a:p>
        </p:txBody>
      </p:sp>
      <p:sp>
        <p:nvSpPr>
          <p:cNvPr id="47108" name="CuadroTexto 3"/>
          <p:cNvSpPr txBox="1">
            <a:spLocks noChangeArrowheads="1"/>
          </p:cNvSpPr>
          <p:nvPr/>
        </p:nvSpPr>
        <p:spPr bwMode="auto">
          <a:xfrm>
            <a:off x="906463" y="274638"/>
            <a:ext cx="1571625" cy="646112"/>
          </a:xfrm>
          <a:prstGeom prst="rect">
            <a:avLst/>
          </a:prstGeom>
          <a:noFill/>
          <a:ln w="9525">
            <a:noFill/>
            <a:miter lim="800000"/>
            <a:headEnd/>
            <a:tailEnd/>
          </a:ln>
        </p:spPr>
        <p:txBody>
          <a:bodyPr>
            <a:spAutoFit/>
          </a:bodyPr>
          <a:lstStyle/>
          <a:p>
            <a:r>
              <a:rPr lang="es-UY" b="1">
                <a:latin typeface="Calibri" pitchFamily="34" charset="0"/>
              </a:rPr>
              <a:t>Primera parte </a:t>
            </a:r>
          </a:p>
          <a:p>
            <a:r>
              <a:rPr lang="es-UY" b="1">
                <a:latin typeface="Calibri" pitchFamily="34" charset="0"/>
              </a:rPr>
              <a:t>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ángulo 1"/>
          <p:cNvSpPr>
            <a:spLocks noChangeArrowheads="1"/>
          </p:cNvSpPr>
          <p:nvPr/>
        </p:nvSpPr>
        <p:spPr bwMode="auto">
          <a:xfrm>
            <a:off x="1722438" y="1260475"/>
            <a:ext cx="8799512" cy="4246563"/>
          </a:xfrm>
          <a:prstGeom prst="rect">
            <a:avLst/>
          </a:prstGeom>
          <a:noFill/>
          <a:ln w="38100">
            <a:solidFill>
              <a:schemeClr val="tx1"/>
            </a:solidFill>
            <a:miter lim="800000"/>
            <a:headEnd/>
            <a:tailEnd/>
          </a:ln>
        </p:spPr>
        <p:txBody>
          <a:bodyPr>
            <a:spAutoFit/>
          </a:bodyPr>
          <a:lstStyle/>
          <a:p>
            <a:endParaRPr lang="es-UY">
              <a:latin typeface="Calibri" pitchFamily="34" charset="0"/>
            </a:endParaRPr>
          </a:p>
          <a:p>
            <a:r>
              <a:rPr lang="es-UY" b="1">
                <a:latin typeface="Calibri" pitchFamily="34" charset="0"/>
              </a:rPr>
              <a:t>3.</a:t>
            </a:r>
            <a:r>
              <a:rPr lang="es-UY">
                <a:latin typeface="Calibri" pitchFamily="34" charset="0"/>
              </a:rPr>
              <a:t> El artículo 31, párrafo 3, dispone, entre otras cosas, que juntamente con el contexto habrá de tenerse en cuenta:</a:t>
            </a:r>
          </a:p>
          <a:p>
            <a:r>
              <a:rPr lang="es-UY">
                <a:latin typeface="Calibri" pitchFamily="34" charset="0"/>
              </a:rPr>
              <a:t> </a:t>
            </a:r>
            <a:r>
              <a:rPr lang="es-UY" b="1">
                <a:latin typeface="Calibri" pitchFamily="34" charset="0"/>
              </a:rPr>
              <a:t>a)</a:t>
            </a:r>
            <a:r>
              <a:rPr lang="es-UY">
                <a:latin typeface="Calibri" pitchFamily="34" charset="0"/>
              </a:rPr>
              <a:t> todo acuerdo ulterior entre las partes acerca de la interpretación del tratado o de la aplicación de sus disposiciones; y</a:t>
            </a:r>
          </a:p>
          <a:p>
            <a:r>
              <a:rPr lang="es-UY" b="1">
                <a:latin typeface="Calibri" pitchFamily="34" charset="0"/>
              </a:rPr>
              <a:t> b)</a:t>
            </a:r>
            <a:r>
              <a:rPr lang="es-UY">
                <a:latin typeface="Calibri" pitchFamily="34" charset="0"/>
              </a:rPr>
              <a:t> toda práctica ulteriormente seguida en la aplicación del tratado por la cual conste el acuerdo de las partes acerca de la interpretación del tratado.</a:t>
            </a:r>
          </a:p>
          <a:p>
            <a:endParaRPr lang="es-UY">
              <a:latin typeface="Calibri" pitchFamily="34" charset="0"/>
            </a:endParaRPr>
          </a:p>
          <a:p>
            <a:r>
              <a:rPr lang="es-UY" b="1">
                <a:latin typeface="Calibri" pitchFamily="34" charset="0"/>
              </a:rPr>
              <a:t>4.</a:t>
            </a:r>
            <a:r>
              <a:rPr lang="es-UY">
                <a:latin typeface="Calibri" pitchFamily="34" charset="0"/>
              </a:rPr>
              <a:t> Se podrá acudir a otra práctica ulteriormente seguida en la aplicación del tratado como medio de interpretación complementario en el sentido del artículo 32.</a:t>
            </a:r>
          </a:p>
          <a:p>
            <a:endParaRPr lang="es-UY">
              <a:latin typeface="Calibri" pitchFamily="34" charset="0"/>
            </a:endParaRPr>
          </a:p>
          <a:p>
            <a:r>
              <a:rPr lang="es-UY">
                <a:latin typeface="Calibri" pitchFamily="34" charset="0"/>
              </a:rPr>
              <a:t> </a:t>
            </a:r>
            <a:r>
              <a:rPr lang="es-UY" b="1">
                <a:latin typeface="Calibri" pitchFamily="34" charset="0"/>
              </a:rPr>
              <a:t>5.</a:t>
            </a:r>
            <a:r>
              <a:rPr lang="es-UY">
                <a:latin typeface="Calibri" pitchFamily="34" charset="0"/>
              </a:rPr>
              <a:t> La interpretación de un tratado consiste en una sola operación combinada, que preste la debida atención a los diversos medios de interpretación indicados, respectivamente, en los artículos 31 y 32.</a:t>
            </a:r>
          </a:p>
          <a:p>
            <a:endParaRPr lang="es-UY">
              <a:latin typeface="Calibri" pitchFamily="34" charset="0"/>
            </a:endParaRPr>
          </a:p>
        </p:txBody>
      </p:sp>
      <p:sp>
        <p:nvSpPr>
          <p:cNvPr id="3" name="Flecha: curvada hacia la derecha 2"/>
          <p:cNvSpPr/>
          <p:nvPr/>
        </p:nvSpPr>
        <p:spPr>
          <a:xfrm rot="20077893">
            <a:off x="741363" y="277813"/>
            <a:ext cx="544512" cy="142875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UY">
              <a:solidFill>
                <a:schemeClr val="tx1"/>
              </a:solidFill>
            </a:endParaRPr>
          </a:p>
        </p:txBody>
      </p:sp>
      <p:sp>
        <p:nvSpPr>
          <p:cNvPr id="48131" name="CuadroTexto 3"/>
          <p:cNvSpPr txBox="1">
            <a:spLocks noChangeArrowheads="1"/>
          </p:cNvSpPr>
          <p:nvPr/>
        </p:nvSpPr>
        <p:spPr bwMode="auto">
          <a:xfrm>
            <a:off x="2370138" y="5930900"/>
            <a:ext cx="7686675" cy="369888"/>
          </a:xfrm>
          <a:prstGeom prst="rect">
            <a:avLst/>
          </a:prstGeom>
          <a:noFill/>
          <a:ln w="9525">
            <a:noFill/>
            <a:miter lim="800000"/>
            <a:headEnd/>
            <a:tailEnd/>
          </a:ln>
        </p:spPr>
        <p:txBody>
          <a:bodyPr wrap="none">
            <a:spAutoFit/>
          </a:bodyPr>
          <a:lstStyle/>
          <a:p>
            <a:pPr marL="285750" indent="-285750">
              <a:buFont typeface="Wingdings" pitchFamily="2" charset="2"/>
              <a:buChar char="§"/>
            </a:pPr>
            <a:r>
              <a:rPr lang="es-ES" b="1">
                <a:latin typeface="Calibri" pitchFamily="34" charset="0"/>
              </a:rPr>
              <a:t>Una sola operación combinada           unidad en el proceso de interpretación</a:t>
            </a:r>
            <a:endParaRPr lang="es-UY" b="1">
              <a:latin typeface="Calibri" pitchFamily="34" charset="0"/>
            </a:endParaRPr>
          </a:p>
        </p:txBody>
      </p:sp>
      <p:sp>
        <p:nvSpPr>
          <p:cNvPr id="5" name="Es igual a 4"/>
          <p:cNvSpPr/>
          <p:nvPr/>
        </p:nvSpPr>
        <p:spPr>
          <a:xfrm>
            <a:off x="5707063" y="5988050"/>
            <a:ext cx="457200" cy="346075"/>
          </a:xfrm>
          <a:prstGeom prst="mathEqual">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UY">
              <a:solidFill>
                <a:schemeClr val="tx1"/>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ángulo 1"/>
          <p:cNvSpPr>
            <a:spLocks noChangeArrowheads="1"/>
          </p:cNvSpPr>
          <p:nvPr/>
        </p:nvSpPr>
        <p:spPr bwMode="auto">
          <a:xfrm>
            <a:off x="1908175" y="2225675"/>
            <a:ext cx="8089900" cy="3416300"/>
          </a:xfrm>
          <a:prstGeom prst="rect">
            <a:avLst/>
          </a:prstGeom>
          <a:noFill/>
          <a:ln w="38100">
            <a:solidFill>
              <a:schemeClr val="tx1"/>
            </a:solidFill>
            <a:miter lim="800000"/>
            <a:headEnd/>
            <a:tailEnd/>
          </a:ln>
        </p:spPr>
        <p:txBody>
          <a:bodyPr>
            <a:spAutoFit/>
          </a:bodyPr>
          <a:lstStyle/>
          <a:p>
            <a:r>
              <a:rPr lang="es-UY" b="1" u="sng">
                <a:latin typeface="Calibri" pitchFamily="34" charset="0"/>
              </a:rPr>
              <a:t>Conclusión 3 </a:t>
            </a:r>
          </a:p>
          <a:p>
            <a:endParaRPr lang="es-UY">
              <a:latin typeface="Calibri" pitchFamily="34" charset="0"/>
            </a:endParaRPr>
          </a:p>
          <a:p>
            <a:r>
              <a:rPr lang="es-UY" b="1">
                <a:latin typeface="Calibri" pitchFamily="34" charset="0"/>
              </a:rPr>
              <a:t>Los acuerdos ulteriores y la práctica ulterior como medios auténticos de  </a:t>
            </a:r>
          </a:p>
          <a:p>
            <a:r>
              <a:rPr lang="es-UY" b="1">
                <a:latin typeface="Calibri" pitchFamily="34" charset="0"/>
              </a:rPr>
              <a:t>interpretación.</a:t>
            </a:r>
          </a:p>
          <a:p>
            <a:endParaRPr lang="es-UY" b="1">
              <a:latin typeface="Calibri" pitchFamily="34" charset="0"/>
            </a:endParaRPr>
          </a:p>
          <a:p>
            <a:r>
              <a:rPr lang="es-UY" b="1">
                <a:latin typeface="Calibri" pitchFamily="34" charset="0"/>
              </a:rPr>
              <a:t> </a:t>
            </a:r>
            <a:r>
              <a:rPr lang="es-UY">
                <a:latin typeface="Calibri" pitchFamily="34" charset="0"/>
              </a:rPr>
              <a:t>Los acuerdos ulteriores y la práctica ulterior mencionados en el artículo 31, párrafo 3 a) y b), que constituyen una prueba objetiva del acuerdo de las partes en cuanto al sentido del tratado, son medios auténticos de interpretación en aplicación de la regla general de interpretación de los tratados enunciada en el artículo 31.</a:t>
            </a:r>
          </a:p>
          <a:p>
            <a:endParaRPr lang="es-UY">
              <a:latin typeface="Calibri" pitchFamily="34" charset="0"/>
            </a:endParaRPr>
          </a:p>
          <a:p>
            <a:endParaRPr lang="es-UY">
              <a:latin typeface="Calibri" pitchFamily="34" charset="0"/>
            </a:endParaRPr>
          </a:p>
          <a:p>
            <a:r>
              <a:rPr lang="es-UY">
                <a:latin typeface="Calibri" pitchFamily="34" charset="0"/>
              </a:rPr>
              <a:t> </a:t>
            </a:r>
          </a:p>
        </p:txBody>
      </p:sp>
      <p:sp>
        <p:nvSpPr>
          <p:cNvPr id="49154" name="CuadroTexto 2"/>
          <p:cNvSpPr txBox="1">
            <a:spLocks noChangeArrowheads="1"/>
          </p:cNvSpPr>
          <p:nvPr/>
        </p:nvSpPr>
        <p:spPr bwMode="auto">
          <a:xfrm>
            <a:off x="2490788" y="4995863"/>
            <a:ext cx="6448425" cy="641350"/>
          </a:xfrm>
          <a:prstGeom prst="rect">
            <a:avLst/>
          </a:prstGeom>
          <a:noFill/>
          <a:ln w="9525">
            <a:noFill/>
            <a:miter lim="800000"/>
            <a:headEnd/>
            <a:tailEnd/>
          </a:ln>
        </p:spPr>
        <p:txBody>
          <a:bodyPr>
            <a:spAutoFit/>
          </a:bodyPr>
          <a:lstStyle/>
          <a:p>
            <a:pPr marL="285750" indent="-285750">
              <a:buFont typeface="Wingdings" pitchFamily="2" charset="2"/>
              <a:buChar char="q"/>
            </a:pPr>
            <a:r>
              <a:rPr lang="es-ES" b="1">
                <a:latin typeface="Calibri" pitchFamily="34" charset="0"/>
              </a:rPr>
              <a:t>Medios auténticos de interpretación: no se trata de interpretación auténtica.</a:t>
            </a:r>
            <a:endParaRPr lang="es-UY" b="1">
              <a:latin typeface="Calibri"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ángulo 1"/>
          <p:cNvSpPr>
            <a:spLocks noChangeArrowheads="1"/>
          </p:cNvSpPr>
          <p:nvPr/>
        </p:nvSpPr>
        <p:spPr bwMode="auto">
          <a:xfrm>
            <a:off x="1668463" y="90488"/>
            <a:ext cx="8547100" cy="5073650"/>
          </a:xfrm>
          <a:prstGeom prst="rect">
            <a:avLst/>
          </a:prstGeom>
          <a:noFill/>
          <a:ln w="38100">
            <a:solidFill>
              <a:schemeClr val="tx1"/>
            </a:solidFill>
            <a:miter lim="800000"/>
            <a:headEnd/>
            <a:tailEnd/>
          </a:ln>
        </p:spPr>
        <p:txBody>
          <a:bodyPr>
            <a:spAutoFit/>
          </a:bodyPr>
          <a:lstStyle/>
          <a:p>
            <a:r>
              <a:rPr lang="es-UY" b="1" u="sng">
                <a:latin typeface="Calibri" pitchFamily="34" charset="0"/>
              </a:rPr>
              <a:t>Conclusión 4 </a:t>
            </a:r>
          </a:p>
          <a:p>
            <a:endParaRPr lang="es-UY" b="1" u="sng">
              <a:latin typeface="Calibri" pitchFamily="34" charset="0"/>
            </a:endParaRPr>
          </a:p>
          <a:p>
            <a:r>
              <a:rPr lang="es-UY" b="1">
                <a:latin typeface="Calibri" pitchFamily="34" charset="0"/>
              </a:rPr>
              <a:t>Definición de acuerdo ulterior y de práctica ulterior </a:t>
            </a:r>
          </a:p>
          <a:p>
            <a:endParaRPr lang="es-UY" b="1">
              <a:latin typeface="Calibri" pitchFamily="34" charset="0"/>
            </a:endParaRPr>
          </a:p>
          <a:p>
            <a:pPr>
              <a:buFontTx/>
              <a:buAutoNum type="arabicPeriod"/>
            </a:pPr>
            <a:r>
              <a:rPr lang="es-UY">
                <a:latin typeface="Calibri" pitchFamily="34" charset="0"/>
              </a:rPr>
              <a:t>Por “</a:t>
            </a:r>
            <a:r>
              <a:rPr lang="es-UY" b="1">
                <a:latin typeface="Calibri" pitchFamily="34" charset="0"/>
              </a:rPr>
              <a:t>acuerdo ulterior</a:t>
            </a:r>
            <a:r>
              <a:rPr lang="es-UY">
                <a:latin typeface="Calibri" pitchFamily="34" charset="0"/>
              </a:rPr>
              <a:t>” como medio auténtico de interpretación en virtud del artículo 31, párrafo 3 a) se entiende un acuerdo sobre la interpretación del tratado o la aplicación de sus disposiciones al que hayan llegado las partes después de la celebración del tratado.</a:t>
            </a:r>
          </a:p>
          <a:p>
            <a:pPr>
              <a:buFontTx/>
              <a:buAutoNum type="arabicPeriod"/>
            </a:pPr>
            <a:endParaRPr lang="es-UY">
              <a:latin typeface="Calibri" pitchFamily="34" charset="0"/>
            </a:endParaRPr>
          </a:p>
          <a:p>
            <a:pPr>
              <a:buFontTx/>
              <a:buAutoNum type="arabicPlain" startAt="2"/>
            </a:pPr>
            <a:r>
              <a:rPr lang="es-UY">
                <a:latin typeface="Calibri" pitchFamily="34" charset="0"/>
              </a:rPr>
              <a:t>. Por </a:t>
            </a:r>
            <a:r>
              <a:rPr lang="es-UY" b="1">
                <a:latin typeface="Calibri" pitchFamily="34" charset="0"/>
              </a:rPr>
              <a:t>“práctica ulterior” </a:t>
            </a:r>
            <a:r>
              <a:rPr lang="es-UY">
                <a:latin typeface="Calibri" pitchFamily="34" charset="0"/>
              </a:rPr>
              <a:t>como medio auténtico de interpretación en virtud del artículo 31, párrafo 3 b) se entiende el comportamiento observado en la aplicación del tratado, después de su celebración, por el cual conste el acuerdo de las partes en cuanto a la interpretación del tratado. </a:t>
            </a:r>
          </a:p>
          <a:p>
            <a:pPr>
              <a:buFontTx/>
              <a:buAutoNum type="arabicPlain" startAt="2"/>
            </a:pPr>
            <a:endParaRPr lang="es-UY">
              <a:latin typeface="Calibri" pitchFamily="34" charset="0"/>
            </a:endParaRPr>
          </a:p>
          <a:p>
            <a:pPr>
              <a:buFontTx/>
              <a:buAutoNum type="arabicPlain" startAt="3"/>
            </a:pPr>
            <a:r>
              <a:rPr lang="es-UY">
                <a:latin typeface="Calibri" pitchFamily="34" charset="0"/>
              </a:rPr>
              <a:t>. Por otra “práctica ulterior” como medio de interpretación  complementario en virtud del artículo 32, se entiende el comportamiento observado por una o más partes en la  aplicación del tratado, después de su celebración.</a:t>
            </a:r>
          </a:p>
          <a:p>
            <a:pPr>
              <a:buFontTx/>
              <a:buAutoNum type="arabicPlain" startAt="3"/>
            </a:pPr>
            <a:endParaRPr lang="es-UY">
              <a:latin typeface="Calibri" pitchFamily="34" charset="0"/>
            </a:endParaRPr>
          </a:p>
        </p:txBody>
      </p:sp>
      <p:sp>
        <p:nvSpPr>
          <p:cNvPr id="50178" name="CuadroTexto 2"/>
          <p:cNvSpPr txBox="1">
            <a:spLocks noChangeArrowheads="1"/>
          </p:cNvSpPr>
          <p:nvPr/>
        </p:nvSpPr>
        <p:spPr bwMode="auto">
          <a:xfrm>
            <a:off x="1873250" y="5168900"/>
            <a:ext cx="8342313" cy="646113"/>
          </a:xfrm>
          <a:prstGeom prst="rect">
            <a:avLst/>
          </a:prstGeom>
          <a:noFill/>
          <a:ln w="9525">
            <a:noFill/>
            <a:miter lim="800000"/>
            <a:headEnd/>
            <a:tailEnd/>
          </a:ln>
        </p:spPr>
        <p:txBody>
          <a:bodyPr>
            <a:spAutoFit/>
          </a:bodyPr>
          <a:lstStyle/>
          <a:p>
            <a:pPr marL="285750" indent="-285750">
              <a:buFont typeface="Wingdings" pitchFamily="2" charset="2"/>
              <a:buChar char="Ø"/>
            </a:pPr>
            <a:r>
              <a:rPr lang="es-ES" b="1">
                <a:latin typeface="Calibri" pitchFamily="34" charset="0"/>
              </a:rPr>
              <a:t>Término ulterior refiere a actos que tienen lugar después de la celebración del tratado y NO después de su entrada en vigor.</a:t>
            </a:r>
            <a:endParaRPr lang="es-UY" b="1">
              <a:latin typeface="Calibri"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603375" y="196850"/>
            <a:ext cx="8308975" cy="4246563"/>
          </a:xfrm>
          <a:prstGeom prst="rect">
            <a:avLst/>
          </a:prstGeom>
          <a:ln w="38100">
            <a:solidFill>
              <a:schemeClr val="tx1"/>
            </a:solidFill>
          </a:ln>
        </p:spPr>
        <p:txBody>
          <a:bodyPr>
            <a:spAutoFit/>
          </a:bodyPr>
          <a:lstStyle/>
          <a:p>
            <a:pPr fontAlgn="auto">
              <a:spcBef>
                <a:spcPts val="0"/>
              </a:spcBef>
              <a:spcAft>
                <a:spcPts val="0"/>
              </a:spcAft>
              <a:defRPr/>
            </a:pPr>
            <a:endParaRPr lang="es-UY" b="1" u="sng" dirty="0">
              <a:latin typeface="+mn-lt"/>
              <a:cs typeface="+mn-cs"/>
            </a:endParaRPr>
          </a:p>
          <a:p>
            <a:pPr fontAlgn="auto">
              <a:spcBef>
                <a:spcPts val="0"/>
              </a:spcBef>
              <a:spcAft>
                <a:spcPts val="0"/>
              </a:spcAft>
              <a:defRPr/>
            </a:pPr>
            <a:r>
              <a:rPr lang="es-UY" b="1" u="sng" dirty="0">
                <a:latin typeface="+mn-lt"/>
                <a:cs typeface="+mn-cs"/>
              </a:rPr>
              <a:t>Conclusión 5</a:t>
            </a:r>
          </a:p>
          <a:p>
            <a:pPr fontAlgn="auto">
              <a:spcBef>
                <a:spcPts val="0"/>
              </a:spcBef>
              <a:spcAft>
                <a:spcPts val="0"/>
              </a:spcAft>
              <a:defRPr/>
            </a:pPr>
            <a:endParaRPr lang="es-UY" b="1" u="sng" dirty="0">
              <a:latin typeface="+mn-lt"/>
              <a:cs typeface="+mn-cs"/>
            </a:endParaRPr>
          </a:p>
          <a:p>
            <a:pPr fontAlgn="auto">
              <a:spcBef>
                <a:spcPts val="0"/>
              </a:spcBef>
              <a:spcAft>
                <a:spcPts val="0"/>
              </a:spcAft>
              <a:defRPr/>
            </a:pPr>
            <a:r>
              <a:rPr lang="es-UY" dirty="0">
                <a:latin typeface="+mn-lt"/>
                <a:cs typeface="+mn-cs"/>
              </a:rPr>
              <a:t> </a:t>
            </a:r>
            <a:r>
              <a:rPr lang="es-UY" b="1" dirty="0">
                <a:latin typeface="+mn-lt"/>
                <a:cs typeface="+mn-cs"/>
              </a:rPr>
              <a:t>Atribución de la práctica ulterior </a:t>
            </a:r>
          </a:p>
          <a:p>
            <a:pPr fontAlgn="auto">
              <a:spcBef>
                <a:spcPts val="0"/>
              </a:spcBef>
              <a:spcAft>
                <a:spcPts val="0"/>
              </a:spcAft>
              <a:defRPr/>
            </a:pPr>
            <a:endParaRPr lang="es-UY" b="1" dirty="0">
              <a:latin typeface="+mn-lt"/>
              <a:cs typeface="+mn-cs"/>
            </a:endParaRPr>
          </a:p>
          <a:p>
            <a:pPr marL="342900" indent="-342900" fontAlgn="auto">
              <a:spcBef>
                <a:spcPts val="0"/>
              </a:spcBef>
              <a:spcAft>
                <a:spcPts val="0"/>
              </a:spcAft>
              <a:buFontTx/>
              <a:buAutoNum type="arabicPeriod"/>
              <a:defRPr/>
            </a:pPr>
            <a:r>
              <a:rPr lang="es-UY" dirty="0">
                <a:latin typeface="+mn-lt"/>
                <a:cs typeface="+mn-cs"/>
              </a:rPr>
              <a:t>La práctica ulterior a que se refieren los artículos 31 y 32 puede consistir en  </a:t>
            </a:r>
          </a:p>
          <a:p>
            <a:pPr fontAlgn="auto">
              <a:spcBef>
                <a:spcPts val="0"/>
              </a:spcBef>
              <a:spcAft>
                <a:spcPts val="0"/>
              </a:spcAft>
              <a:defRPr/>
            </a:pPr>
            <a:r>
              <a:rPr lang="es-UY" dirty="0">
                <a:latin typeface="+mn-lt"/>
                <a:cs typeface="+mn-cs"/>
              </a:rPr>
              <a:t>       cualquier comportamiento en la aplicación de un tratado que sea atribuible a una  </a:t>
            </a:r>
          </a:p>
          <a:p>
            <a:pPr fontAlgn="auto">
              <a:spcBef>
                <a:spcPts val="0"/>
              </a:spcBef>
              <a:spcAft>
                <a:spcPts val="0"/>
              </a:spcAft>
              <a:defRPr/>
            </a:pPr>
            <a:r>
              <a:rPr lang="es-UY" dirty="0">
                <a:latin typeface="+mn-lt"/>
                <a:cs typeface="+mn-cs"/>
              </a:rPr>
              <a:t>       parte en el tratado en virtud del derecho internacional. </a:t>
            </a:r>
          </a:p>
          <a:p>
            <a:pPr marL="342900" indent="-342900" fontAlgn="auto">
              <a:spcBef>
                <a:spcPts val="0"/>
              </a:spcBef>
              <a:spcAft>
                <a:spcPts val="0"/>
              </a:spcAft>
              <a:buFontTx/>
              <a:buAutoNum type="arabicPeriod"/>
              <a:defRPr/>
            </a:pPr>
            <a:endParaRPr lang="es-UY" dirty="0">
              <a:latin typeface="+mn-lt"/>
              <a:cs typeface="+mn-cs"/>
            </a:endParaRPr>
          </a:p>
          <a:p>
            <a:pPr marL="342900" indent="-342900" fontAlgn="auto">
              <a:spcBef>
                <a:spcPts val="0"/>
              </a:spcBef>
              <a:spcAft>
                <a:spcPts val="0"/>
              </a:spcAft>
              <a:buFontTx/>
              <a:buAutoNum type="arabicPeriod" startAt="2"/>
              <a:defRPr/>
            </a:pPr>
            <a:r>
              <a:rPr lang="es-UY" dirty="0">
                <a:latin typeface="+mn-lt"/>
                <a:cs typeface="+mn-cs"/>
              </a:rPr>
              <a:t>Todo otro comportamiento, incluido el de actores no estatales, no constituye práctica ulterior en el sentido de los artículos 31 y 32. No obstante, dicho comportamiento puede ser pertinente al evaluar la práctica ulterior de las partes en un tratado.</a:t>
            </a:r>
          </a:p>
          <a:p>
            <a:pPr marL="342900" indent="-342900" fontAlgn="auto">
              <a:spcBef>
                <a:spcPts val="0"/>
              </a:spcBef>
              <a:spcAft>
                <a:spcPts val="0"/>
              </a:spcAft>
              <a:buFontTx/>
              <a:buAutoNum type="arabicPeriod" startAt="2"/>
              <a:defRPr/>
            </a:pPr>
            <a:endParaRPr lang="es-ES" dirty="0">
              <a:latin typeface="+mn-lt"/>
              <a:cs typeface="+mn-cs"/>
            </a:endParaRPr>
          </a:p>
          <a:p>
            <a:pPr marL="342900" indent="-342900" fontAlgn="auto">
              <a:spcBef>
                <a:spcPts val="0"/>
              </a:spcBef>
              <a:spcAft>
                <a:spcPts val="0"/>
              </a:spcAft>
              <a:buFontTx/>
              <a:buAutoNum type="arabicPeriod" startAt="2"/>
              <a:defRPr/>
            </a:pPr>
            <a:endParaRPr lang="es-UY" dirty="0">
              <a:latin typeface="+mn-lt"/>
              <a:cs typeface="+mn-cs"/>
            </a:endParaRPr>
          </a:p>
        </p:txBody>
      </p:sp>
      <p:sp>
        <p:nvSpPr>
          <p:cNvPr id="51202" name="CuadroTexto 2"/>
          <p:cNvSpPr txBox="1">
            <a:spLocks noChangeArrowheads="1"/>
          </p:cNvSpPr>
          <p:nvPr/>
        </p:nvSpPr>
        <p:spPr bwMode="auto">
          <a:xfrm>
            <a:off x="2454275" y="4884738"/>
            <a:ext cx="6702425" cy="369887"/>
          </a:xfrm>
          <a:prstGeom prst="rect">
            <a:avLst/>
          </a:prstGeom>
          <a:noFill/>
          <a:ln w="9525">
            <a:noFill/>
            <a:miter lim="800000"/>
            <a:headEnd/>
            <a:tailEnd/>
          </a:ln>
        </p:spPr>
        <p:txBody>
          <a:bodyPr>
            <a:spAutoFit/>
          </a:bodyPr>
          <a:lstStyle/>
          <a:p>
            <a:r>
              <a:rPr lang="es-ES" b="1">
                <a:latin typeface="Calibri" pitchFamily="34" charset="0"/>
              </a:rPr>
              <a:t>Caso</a:t>
            </a:r>
            <a:r>
              <a:rPr lang="es-UY">
                <a:latin typeface="Calibri" pitchFamily="34" charset="0"/>
              </a:rPr>
              <a:t> : </a:t>
            </a:r>
            <a:r>
              <a:rPr lang="es-ES" b="1">
                <a:latin typeface="Calibri" pitchFamily="34" charset="0"/>
              </a:rPr>
              <a:t>  </a:t>
            </a:r>
            <a:r>
              <a:rPr lang="es-ES">
                <a:latin typeface="Calibri" pitchFamily="34" charset="0"/>
              </a:rPr>
              <a:t> </a:t>
            </a:r>
            <a:r>
              <a:rPr lang="es-ES" b="1">
                <a:latin typeface="Calibri" pitchFamily="34" charset="0"/>
              </a:rPr>
              <a:t>Isla Kasikili – Sedudo CIJ Bostwana  c. Namibia  - CIJ - 1999</a:t>
            </a:r>
            <a:endParaRPr lang="es-UY" b="1">
              <a:latin typeface="Calibri" pitchFamily="34" charset="0"/>
            </a:endParaRPr>
          </a:p>
        </p:txBody>
      </p:sp>
      <p:pic>
        <p:nvPicPr>
          <p:cNvPr id="5" name="Imagen 4"/>
          <p:cNvPicPr>
            <a:picLocks noChangeAspect="1"/>
          </p:cNvPicPr>
          <p:nvPr/>
        </p:nvPicPr>
        <p:blipFill>
          <a:blip r:embed="rId2">
            <a:extLst>
              <a:ext uri="{28A0092B-C50C-407E-A947-70E740481C1C}"/>
            </a:extLst>
          </a:blip>
          <a:stretch>
            <a:fillRect/>
          </a:stretch>
        </p:blipFill>
        <p:spPr>
          <a:xfrm>
            <a:off x="1603337" y="196290"/>
            <a:ext cx="8190368" cy="4935079"/>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anim calcmode="lin" valueType="num">
                                      <p:cBhvr>
                                        <p:cTn id="8" dur="2000" fill="hold"/>
                                        <p:tgtEl>
                                          <p:spTgt spid="5"/>
                                        </p:tgtEl>
                                        <p:attrNameLst>
                                          <p:attrName>ppt_w</p:attrName>
                                        </p:attrNameLst>
                                      </p:cBhvr>
                                      <p:tavLst>
                                        <p:tav tm="0" fmla="#ppt_w*sin(2.5*pi*$)">
                                          <p:val>
                                            <p:fltVal val="0"/>
                                          </p:val>
                                        </p:tav>
                                        <p:tav tm="100000">
                                          <p:val>
                                            <p:fltVal val="1"/>
                                          </p:val>
                                        </p:tav>
                                      </p:tavLst>
                                    </p:anim>
                                    <p:anim calcmode="lin" valueType="num">
                                      <p:cBhvr>
                                        <p:cTn id="9" dur="2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1858963" y="638175"/>
            <a:ext cx="1462087" cy="517525"/>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UY"/>
          </a:p>
        </p:txBody>
      </p:sp>
      <p:sp>
        <p:nvSpPr>
          <p:cNvPr id="52226" name="Rectángulo 1"/>
          <p:cNvSpPr>
            <a:spLocks noChangeArrowheads="1"/>
          </p:cNvSpPr>
          <p:nvPr/>
        </p:nvSpPr>
        <p:spPr bwMode="auto">
          <a:xfrm>
            <a:off x="1858963" y="725488"/>
            <a:ext cx="7912100" cy="5910262"/>
          </a:xfrm>
          <a:prstGeom prst="rect">
            <a:avLst/>
          </a:prstGeom>
          <a:noFill/>
          <a:ln w="38100">
            <a:solidFill>
              <a:schemeClr val="tx1"/>
            </a:solidFill>
            <a:miter lim="800000"/>
            <a:headEnd/>
            <a:tailEnd/>
          </a:ln>
        </p:spPr>
        <p:txBody>
          <a:bodyPr>
            <a:spAutoFit/>
          </a:bodyPr>
          <a:lstStyle/>
          <a:p>
            <a:r>
              <a:rPr lang="es-UY" b="1">
                <a:latin typeface="Calibri" pitchFamily="34" charset="0"/>
              </a:rPr>
              <a:t>Tercera parte</a:t>
            </a:r>
          </a:p>
          <a:p>
            <a:r>
              <a:rPr lang="es-UY" b="1">
                <a:latin typeface="Calibri" pitchFamily="34" charset="0"/>
              </a:rPr>
              <a:t> </a:t>
            </a:r>
          </a:p>
          <a:p>
            <a:r>
              <a:rPr lang="es-UY" b="1">
                <a:latin typeface="Calibri" pitchFamily="34" charset="0"/>
              </a:rPr>
              <a:t>Aspectos generales</a:t>
            </a:r>
          </a:p>
          <a:p>
            <a:endParaRPr lang="es-UY" b="1">
              <a:latin typeface="Calibri" pitchFamily="34" charset="0"/>
            </a:endParaRPr>
          </a:p>
          <a:p>
            <a:r>
              <a:rPr lang="es-UY" b="1" u="sng">
                <a:latin typeface="Calibri" pitchFamily="34" charset="0"/>
              </a:rPr>
              <a:t> Conclusión 6</a:t>
            </a:r>
          </a:p>
          <a:p>
            <a:endParaRPr lang="es-UY" b="1" u="sng">
              <a:latin typeface="Calibri" pitchFamily="34" charset="0"/>
            </a:endParaRPr>
          </a:p>
          <a:p>
            <a:r>
              <a:rPr lang="es-UY" b="1">
                <a:latin typeface="Calibri" pitchFamily="34" charset="0"/>
              </a:rPr>
              <a:t> Identificación de los acuerdos ulteriores y la práctica ulterior</a:t>
            </a:r>
          </a:p>
          <a:p>
            <a:endParaRPr lang="es-UY" b="1">
              <a:latin typeface="Calibri" pitchFamily="34" charset="0"/>
            </a:endParaRPr>
          </a:p>
          <a:p>
            <a:r>
              <a:rPr lang="es-UY">
                <a:latin typeface="Calibri" pitchFamily="34" charset="0"/>
              </a:rPr>
              <a:t> </a:t>
            </a:r>
            <a:r>
              <a:rPr lang="es-UY" b="1">
                <a:latin typeface="Calibri" pitchFamily="34" charset="0"/>
              </a:rPr>
              <a:t>1.</a:t>
            </a:r>
            <a:r>
              <a:rPr lang="es-UY">
                <a:latin typeface="Calibri" pitchFamily="34" charset="0"/>
              </a:rPr>
              <a:t> La identificación de los acuerdos ulteriores y la práctica ulterior mencionados en el artículo 31, párrafo 3, requiere, en particular, la determinación de si las partes, en virtud de un acuerdo o una práctica, han adoptado una posición con respecto a la interpretación del tratado. Ese no suele ser el caso si las partes han A/71/10 GE.16-14345 133 acordado simplemente no aplicar el tratado temporalmente o han acordado establecer un arreglo práctico (modus vivendi). </a:t>
            </a:r>
          </a:p>
          <a:p>
            <a:endParaRPr lang="es-UY">
              <a:latin typeface="Calibri" pitchFamily="34" charset="0"/>
            </a:endParaRPr>
          </a:p>
          <a:p>
            <a:r>
              <a:rPr lang="es-UY" b="1">
                <a:latin typeface="Calibri" pitchFamily="34" charset="0"/>
              </a:rPr>
              <a:t>2</a:t>
            </a:r>
            <a:r>
              <a:rPr lang="es-UY">
                <a:latin typeface="Calibri" pitchFamily="34" charset="0"/>
              </a:rPr>
              <a:t>. Los acuerdos ulteriores y la práctica ulterior a que se refiere el artículo 31, párrafo 3, pueden adoptar diversas formas. </a:t>
            </a:r>
          </a:p>
          <a:p>
            <a:endParaRPr lang="es-UY">
              <a:latin typeface="Calibri" pitchFamily="34" charset="0"/>
            </a:endParaRPr>
          </a:p>
          <a:p>
            <a:r>
              <a:rPr lang="es-UY" b="1">
                <a:latin typeface="Calibri" pitchFamily="34" charset="0"/>
              </a:rPr>
              <a:t>3</a:t>
            </a:r>
            <a:r>
              <a:rPr lang="es-UY">
                <a:latin typeface="Calibri" pitchFamily="34" charset="0"/>
              </a:rPr>
              <a:t>. La identificación de la práctica ulterior a que se refiere el artículo 32 requiere, en particular, determinar si el comportamiento ha sido seguido por una o más partes en la aplicación del tratado.</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CuadroTexto 2"/>
          <p:cNvSpPr txBox="1">
            <a:spLocks noChangeArrowheads="1"/>
          </p:cNvSpPr>
          <p:nvPr/>
        </p:nvSpPr>
        <p:spPr bwMode="auto">
          <a:xfrm>
            <a:off x="3967163" y="498475"/>
            <a:ext cx="3805237" cy="831850"/>
          </a:xfrm>
          <a:prstGeom prst="rect">
            <a:avLst/>
          </a:prstGeom>
          <a:noFill/>
          <a:ln w="38100">
            <a:solidFill>
              <a:srgbClr val="FF0000"/>
            </a:solidFill>
            <a:miter lim="800000"/>
            <a:headEnd/>
            <a:tailEnd/>
          </a:ln>
        </p:spPr>
        <p:txBody>
          <a:bodyPr>
            <a:spAutoFit/>
          </a:bodyPr>
          <a:lstStyle/>
          <a:p>
            <a:r>
              <a:rPr lang="es-ES" sz="2400" b="1">
                <a:latin typeface="Calibri" pitchFamily="34" charset="0"/>
              </a:rPr>
              <a:t>Importancia de la costumbre internacional</a:t>
            </a:r>
            <a:endParaRPr lang="es-UY" sz="2400" b="1">
              <a:latin typeface="Calibri" pitchFamily="34" charset="0"/>
            </a:endParaRPr>
          </a:p>
        </p:txBody>
      </p:sp>
      <p:sp>
        <p:nvSpPr>
          <p:cNvPr id="16386" name="CuadroTexto 3"/>
          <p:cNvSpPr txBox="1">
            <a:spLocks noChangeArrowheads="1"/>
          </p:cNvSpPr>
          <p:nvPr/>
        </p:nvSpPr>
        <p:spPr bwMode="auto">
          <a:xfrm>
            <a:off x="3011488" y="1379538"/>
            <a:ext cx="7421562" cy="4856162"/>
          </a:xfrm>
          <a:prstGeom prst="rect">
            <a:avLst/>
          </a:prstGeom>
          <a:noFill/>
          <a:ln w="38100">
            <a:solidFill>
              <a:schemeClr val="tx1"/>
            </a:solidFill>
            <a:miter lim="800000"/>
            <a:headEnd/>
            <a:tailEnd/>
          </a:ln>
        </p:spPr>
        <p:txBody>
          <a:bodyPr>
            <a:spAutoFit/>
          </a:bodyPr>
          <a:lstStyle/>
          <a:p>
            <a:pPr marL="285750" indent="-285750">
              <a:buFont typeface="Wingdings" pitchFamily="2" charset="2"/>
              <a:buChar char="ü"/>
            </a:pPr>
            <a:endParaRPr lang="es-ES">
              <a:latin typeface="Calibri" pitchFamily="34" charset="0"/>
            </a:endParaRPr>
          </a:p>
          <a:p>
            <a:pPr marL="285750" indent="-285750">
              <a:buFont typeface="Wingdings" pitchFamily="2" charset="2"/>
              <a:buChar char="ü"/>
            </a:pPr>
            <a:endParaRPr lang="es-ES">
              <a:latin typeface="Calibri" pitchFamily="34" charset="0"/>
            </a:endParaRPr>
          </a:p>
          <a:p>
            <a:pPr marL="285750" indent="-285750">
              <a:buFont typeface="Wingdings" pitchFamily="2" charset="2"/>
              <a:buChar char="ü"/>
            </a:pPr>
            <a:r>
              <a:rPr lang="es-ES" sz="2000">
                <a:latin typeface="Calibri" pitchFamily="34" charset="0"/>
              </a:rPr>
              <a:t>Prácticamente todo el </a:t>
            </a:r>
            <a:r>
              <a:rPr lang="es-ES" sz="2000" b="1">
                <a:latin typeface="Calibri" pitchFamily="34" charset="0"/>
              </a:rPr>
              <a:t>DI</a:t>
            </a:r>
            <a:r>
              <a:rPr lang="es-ES" sz="2000">
                <a:latin typeface="Calibri" pitchFamily="34" charset="0"/>
              </a:rPr>
              <a:t> general esta formado por normas consuetudinarias y principios generales.</a:t>
            </a:r>
          </a:p>
          <a:p>
            <a:pPr marL="285750" indent="-285750">
              <a:buFont typeface="Wingdings" pitchFamily="2" charset="2"/>
              <a:buChar char="ü"/>
            </a:pPr>
            <a:r>
              <a:rPr lang="es-ES" sz="2000">
                <a:latin typeface="Calibri" pitchFamily="34" charset="0"/>
              </a:rPr>
              <a:t>Pocos  Tratados Internacionales  han sido aceptados por la gran mayoría de los Estados.</a:t>
            </a:r>
          </a:p>
          <a:p>
            <a:pPr marL="285750" indent="-285750">
              <a:buFont typeface="Wingdings" pitchFamily="2" charset="2"/>
              <a:buChar char="ü"/>
            </a:pPr>
            <a:r>
              <a:rPr lang="es-ES" sz="2000">
                <a:latin typeface="Calibri" pitchFamily="34" charset="0"/>
              </a:rPr>
              <a:t>Las normas contenidas en los Tratados generales son normalmente costumbre codificadas, cristalizadas o generadas .</a:t>
            </a:r>
          </a:p>
          <a:p>
            <a:pPr marL="285750" indent="-285750">
              <a:buFont typeface="Wingdings" pitchFamily="2" charset="2"/>
              <a:buChar char="ü"/>
            </a:pPr>
            <a:r>
              <a:rPr lang="es-ES" sz="2000">
                <a:latin typeface="Calibri" pitchFamily="34" charset="0"/>
              </a:rPr>
              <a:t>Costumbre es dinámica.</a:t>
            </a:r>
          </a:p>
          <a:p>
            <a:pPr marL="285750" indent="-285750">
              <a:buFont typeface="Wingdings" pitchFamily="2" charset="2"/>
              <a:buChar char="ü"/>
            </a:pPr>
            <a:r>
              <a:rPr lang="es-ES" sz="2000">
                <a:latin typeface="Calibri" pitchFamily="34" charset="0"/>
              </a:rPr>
              <a:t>Participan sus destinatarios:  Estados y O.I.I.</a:t>
            </a:r>
          </a:p>
          <a:p>
            <a:pPr marL="285750" indent="-285750">
              <a:buFont typeface="Wingdings" pitchFamily="2" charset="2"/>
              <a:buChar char="ü"/>
            </a:pPr>
            <a:r>
              <a:rPr lang="es-ES" sz="2000">
                <a:latin typeface="Calibri" pitchFamily="34" charset="0"/>
              </a:rPr>
              <a:t>Proceso codificador es lento e incompleto y a veces impreciso .</a:t>
            </a:r>
          </a:p>
          <a:p>
            <a:pPr marL="285750" indent="-285750"/>
            <a:r>
              <a:rPr lang="es-ES" sz="2000">
                <a:latin typeface="Calibri" pitchFamily="34" charset="0"/>
              </a:rPr>
              <a:t>         República Democrática del Congo c/ Bélgica      </a:t>
            </a:r>
          </a:p>
          <a:p>
            <a:pPr marL="285750" indent="-285750"/>
            <a:r>
              <a:rPr lang="es-ES" sz="2000">
                <a:latin typeface="Calibri" pitchFamily="34" charset="0"/>
              </a:rPr>
              <a:t>         Caso Yerodia Ndombasa – CIJ 2002</a:t>
            </a:r>
          </a:p>
          <a:p>
            <a:pPr marL="285750" indent="-285750">
              <a:buFont typeface="Wingdings" pitchFamily="2" charset="2"/>
              <a:buChar char="ü"/>
            </a:pPr>
            <a:endParaRPr lang="es-ES">
              <a:latin typeface="Calibri" pitchFamily="34" charset="0"/>
            </a:endParaRPr>
          </a:p>
          <a:p>
            <a:pPr marL="285750" indent="-285750">
              <a:buFont typeface="Wingdings" pitchFamily="2" charset="2"/>
              <a:buChar char="ü"/>
            </a:pPr>
            <a:endParaRPr lang="es-ES">
              <a:latin typeface="Calibri" pitchFamily="34" charset="0"/>
            </a:endParaRPr>
          </a:p>
          <a:p>
            <a:pPr marL="285750" indent="-285750"/>
            <a:r>
              <a:rPr lang="es-ES">
                <a:latin typeface="Calibri" pitchFamily="34" charset="0"/>
              </a:rPr>
              <a:t>      </a:t>
            </a:r>
            <a:endParaRPr lang="es-UY">
              <a:latin typeface="Calibri" pitchFamily="3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ángulo 1"/>
          <p:cNvSpPr>
            <a:spLocks noChangeArrowheads="1"/>
          </p:cNvSpPr>
          <p:nvPr/>
        </p:nvSpPr>
        <p:spPr bwMode="auto">
          <a:xfrm>
            <a:off x="1597025" y="366713"/>
            <a:ext cx="8440738" cy="3425825"/>
          </a:xfrm>
          <a:prstGeom prst="rect">
            <a:avLst/>
          </a:prstGeom>
          <a:noFill/>
          <a:ln w="38100">
            <a:solidFill>
              <a:schemeClr val="tx1"/>
            </a:solidFill>
            <a:miter lim="800000"/>
            <a:headEnd/>
            <a:tailEnd/>
          </a:ln>
        </p:spPr>
        <p:txBody>
          <a:bodyPr>
            <a:spAutoFit/>
          </a:bodyPr>
          <a:lstStyle/>
          <a:p>
            <a:r>
              <a:rPr lang="es-UY" b="1" u="sng">
                <a:latin typeface="Calibri" pitchFamily="34" charset="0"/>
              </a:rPr>
              <a:t>Conclusión 7</a:t>
            </a:r>
          </a:p>
          <a:p>
            <a:endParaRPr lang="es-UY" b="1">
              <a:latin typeface="Calibri" pitchFamily="34" charset="0"/>
            </a:endParaRPr>
          </a:p>
          <a:p>
            <a:r>
              <a:rPr lang="es-UY" b="1">
                <a:latin typeface="Calibri" pitchFamily="34" charset="0"/>
              </a:rPr>
              <a:t> Posibles efectos de los acuerdos ulteriores y la práctica ulterior en la interpretación.</a:t>
            </a:r>
          </a:p>
          <a:p>
            <a:endParaRPr lang="es-UY" b="1">
              <a:latin typeface="Calibri" pitchFamily="34" charset="0"/>
            </a:endParaRPr>
          </a:p>
          <a:p>
            <a:r>
              <a:rPr lang="es-UY">
                <a:latin typeface="Calibri" pitchFamily="34" charset="0"/>
              </a:rPr>
              <a:t> </a:t>
            </a:r>
            <a:r>
              <a:rPr lang="es-UY" b="1">
                <a:latin typeface="Calibri" pitchFamily="34" charset="0"/>
              </a:rPr>
              <a:t>1.</a:t>
            </a:r>
            <a:r>
              <a:rPr lang="es-UY">
                <a:latin typeface="Calibri" pitchFamily="34" charset="0"/>
              </a:rPr>
              <a:t> Los acuerdos ulteriores y la práctica ulterior a que se refiere el artículo 31, párrafo 3, contribuyen, en su interacción con otros medios de interpretación, a la aclaración del sentido de un tratado. </a:t>
            </a:r>
          </a:p>
          <a:p>
            <a:r>
              <a:rPr lang="es-UY">
                <a:latin typeface="Calibri" pitchFamily="34" charset="0"/>
              </a:rPr>
              <a:t>Ello puede dar lugar a la restricción, la ampliación o la determinación, de algún otro modo, de las posibles interpretaciones, incluido cualquier margen de discrecionalidad que el tratado conceda a las partes. </a:t>
            </a:r>
          </a:p>
          <a:p>
            <a:endParaRPr lang="es-ES" b="1">
              <a:latin typeface="Calibri" pitchFamily="34" charset="0"/>
            </a:endParaRPr>
          </a:p>
          <a:p>
            <a:r>
              <a:rPr lang="es-ES" b="1">
                <a:latin typeface="Calibri" pitchFamily="34" charset="0"/>
              </a:rPr>
              <a:t> </a:t>
            </a:r>
            <a:endParaRPr lang="es-UY" b="1">
              <a:latin typeface="Calibri" pitchFamily="34" charset="0"/>
            </a:endParaRPr>
          </a:p>
        </p:txBody>
      </p:sp>
      <p:sp>
        <p:nvSpPr>
          <p:cNvPr id="3" name="Explosión: 8 puntos 2"/>
          <p:cNvSpPr/>
          <p:nvPr/>
        </p:nvSpPr>
        <p:spPr>
          <a:xfrm>
            <a:off x="4732338" y="3792538"/>
            <a:ext cx="263525" cy="192087"/>
          </a:xfrm>
          <a:prstGeom prst="irregularSeal1">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UY"/>
          </a:p>
        </p:txBody>
      </p:sp>
      <p:sp>
        <p:nvSpPr>
          <p:cNvPr id="5" name="Explosión: 8 puntos 4"/>
          <p:cNvSpPr/>
          <p:nvPr/>
        </p:nvSpPr>
        <p:spPr>
          <a:xfrm>
            <a:off x="2814638" y="3717925"/>
            <a:ext cx="265112" cy="192088"/>
          </a:xfrm>
          <a:prstGeom prst="irregularSeal1">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UY"/>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ángulo 1"/>
          <p:cNvSpPr>
            <a:spLocks noChangeArrowheads="1"/>
          </p:cNvSpPr>
          <p:nvPr/>
        </p:nvSpPr>
        <p:spPr bwMode="auto">
          <a:xfrm>
            <a:off x="1508125" y="728663"/>
            <a:ext cx="8478838" cy="4246562"/>
          </a:xfrm>
          <a:prstGeom prst="rect">
            <a:avLst/>
          </a:prstGeom>
          <a:noFill/>
          <a:ln w="38100">
            <a:solidFill>
              <a:schemeClr val="tx1"/>
            </a:solidFill>
            <a:miter lim="800000"/>
            <a:headEnd/>
            <a:tailEnd/>
          </a:ln>
        </p:spPr>
        <p:txBody>
          <a:bodyPr>
            <a:spAutoFit/>
          </a:bodyPr>
          <a:lstStyle/>
          <a:p>
            <a:r>
              <a:rPr lang="es-UY" b="1">
                <a:latin typeface="Calibri" pitchFamily="34" charset="0"/>
              </a:rPr>
              <a:t> </a:t>
            </a:r>
          </a:p>
          <a:p>
            <a:endParaRPr lang="es-UY" b="1">
              <a:latin typeface="Calibri" pitchFamily="34" charset="0"/>
            </a:endParaRPr>
          </a:p>
          <a:p>
            <a:r>
              <a:rPr lang="es-UY" b="1">
                <a:latin typeface="Calibri" pitchFamily="34" charset="0"/>
              </a:rPr>
              <a:t>2</a:t>
            </a:r>
            <a:r>
              <a:rPr lang="es-UY">
                <a:latin typeface="Calibri" pitchFamily="34" charset="0"/>
              </a:rPr>
              <a:t>. La práctica ulterior a que se refiere el artículo 32 también puede contribuir a aclarar el sentido de un tratado.</a:t>
            </a:r>
          </a:p>
          <a:p>
            <a:r>
              <a:rPr lang="es-UY">
                <a:latin typeface="Calibri" pitchFamily="34" charset="0"/>
              </a:rPr>
              <a:t> </a:t>
            </a:r>
          </a:p>
          <a:p>
            <a:endParaRPr lang="es-UY" b="1">
              <a:latin typeface="Calibri" pitchFamily="34" charset="0"/>
            </a:endParaRPr>
          </a:p>
          <a:p>
            <a:r>
              <a:rPr lang="es-UY" b="1">
                <a:latin typeface="Calibri" pitchFamily="34" charset="0"/>
              </a:rPr>
              <a:t>3</a:t>
            </a:r>
            <a:r>
              <a:rPr lang="es-UY">
                <a:latin typeface="Calibri" pitchFamily="34" charset="0"/>
              </a:rPr>
              <a:t>. Se presume que las partes en un tratado, mediante un acuerdo alcanzado ulteriormente o una práctica seguida en la aplicación del tratado, tienen la intención de interpretar el tratado, y no de enmendarlo o modificarlo. La posibilidad de enmendar o modificar un tratado mediante la práctica ulterior de las partes no ha sido reconocida de manera general. El presente proyecto de conclusión se entiende sin perjuicio de las normas relativas a la enmienda o la modificación de los tratados de la Convención de Viena sobre el Derecho de los Tratados y del derecho internacional consuetudinario. </a:t>
            </a:r>
          </a:p>
          <a:p>
            <a:endParaRPr lang="es-ES">
              <a:latin typeface="Calibri" pitchFamily="34" charset="0"/>
            </a:endParaRPr>
          </a:p>
          <a:p>
            <a:endParaRPr lang="es-UY">
              <a:latin typeface="Calibri" pitchFamily="34" charset="0"/>
            </a:endParaRPr>
          </a:p>
        </p:txBody>
      </p:sp>
      <p:sp>
        <p:nvSpPr>
          <p:cNvPr id="3" name="Flecha: curvada hacia la derecha 2"/>
          <p:cNvSpPr/>
          <p:nvPr/>
        </p:nvSpPr>
        <p:spPr>
          <a:xfrm rot="19879414">
            <a:off x="806450" y="168275"/>
            <a:ext cx="323850" cy="938213"/>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UY">
              <a:solidFill>
                <a:schemeClr val="tx1"/>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ángulo 1"/>
          <p:cNvSpPr>
            <a:spLocks noChangeArrowheads="1"/>
          </p:cNvSpPr>
          <p:nvPr/>
        </p:nvSpPr>
        <p:spPr bwMode="auto">
          <a:xfrm>
            <a:off x="2120900" y="1636713"/>
            <a:ext cx="7831138" cy="2862262"/>
          </a:xfrm>
          <a:prstGeom prst="rect">
            <a:avLst/>
          </a:prstGeom>
          <a:noFill/>
          <a:ln w="38100">
            <a:solidFill>
              <a:schemeClr val="tx1"/>
            </a:solidFill>
            <a:miter lim="800000"/>
            <a:headEnd/>
            <a:tailEnd/>
          </a:ln>
        </p:spPr>
        <p:txBody>
          <a:bodyPr>
            <a:spAutoFit/>
          </a:bodyPr>
          <a:lstStyle/>
          <a:p>
            <a:r>
              <a:rPr lang="es-UY" b="1" u="sng">
                <a:latin typeface="Calibri" pitchFamily="34" charset="0"/>
              </a:rPr>
              <a:t>Conclusión 8</a:t>
            </a:r>
            <a:r>
              <a:rPr lang="es-UY" b="1">
                <a:latin typeface="Calibri" pitchFamily="34" charset="0"/>
              </a:rPr>
              <a:t> </a:t>
            </a:r>
          </a:p>
          <a:p>
            <a:r>
              <a:rPr lang="es-UY" b="1">
                <a:latin typeface="Calibri" pitchFamily="34" charset="0"/>
              </a:rPr>
              <a:t> </a:t>
            </a:r>
          </a:p>
          <a:p>
            <a:r>
              <a:rPr lang="es-UY" b="1">
                <a:latin typeface="Calibri" pitchFamily="34" charset="0"/>
              </a:rPr>
              <a:t>Interpretación de los términos de un tratado como susceptibles de evolucionar con el tiempo</a:t>
            </a:r>
          </a:p>
          <a:p>
            <a:endParaRPr lang="es-UY" b="1">
              <a:latin typeface="Calibri" pitchFamily="34" charset="0"/>
            </a:endParaRPr>
          </a:p>
          <a:p>
            <a:r>
              <a:rPr lang="es-UY">
                <a:latin typeface="Calibri" pitchFamily="34" charset="0"/>
              </a:rPr>
              <a:t> Los acuerdos ulteriores y la práctica ulterior a que se refieren los artículos 31 y 32 pueden contribuir a determinar si la intención presunta de las partes al celebrar un tratado era atribuir a un término utilizado un sentido susceptible de evolucionar con el tiempo. </a:t>
            </a:r>
          </a:p>
          <a:p>
            <a:endParaRPr lang="es-UY">
              <a:latin typeface="Calibri" pitchFamily="34"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ángulo 1"/>
          <p:cNvSpPr>
            <a:spLocks noChangeArrowheads="1"/>
          </p:cNvSpPr>
          <p:nvPr/>
        </p:nvSpPr>
        <p:spPr bwMode="auto">
          <a:xfrm>
            <a:off x="1941513" y="1281113"/>
            <a:ext cx="7818437" cy="4524375"/>
          </a:xfrm>
          <a:prstGeom prst="rect">
            <a:avLst/>
          </a:prstGeom>
          <a:noFill/>
          <a:ln w="38100">
            <a:solidFill>
              <a:schemeClr val="tx1"/>
            </a:solidFill>
            <a:miter lim="800000"/>
            <a:headEnd/>
            <a:tailEnd/>
          </a:ln>
        </p:spPr>
        <p:txBody>
          <a:bodyPr>
            <a:spAutoFit/>
          </a:bodyPr>
          <a:lstStyle/>
          <a:p>
            <a:r>
              <a:rPr lang="es-UY" b="1" u="sng">
                <a:latin typeface="Calibri" pitchFamily="34" charset="0"/>
              </a:rPr>
              <a:t>Conclusión 9  </a:t>
            </a:r>
          </a:p>
          <a:p>
            <a:endParaRPr lang="es-UY" b="1">
              <a:latin typeface="Calibri" pitchFamily="34" charset="0"/>
            </a:endParaRPr>
          </a:p>
          <a:p>
            <a:r>
              <a:rPr lang="es-UY" b="1">
                <a:latin typeface="Calibri" pitchFamily="34" charset="0"/>
              </a:rPr>
              <a:t>Peso de los acuerdos ulteriores y la práctica ulterior como medios de interpretación</a:t>
            </a:r>
          </a:p>
          <a:p>
            <a:endParaRPr lang="es-UY" b="1">
              <a:latin typeface="Calibri" pitchFamily="34" charset="0"/>
            </a:endParaRPr>
          </a:p>
          <a:p>
            <a:r>
              <a:rPr lang="es-UY" b="1">
                <a:latin typeface="Calibri" pitchFamily="34" charset="0"/>
              </a:rPr>
              <a:t> 1. </a:t>
            </a:r>
            <a:r>
              <a:rPr lang="es-UY">
                <a:latin typeface="Calibri" pitchFamily="34" charset="0"/>
              </a:rPr>
              <a:t>El peso de un acuerdo ulterior o una práctica ulterior como medios de interpretación en el sentido del artículo 31, párrafo 3, depende, entre otras cosas, de su claridad y especificidad.</a:t>
            </a:r>
          </a:p>
          <a:p>
            <a:endParaRPr lang="es-UY">
              <a:latin typeface="Calibri" pitchFamily="34" charset="0"/>
            </a:endParaRPr>
          </a:p>
          <a:p>
            <a:r>
              <a:rPr lang="es-UY">
                <a:latin typeface="Calibri" pitchFamily="34" charset="0"/>
              </a:rPr>
              <a:t> </a:t>
            </a:r>
            <a:r>
              <a:rPr lang="es-UY" b="1">
                <a:latin typeface="Calibri" pitchFamily="34" charset="0"/>
              </a:rPr>
              <a:t>2. </a:t>
            </a:r>
            <a:r>
              <a:rPr lang="es-UY">
                <a:latin typeface="Calibri" pitchFamily="34" charset="0"/>
              </a:rPr>
              <a:t>El peso de la práctica ulterior a que se refiere el artículo 31, párrafo 3 b), depende, además, de que se repita y de la forma en que lo haga.</a:t>
            </a:r>
          </a:p>
          <a:p>
            <a:endParaRPr lang="es-UY">
              <a:latin typeface="Calibri" pitchFamily="34" charset="0"/>
            </a:endParaRPr>
          </a:p>
          <a:p>
            <a:r>
              <a:rPr lang="es-UY">
                <a:latin typeface="Calibri" pitchFamily="34" charset="0"/>
              </a:rPr>
              <a:t> 3. El peso de la práctica ulterior como medio de interpretación complementario en el sentido del artículo 32 puede depender de los criterios mencionados en los párrafos 1 y 2.</a:t>
            </a:r>
          </a:p>
          <a:p>
            <a:endParaRPr lang="es-UY">
              <a:latin typeface="Calibri" pitchFamily="34"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ángulo 1"/>
          <p:cNvSpPr>
            <a:spLocks noChangeArrowheads="1"/>
          </p:cNvSpPr>
          <p:nvPr/>
        </p:nvSpPr>
        <p:spPr bwMode="auto">
          <a:xfrm>
            <a:off x="1846263" y="1498600"/>
            <a:ext cx="8494712" cy="4249738"/>
          </a:xfrm>
          <a:prstGeom prst="rect">
            <a:avLst/>
          </a:prstGeom>
          <a:noFill/>
          <a:ln w="38100">
            <a:solidFill>
              <a:schemeClr val="tx1"/>
            </a:solidFill>
            <a:miter lim="800000"/>
            <a:headEnd/>
            <a:tailEnd/>
          </a:ln>
        </p:spPr>
        <p:txBody>
          <a:bodyPr>
            <a:spAutoFit/>
          </a:bodyPr>
          <a:lstStyle/>
          <a:p>
            <a:endParaRPr lang="es-UY" b="1" u="sng">
              <a:latin typeface="Calibri" pitchFamily="34" charset="0"/>
            </a:endParaRPr>
          </a:p>
          <a:p>
            <a:r>
              <a:rPr lang="es-UY" b="1" u="sng">
                <a:latin typeface="Calibri" pitchFamily="34" charset="0"/>
              </a:rPr>
              <a:t>Conclusión 10 </a:t>
            </a:r>
            <a:r>
              <a:rPr lang="es-UY" b="1">
                <a:latin typeface="Calibri" pitchFamily="34" charset="0"/>
              </a:rPr>
              <a:t> </a:t>
            </a:r>
          </a:p>
          <a:p>
            <a:endParaRPr lang="es-UY" b="1">
              <a:latin typeface="Calibri" pitchFamily="34" charset="0"/>
            </a:endParaRPr>
          </a:p>
          <a:p>
            <a:r>
              <a:rPr lang="es-UY" b="1">
                <a:latin typeface="Calibri" pitchFamily="34" charset="0"/>
              </a:rPr>
              <a:t>Acuerdo de las partes acerca de la interpretación de un tratado </a:t>
            </a:r>
          </a:p>
          <a:p>
            <a:endParaRPr lang="es-UY" b="1">
              <a:latin typeface="Calibri" pitchFamily="34" charset="0"/>
            </a:endParaRPr>
          </a:p>
          <a:p>
            <a:pPr>
              <a:buFontTx/>
              <a:buAutoNum type="arabicPeriod"/>
            </a:pPr>
            <a:r>
              <a:rPr lang="es-UY">
                <a:latin typeface="Calibri" pitchFamily="34" charset="0"/>
              </a:rPr>
              <a:t>    Un acuerdo en el sentido del artículo 31, párrafo 3 a) y b), requiere un  </a:t>
            </a:r>
          </a:p>
          <a:p>
            <a:r>
              <a:rPr lang="es-UY">
                <a:latin typeface="Calibri" pitchFamily="34" charset="0"/>
              </a:rPr>
              <a:t>       entendimiento común acerca de la interpretación de un tratado que las partes  </a:t>
            </a:r>
          </a:p>
          <a:p>
            <a:r>
              <a:rPr lang="es-UY">
                <a:latin typeface="Calibri" pitchFamily="34" charset="0"/>
              </a:rPr>
              <a:t>       reconozcan y  acepten. Aunque se tendrá en cuenta, dicho acuerdo no tiene que ser </a:t>
            </a:r>
          </a:p>
          <a:p>
            <a:r>
              <a:rPr lang="es-UY">
                <a:latin typeface="Calibri" pitchFamily="34" charset="0"/>
              </a:rPr>
              <a:t>       legalmente vinculante.</a:t>
            </a:r>
          </a:p>
          <a:p>
            <a:r>
              <a:rPr lang="es-UY">
                <a:latin typeface="Calibri" pitchFamily="34" charset="0"/>
              </a:rPr>
              <a:t> </a:t>
            </a:r>
          </a:p>
          <a:p>
            <a:pPr>
              <a:buFontTx/>
              <a:buAutoNum type="arabicPeriod" startAt="2"/>
            </a:pPr>
            <a:r>
              <a:rPr lang="es-UY">
                <a:latin typeface="Calibri" pitchFamily="34" charset="0"/>
              </a:rPr>
              <a:t>   El número de partes que deben seguir activamente una práctica ulterior para que </a:t>
            </a:r>
          </a:p>
          <a:p>
            <a:r>
              <a:rPr lang="es-UY">
                <a:latin typeface="Calibri" pitchFamily="34" charset="0"/>
              </a:rPr>
              <a:t>      haya un acuerdo en el sentido del artículo 31, párrafo 3 b), puede variar. El silencio </a:t>
            </a:r>
          </a:p>
          <a:p>
            <a:r>
              <a:rPr lang="es-UY">
                <a:latin typeface="Calibri" pitchFamily="34" charset="0"/>
              </a:rPr>
              <a:t>      de una o más partes puede constituir aceptación de la práctica ulterior cuando las </a:t>
            </a:r>
          </a:p>
          <a:p>
            <a:r>
              <a:rPr lang="es-UY">
                <a:latin typeface="Calibri" pitchFamily="34" charset="0"/>
              </a:rPr>
              <a:t>      circunstancias requieran alguna reacción.</a:t>
            </a:r>
          </a:p>
          <a:p>
            <a:pPr>
              <a:buFontTx/>
              <a:buAutoNum type="arabicPeriod"/>
            </a:pPr>
            <a:endParaRPr lang="es-UY">
              <a:latin typeface="Calibri" pitchFamily="34"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ángulo 1"/>
          <p:cNvSpPr>
            <a:spLocks noChangeArrowheads="1"/>
          </p:cNvSpPr>
          <p:nvPr/>
        </p:nvSpPr>
        <p:spPr bwMode="auto">
          <a:xfrm>
            <a:off x="876300" y="928688"/>
            <a:ext cx="10110788" cy="4524375"/>
          </a:xfrm>
          <a:prstGeom prst="rect">
            <a:avLst/>
          </a:prstGeom>
          <a:noFill/>
          <a:ln w="38100">
            <a:solidFill>
              <a:schemeClr val="tx1"/>
            </a:solidFill>
            <a:miter lim="800000"/>
            <a:headEnd/>
            <a:tailEnd/>
          </a:ln>
        </p:spPr>
        <p:txBody>
          <a:bodyPr>
            <a:spAutoFit/>
          </a:bodyPr>
          <a:lstStyle/>
          <a:p>
            <a:r>
              <a:rPr lang="es-UY" b="1">
                <a:latin typeface="Calibri" pitchFamily="34" charset="0"/>
              </a:rPr>
              <a:t>Cuarta parte</a:t>
            </a:r>
          </a:p>
          <a:p>
            <a:endParaRPr lang="es-UY" b="1">
              <a:latin typeface="Calibri" pitchFamily="34" charset="0"/>
            </a:endParaRPr>
          </a:p>
          <a:p>
            <a:r>
              <a:rPr lang="es-UY" b="1">
                <a:latin typeface="Calibri" pitchFamily="34" charset="0"/>
              </a:rPr>
              <a:t> Aspectos específicos</a:t>
            </a:r>
          </a:p>
          <a:p>
            <a:endParaRPr lang="es-UY" b="1" u="sng"/>
          </a:p>
          <a:p>
            <a:r>
              <a:rPr lang="es-UY" b="1" u="sng"/>
              <a:t>Conclusión 11</a:t>
            </a:r>
          </a:p>
          <a:p>
            <a:endParaRPr lang="es-UY" b="1">
              <a:latin typeface="Calibri" pitchFamily="34" charset="0"/>
            </a:endParaRPr>
          </a:p>
          <a:p>
            <a:r>
              <a:rPr lang="es-UY" b="1">
                <a:latin typeface="Calibri" pitchFamily="34" charset="0"/>
              </a:rPr>
              <a:t> </a:t>
            </a:r>
            <a:r>
              <a:rPr lang="es-UY" b="1"/>
              <a:t>Decisiones adoptadas en el marco de una conferencia de Estados partes </a:t>
            </a:r>
          </a:p>
          <a:p>
            <a:endParaRPr lang="es-UY" b="1"/>
          </a:p>
          <a:p>
            <a:endParaRPr lang="es-UY" b="1">
              <a:latin typeface="Calibri" pitchFamily="34" charset="0"/>
            </a:endParaRPr>
          </a:p>
          <a:p>
            <a:pPr>
              <a:buFontTx/>
              <a:buAutoNum type="arabicPeriod"/>
            </a:pPr>
            <a:r>
              <a:rPr lang="es-UY">
                <a:latin typeface="Calibri" pitchFamily="34" charset="0"/>
              </a:rPr>
              <a:t> Una conferencia de Estados partes, en el sentido del presente proyecto de conclusiones, es una   </a:t>
            </a:r>
          </a:p>
          <a:p>
            <a:r>
              <a:rPr lang="es-UY">
                <a:latin typeface="Calibri" pitchFamily="34" charset="0"/>
              </a:rPr>
              <a:t>    reunión de Estados partes en un tratado a los fines de examinar o aplicar el tratado, salvo que actúen  </a:t>
            </a:r>
          </a:p>
          <a:p>
            <a:r>
              <a:rPr lang="es-UY">
                <a:latin typeface="Calibri" pitchFamily="34" charset="0"/>
              </a:rPr>
              <a:t>    en calidad de miembros de un órgano de una organización internacional. </a:t>
            </a:r>
          </a:p>
          <a:p>
            <a:endParaRPr lang="es-UY" b="1" u="sng">
              <a:latin typeface="Calibri" pitchFamily="34" charset="0"/>
            </a:endParaRPr>
          </a:p>
          <a:p>
            <a:endParaRPr lang="es-UY" b="1" u="sng">
              <a:latin typeface="Calibri" pitchFamily="34" charset="0"/>
            </a:endParaRPr>
          </a:p>
          <a:p>
            <a:endParaRPr lang="es-UY" b="1">
              <a:latin typeface="Calibri" pitchFamily="34" charset="0"/>
            </a:endParaRPr>
          </a:p>
          <a:p>
            <a:pPr>
              <a:buFontTx/>
              <a:buAutoNum type="arabicPeriod"/>
            </a:pPr>
            <a:endParaRPr lang="es-UY">
              <a:latin typeface="Calibri" pitchFamily="34"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ángulo 1"/>
          <p:cNvSpPr>
            <a:spLocks noChangeArrowheads="1"/>
          </p:cNvSpPr>
          <p:nvPr/>
        </p:nvSpPr>
        <p:spPr bwMode="auto">
          <a:xfrm>
            <a:off x="1747838" y="1430338"/>
            <a:ext cx="7600950" cy="4524375"/>
          </a:xfrm>
          <a:prstGeom prst="rect">
            <a:avLst/>
          </a:prstGeom>
          <a:noFill/>
          <a:ln w="38100">
            <a:solidFill>
              <a:schemeClr val="tx1"/>
            </a:solidFill>
            <a:miter lim="800000"/>
            <a:headEnd/>
            <a:tailEnd/>
          </a:ln>
        </p:spPr>
        <p:txBody>
          <a:bodyPr>
            <a:spAutoFit/>
          </a:bodyPr>
          <a:lstStyle/>
          <a:p>
            <a:r>
              <a:rPr lang="es-UY" b="1">
                <a:latin typeface="Calibri" pitchFamily="34" charset="0"/>
              </a:rPr>
              <a:t>2.</a:t>
            </a:r>
            <a:r>
              <a:rPr lang="es-UY">
                <a:latin typeface="Calibri" pitchFamily="34" charset="0"/>
              </a:rPr>
              <a:t> El efecto jurídico de una decisión adoptada en el marco de una conferencia   </a:t>
            </a:r>
          </a:p>
          <a:p>
            <a:r>
              <a:rPr lang="es-UY">
                <a:latin typeface="Calibri" pitchFamily="34" charset="0"/>
              </a:rPr>
              <a:t>    de Estados partes depende principalmente del tratado y, en su caso, del  </a:t>
            </a:r>
          </a:p>
          <a:p>
            <a:r>
              <a:rPr lang="es-UY">
                <a:latin typeface="Calibri" pitchFamily="34" charset="0"/>
              </a:rPr>
              <a:t>     reglamento aplicable. Dependiendo de las circunstancias, dicha decisión  </a:t>
            </a:r>
          </a:p>
          <a:p>
            <a:r>
              <a:rPr lang="es-UY">
                <a:latin typeface="Calibri" pitchFamily="34" charset="0"/>
              </a:rPr>
              <a:t>     puede constituir, explícita o implícitamente, un acuerdo ulterior en el </a:t>
            </a:r>
          </a:p>
          <a:p>
            <a:r>
              <a:rPr lang="es-UY">
                <a:latin typeface="Calibri" pitchFamily="34" charset="0"/>
              </a:rPr>
              <a:t>     sentido del artículo 31, párrafo 3  a), o dar lugar a una práctica ulterior en el </a:t>
            </a:r>
          </a:p>
          <a:p>
            <a:r>
              <a:rPr lang="es-UY">
                <a:latin typeface="Calibri" pitchFamily="34" charset="0"/>
              </a:rPr>
              <a:t>     sentido del artículo 31, párrafo 3 b), o a una práctica ulterior en el sentido </a:t>
            </a:r>
          </a:p>
          <a:p>
            <a:r>
              <a:rPr lang="es-UY">
                <a:latin typeface="Calibri" pitchFamily="34" charset="0"/>
              </a:rPr>
              <a:t>     del artículo 32. Las decisiones adoptadas en el marco de una conferencia de </a:t>
            </a:r>
          </a:p>
          <a:p>
            <a:r>
              <a:rPr lang="es-UY">
                <a:latin typeface="Calibri" pitchFamily="34" charset="0"/>
              </a:rPr>
              <a:t>     Estados partes a menudo ofrecen una diversidad no excluyente de opciones </a:t>
            </a:r>
          </a:p>
          <a:p>
            <a:r>
              <a:rPr lang="es-UY">
                <a:latin typeface="Calibri" pitchFamily="34" charset="0"/>
              </a:rPr>
              <a:t>      prácticas para la aplicación del tratado.</a:t>
            </a:r>
          </a:p>
          <a:p>
            <a:r>
              <a:rPr lang="es-UY">
                <a:latin typeface="Calibri" pitchFamily="34" charset="0"/>
              </a:rPr>
              <a:t> </a:t>
            </a:r>
          </a:p>
          <a:p>
            <a:r>
              <a:rPr lang="es-UY" b="1">
                <a:latin typeface="Calibri" pitchFamily="34" charset="0"/>
              </a:rPr>
              <a:t>3.</a:t>
            </a:r>
            <a:r>
              <a:rPr lang="es-UY">
                <a:latin typeface="Calibri" pitchFamily="34" charset="0"/>
              </a:rPr>
              <a:t> Una decisión adoptada en el marco de una conferencia de Estados partes  </a:t>
            </a:r>
          </a:p>
          <a:p>
            <a:r>
              <a:rPr lang="es-UY">
                <a:latin typeface="Calibri" pitchFamily="34" charset="0"/>
              </a:rPr>
              <a:t>     constituye un acuerdo ulterior o una práctica ulterior en el sentido del </a:t>
            </a:r>
          </a:p>
          <a:p>
            <a:r>
              <a:rPr lang="es-UY">
                <a:latin typeface="Calibri" pitchFamily="34" charset="0"/>
              </a:rPr>
              <a:t>     artículo 31, párrafo 3, en la medida en que exprese un acuerdo sustantivo </a:t>
            </a:r>
          </a:p>
          <a:p>
            <a:r>
              <a:rPr lang="es-UY">
                <a:latin typeface="Calibri" pitchFamily="34" charset="0"/>
              </a:rPr>
              <a:t>     entre las partes acerca de la interpretación de un tratado, con </a:t>
            </a:r>
          </a:p>
          <a:p>
            <a:r>
              <a:rPr lang="es-UY">
                <a:latin typeface="Calibri" pitchFamily="34" charset="0"/>
              </a:rPr>
              <a:t>     independencia de la forma y del procedimiento seguido para su adopción, </a:t>
            </a:r>
          </a:p>
          <a:p>
            <a:r>
              <a:rPr lang="es-UY">
                <a:latin typeface="Calibri" pitchFamily="34" charset="0"/>
              </a:rPr>
              <a:t>     incluido el consenso. </a:t>
            </a:r>
          </a:p>
        </p:txBody>
      </p:sp>
      <p:sp>
        <p:nvSpPr>
          <p:cNvPr id="3" name="Flecha: curvada hacia la derecha 2"/>
          <p:cNvSpPr/>
          <p:nvPr/>
        </p:nvSpPr>
        <p:spPr>
          <a:xfrm>
            <a:off x="806450" y="469900"/>
            <a:ext cx="685800" cy="1635125"/>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UY">
              <a:solidFill>
                <a:schemeClr val="tx1"/>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ángulo 1"/>
          <p:cNvSpPr>
            <a:spLocks noChangeArrowheads="1"/>
          </p:cNvSpPr>
          <p:nvPr/>
        </p:nvSpPr>
        <p:spPr bwMode="auto">
          <a:xfrm>
            <a:off x="1490663" y="998538"/>
            <a:ext cx="9185275" cy="5356225"/>
          </a:xfrm>
          <a:prstGeom prst="rect">
            <a:avLst/>
          </a:prstGeom>
          <a:noFill/>
          <a:ln w="38100">
            <a:solidFill>
              <a:schemeClr val="tx1"/>
            </a:solidFill>
            <a:miter lim="800000"/>
            <a:headEnd/>
            <a:tailEnd/>
          </a:ln>
        </p:spPr>
        <p:txBody>
          <a:bodyPr>
            <a:spAutoFit/>
          </a:bodyPr>
          <a:lstStyle/>
          <a:p>
            <a:r>
              <a:rPr lang="es-UY" b="1" u="sng">
                <a:latin typeface="Calibri" pitchFamily="34" charset="0"/>
              </a:rPr>
              <a:t>Conclusión 12</a:t>
            </a:r>
            <a:r>
              <a:rPr lang="es-UY" b="1">
                <a:latin typeface="Calibri" pitchFamily="34" charset="0"/>
              </a:rPr>
              <a:t> </a:t>
            </a:r>
          </a:p>
          <a:p>
            <a:r>
              <a:rPr lang="es-UY" b="1">
                <a:latin typeface="Calibri" pitchFamily="34" charset="0"/>
              </a:rPr>
              <a:t> Instrumentos constitutivos de organizaciones internacionales</a:t>
            </a:r>
          </a:p>
          <a:p>
            <a:endParaRPr lang="es-UY" b="1">
              <a:latin typeface="Calibri" pitchFamily="34" charset="0"/>
            </a:endParaRPr>
          </a:p>
          <a:p>
            <a:r>
              <a:rPr lang="es-UY" b="1">
                <a:latin typeface="Calibri" pitchFamily="34" charset="0"/>
              </a:rPr>
              <a:t> </a:t>
            </a:r>
            <a:r>
              <a:rPr lang="es-UY">
                <a:latin typeface="Calibri" pitchFamily="34" charset="0"/>
              </a:rPr>
              <a:t>1. Los artículos 31 y 32 son aplicables a los tratados que sean el instrumento constitutivo de una organización internacional. Por consiguiente, los acuerdos ulteriores y la práctica ulterior en el sentido del artículo 31, párrafo 3, son medios de interpretación de esos tratados, y cualquier otra práctica ulterior en el sentido del artículo 32 también puede serlo.</a:t>
            </a:r>
          </a:p>
          <a:p>
            <a:r>
              <a:rPr lang="es-UY">
                <a:latin typeface="Calibri" pitchFamily="34" charset="0"/>
              </a:rPr>
              <a:t> </a:t>
            </a:r>
          </a:p>
          <a:p>
            <a:r>
              <a:rPr lang="es-UY">
                <a:latin typeface="Calibri" pitchFamily="34" charset="0"/>
              </a:rPr>
              <a:t>2. Los acuerdos ulteriores y la práctica ulterior en el sentido del artículo 31, párrafo 3, o cualquier otra práctica ulterior en el sentido del artículo 32, pueden provenir, o ser expresión, de la práctica de una organización internacional en la aplicación de su instrumento constitutivo.</a:t>
            </a:r>
          </a:p>
          <a:p>
            <a:r>
              <a:rPr lang="es-UY">
                <a:latin typeface="Calibri" pitchFamily="34" charset="0"/>
              </a:rPr>
              <a:t> </a:t>
            </a:r>
          </a:p>
          <a:p>
            <a:r>
              <a:rPr lang="es-UY" b="1">
                <a:latin typeface="Calibri" pitchFamily="34" charset="0"/>
              </a:rPr>
              <a:t>3.</a:t>
            </a:r>
            <a:r>
              <a:rPr lang="es-UY">
                <a:latin typeface="Calibri" pitchFamily="34" charset="0"/>
              </a:rPr>
              <a:t> La práctica de una organización internacional en la aplicación de su instrumento constitutivo puede contribuir a la interpretación de dicho instrumento cuando se aplican los artículos 31, párrafo 1, y 32. A/71/10 GE.16-14345 135</a:t>
            </a:r>
          </a:p>
          <a:p>
            <a:r>
              <a:rPr lang="es-UY">
                <a:latin typeface="Calibri" pitchFamily="34" charset="0"/>
              </a:rPr>
              <a:t> </a:t>
            </a:r>
          </a:p>
          <a:p>
            <a:r>
              <a:rPr lang="es-UY" b="1">
                <a:latin typeface="Calibri" pitchFamily="34" charset="0"/>
              </a:rPr>
              <a:t>4. </a:t>
            </a:r>
            <a:r>
              <a:rPr lang="es-UY">
                <a:latin typeface="Calibri" pitchFamily="34" charset="0"/>
              </a:rPr>
              <a:t>Los párrafos 1 a 3 son aplicables a la interpretación de cualquier tratado que sea el instrumento constitutivo de una organización internacional, sin perjuicio de las normas pertinentes de la organización.</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ángulo 1"/>
          <p:cNvSpPr>
            <a:spLocks noChangeArrowheads="1"/>
          </p:cNvSpPr>
          <p:nvPr/>
        </p:nvSpPr>
        <p:spPr bwMode="auto">
          <a:xfrm>
            <a:off x="1179513" y="455613"/>
            <a:ext cx="9064625" cy="6172200"/>
          </a:xfrm>
          <a:prstGeom prst="rect">
            <a:avLst/>
          </a:prstGeom>
          <a:noFill/>
          <a:ln w="38100">
            <a:solidFill>
              <a:schemeClr val="tx1"/>
            </a:solidFill>
            <a:miter lim="800000"/>
            <a:headEnd/>
            <a:tailEnd/>
          </a:ln>
        </p:spPr>
        <p:txBody>
          <a:bodyPr>
            <a:spAutoFit/>
          </a:bodyPr>
          <a:lstStyle/>
          <a:p>
            <a:r>
              <a:rPr lang="es-UY" b="1" u="sng">
                <a:latin typeface="Calibri" pitchFamily="34" charset="0"/>
              </a:rPr>
              <a:t>Conclusión 13 </a:t>
            </a:r>
            <a:endParaRPr lang="es-UY" b="1">
              <a:latin typeface="Calibri" pitchFamily="34" charset="0"/>
            </a:endParaRPr>
          </a:p>
          <a:p>
            <a:r>
              <a:rPr lang="es-UY" b="1">
                <a:latin typeface="Calibri" pitchFamily="34" charset="0"/>
              </a:rPr>
              <a:t>Pronunciamientos de órganos de expertos creados en virtud de los tratados</a:t>
            </a:r>
          </a:p>
          <a:p>
            <a:r>
              <a:rPr lang="es-UY" b="1">
                <a:latin typeface="Calibri" pitchFamily="34" charset="0"/>
              </a:rPr>
              <a:t> </a:t>
            </a:r>
          </a:p>
          <a:p>
            <a:r>
              <a:rPr lang="es-UY">
                <a:latin typeface="Calibri" pitchFamily="34" charset="0"/>
              </a:rPr>
              <a:t>1. A los efectos del presente proyecto de conclusiones, por órgano de expertos creado en virtud de un tratado se entiende un órgano integrado por expertos que desempeñan sus funciones a título personal, que ha sido establecido en virtud de un tratado y que no es un órgano de una organización internacional.</a:t>
            </a:r>
          </a:p>
          <a:p>
            <a:r>
              <a:rPr lang="es-UY">
                <a:latin typeface="Calibri" pitchFamily="34" charset="0"/>
              </a:rPr>
              <a:t> </a:t>
            </a:r>
          </a:p>
          <a:p>
            <a:pPr>
              <a:buFontTx/>
              <a:buAutoNum type="arabicPlain" startAt="2"/>
            </a:pPr>
            <a:r>
              <a:rPr lang="es-UY">
                <a:latin typeface="Calibri" pitchFamily="34" charset="0"/>
              </a:rPr>
              <a:t>. La relevancia del pronunciamiento de un órgano de expertos creado en virtud    de un tratado para la interpretación de un tratado depende de las normas aplicables del tratado.</a:t>
            </a:r>
          </a:p>
          <a:p>
            <a:r>
              <a:rPr lang="es-UY">
                <a:latin typeface="Calibri" pitchFamily="34" charset="0"/>
              </a:rPr>
              <a:t> </a:t>
            </a:r>
          </a:p>
          <a:p>
            <a:pPr>
              <a:buFontTx/>
              <a:buAutoNum type="arabicPlain" startAt="3"/>
            </a:pPr>
            <a:r>
              <a:rPr lang="es-UY">
                <a:latin typeface="Calibri" pitchFamily="34" charset="0"/>
              </a:rPr>
              <a:t>. El pronunciamiento de un órgano de expertos creado en virtud de un tratado puede dar  </a:t>
            </a:r>
          </a:p>
          <a:p>
            <a:r>
              <a:rPr lang="es-UY">
                <a:latin typeface="Calibri" pitchFamily="34" charset="0"/>
              </a:rPr>
              <a:t> lugar o referirse a un acuerdo ulterior o una práctica ulterior de las partes en el sentido del </a:t>
            </a:r>
          </a:p>
          <a:p>
            <a:r>
              <a:rPr lang="es-UY">
                <a:latin typeface="Calibri" pitchFamily="34" charset="0"/>
              </a:rPr>
              <a:t> artículo 31, párrafo 3, o a otra práctica ulterior en el sentido del artículo 32. No se </a:t>
            </a:r>
          </a:p>
          <a:p>
            <a:r>
              <a:rPr lang="es-UY">
                <a:latin typeface="Calibri" pitchFamily="34" charset="0"/>
              </a:rPr>
              <a:t>  presumirá que el silencio de una parte constituye una práctica ulterior en el sentido del </a:t>
            </a:r>
          </a:p>
          <a:p>
            <a:r>
              <a:rPr lang="es-UY">
                <a:latin typeface="Calibri" pitchFamily="34" charset="0"/>
              </a:rPr>
              <a:t>  artículo 31, párrafo 3 b), por la que se acepta una interpretación de un tratado expresada </a:t>
            </a:r>
          </a:p>
          <a:p>
            <a:r>
              <a:rPr lang="es-UY">
                <a:latin typeface="Calibri" pitchFamily="34" charset="0"/>
              </a:rPr>
              <a:t>  en un pronunciamiento de un órgano de expertos creado en virtud de un tratado.</a:t>
            </a:r>
          </a:p>
          <a:p>
            <a:endParaRPr lang="es-UY">
              <a:latin typeface="Calibri" pitchFamily="34" charset="0"/>
            </a:endParaRPr>
          </a:p>
          <a:p>
            <a:pPr>
              <a:buFontTx/>
              <a:buAutoNum type="arabicPlain" startAt="4"/>
            </a:pPr>
            <a:r>
              <a:rPr lang="es-UY">
                <a:latin typeface="Calibri" pitchFamily="34" charset="0"/>
              </a:rPr>
              <a:t>. El presente proyecto de conclusión se entiende sin perjuicio de la contribución   </a:t>
            </a:r>
          </a:p>
          <a:p>
            <a:r>
              <a:rPr lang="es-UY">
                <a:latin typeface="Calibri" pitchFamily="34" charset="0"/>
              </a:rPr>
              <a:t> que el pronunciamiento de un órgano de expertos creado en virtud de un   </a:t>
            </a:r>
          </a:p>
          <a:p>
            <a:r>
              <a:rPr lang="es-UY">
                <a:latin typeface="Calibri" pitchFamily="34" charset="0"/>
              </a:rPr>
              <a:t>  tratado pueda hacer de otro modo a la interpretación de un tratado.</a:t>
            </a:r>
          </a:p>
          <a:p>
            <a:r>
              <a:rPr lang="es-UY">
                <a:latin typeface="Calibri" pitchFamily="34" charset="0"/>
              </a:rPr>
              <a:t> </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esquinas diagonales redondeadas 2"/>
          <p:cNvSpPr/>
          <p:nvPr/>
        </p:nvSpPr>
        <p:spPr>
          <a:xfrm>
            <a:off x="2743200" y="2336800"/>
            <a:ext cx="6342743" cy="2365828"/>
          </a:xfrm>
          <a:prstGeom prst="round2DiagRect">
            <a:avLst/>
          </a:prstGeom>
          <a:solidFill>
            <a:schemeClr val="tx2">
              <a:lumMod val="20000"/>
              <a:lumOff val="8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UY"/>
          </a:p>
        </p:txBody>
      </p:sp>
      <p:sp>
        <p:nvSpPr>
          <p:cNvPr id="62468" name="CuadroTexto 1"/>
          <p:cNvSpPr txBox="1">
            <a:spLocks noChangeArrowheads="1"/>
          </p:cNvSpPr>
          <p:nvPr/>
        </p:nvSpPr>
        <p:spPr bwMode="auto">
          <a:xfrm>
            <a:off x="3324225" y="3076575"/>
            <a:ext cx="4884738" cy="769938"/>
          </a:xfrm>
          <a:prstGeom prst="rect">
            <a:avLst/>
          </a:prstGeom>
          <a:noFill/>
          <a:ln w="9525">
            <a:noFill/>
            <a:miter lim="800000"/>
            <a:headEnd/>
            <a:tailEnd/>
          </a:ln>
        </p:spPr>
        <p:txBody>
          <a:bodyPr wrap="none">
            <a:spAutoFit/>
          </a:bodyPr>
          <a:lstStyle/>
          <a:p>
            <a:r>
              <a:rPr lang="es-ES" sz="4400">
                <a:latin typeface="Calibri" pitchFamily="34" charset="0"/>
              </a:rPr>
              <a:t>www.datadipuy.com</a:t>
            </a:r>
            <a:endParaRPr lang="es-UY" sz="4400">
              <a:latin typeface="Calibri" pitchFamily="34" charset="0"/>
            </a:endParaRPr>
          </a:p>
        </p:txBody>
      </p:sp>
      <p:sp>
        <p:nvSpPr>
          <p:cNvPr id="62469" name="CuadroTexto 3"/>
          <p:cNvSpPr txBox="1">
            <a:spLocks noChangeArrowheads="1"/>
          </p:cNvSpPr>
          <p:nvPr/>
        </p:nvSpPr>
        <p:spPr bwMode="auto">
          <a:xfrm>
            <a:off x="2743200" y="1247775"/>
            <a:ext cx="3684588" cy="523875"/>
          </a:xfrm>
          <a:prstGeom prst="rect">
            <a:avLst/>
          </a:prstGeom>
          <a:noFill/>
          <a:ln w="9525">
            <a:noFill/>
            <a:miter lim="800000"/>
            <a:headEnd/>
            <a:tailEnd/>
          </a:ln>
        </p:spPr>
        <p:txBody>
          <a:bodyPr wrap="none">
            <a:spAutoFit/>
          </a:bodyPr>
          <a:lstStyle/>
          <a:p>
            <a:r>
              <a:rPr lang="es-ES" sz="2800" b="1">
                <a:latin typeface="Calibri" pitchFamily="34" charset="0"/>
              </a:rPr>
              <a:t>Material preparado por</a:t>
            </a:r>
            <a:endParaRPr lang="es-UY" sz="2800" b="1">
              <a:latin typeface="Calibri" pitchFamily="34" charset="0"/>
            </a:endParaRPr>
          </a:p>
        </p:txBody>
      </p:sp>
      <p:sp>
        <p:nvSpPr>
          <p:cNvPr id="5" name="Elipse 4"/>
          <p:cNvSpPr/>
          <p:nvPr/>
        </p:nvSpPr>
        <p:spPr>
          <a:xfrm>
            <a:off x="6427788" y="1435100"/>
            <a:ext cx="114300" cy="4603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UY"/>
          </a:p>
        </p:txBody>
      </p:sp>
      <p:sp>
        <p:nvSpPr>
          <p:cNvPr id="6" name="Elipse 5"/>
          <p:cNvSpPr/>
          <p:nvPr/>
        </p:nvSpPr>
        <p:spPr>
          <a:xfrm>
            <a:off x="6427788" y="1587500"/>
            <a:ext cx="114300" cy="79375"/>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UY"/>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esquinas diagonales redondeadas 3"/>
          <p:cNvSpPr/>
          <p:nvPr/>
        </p:nvSpPr>
        <p:spPr>
          <a:xfrm>
            <a:off x="2649597" y="1558432"/>
            <a:ext cx="5859344" cy="2743971"/>
          </a:xfrm>
          <a:prstGeom prst="round2DiagRect">
            <a:avLst/>
          </a:prstGeom>
          <a:solidFill>
            <a:schemeClr val="accent1">
              <a:lumMod val="20000"/>
              <a:lumOff val="8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s-UY" sz="2000" b="1" dirty="0">
                <a:solidFill>
                  <a:srgbClr val="333333"/>
                </a:solidFill>
                <a:latin typeface="Pontano Sans"/>
              </a:rPr>
              <a:t> </a:t>
            </a:r>
            <a:r>
              <a:rPr lang="es-UY" sz="2400" b="1" u="sng" dirty="0">
                <a:solidFill>
                  <a:srgbClr val="333333"/>
                </a:solidFill>
                <a:latin typeface="Pontano Sans"/>
              </a:rPr>
              <a:t>Elementos</a:t>
            </a:r>
            <a:endParaRPr lang="es-UY" sz="2400" u="sng" dirty="0">
              <a:solidFill>
                <a:srgbClr val="333333"/>
              </a:solidFill>
              <a:latin typeface="Pontano Sans"/>
            </a:endParaRPr>
          </a:p>
          <a:p>
            <a:pPr fontAlgn="auto">
              <a:spcBef>
                <a:spcPts val="0"/>
              </a:spcBef>
              <a:spcAft>
                <a:spcPts val="0"/>
              </a:spcAft>
              <a:defRPr/>
            </a:pPr>
            <a:r>
              <a:rPr lang="es-UY" sz="2400" b="1" dirty="0">
                <a:solidFill>
                  <a:srgbClr val="333333"/>
                </a:solidFill>
                <a:latin typeface="Pontano Sans"/>
              </a:rPr>
              <a:t>                              Material.</a:t>
            </a:r>
            <a:r>
              <a:rPr lang="es-UY" sz="2400" dirty="0">
                <a:solidFill>
                  <a:srgbClr val="333333"/>
                </a:solidFill>
                <a:latin typeface="Pontano Sans"/>
              </a:rPr>
              <a:t> </a:t>
            </a:r>
          </a:p>
          <a:p>
            <a:pPr fontAlgn="auto">
              <a:spcBef>
                <a:spcPts val="0"/>
              </a:spcBef>
              <a:spcAft>
                <a:spcPts val="0"/>
              </a:spcAft>
              <a:defRPr/>
            </a:pPr>
            <a:r>
              <a:rPr lang="es-UY" sz="2400" b="1" dirty="0">
                <a:solidFill>
                  <a:srgbClr val="333333"/>
                </a:solidFill>
                <a:latin typeface="Pontano Sans"/>
              </a:rPr>
              <a:t>                              Sicológico.</a:t>
            </a:r>
          </a:p>
          <a:p>
            <a:pPr fontAlgn="auto">
              <a:spcBef>
                <a:spcPts val="0"/>
              </a:spcBef>
              <a:spcAft>
                <a:spcPts val="0"/>
              </a:spcAft>
              <a:defRPr/>
            </a:pPr>
            <a:r>
              <a:rPr lang="es-UY" sz="2400" b="1" dirty="0">
                <a:solidFill>
                  <a:srgbClr val="333333"/>
                </a:solidFill>
                <a:latin typeface="Pontano Sans"/>
              </a:rPr>
              <a:t>                              </a:t>
            </a:r>
          </a:p>
          <a:p>
            <a:pPr fontAlgn="auto">
              <a:spcBef>
                <a:spcPts val="0"/>
              </a:spcBef>
              <a:spcAft>
                <a:spcPts val="0"/>
              </a:spcAft>
              <a:defRPr/>
            </a:pPr>
            <a:r>
              <a:rPr lang="es-UY" sz="2400" b="1" dirty="0">
                <a:solidFill>
                  <a:srgbClr val="333333"/>
                </a:solidFill>
                <a:latin typeface="Pontano Sans"/>
              </a:rPr>
              <a:t>                              </a:t>
            </a:r>
            <a:endParaRPr lang="es-UY" sz="2400" dirty="0"/>
          </a:p>
        </p:txBody>
      </p:sp>
      <p:sp>
        <p:nvSpPr>
          <p:cNvPr id="17412" name="Rectángulo 1"/>
          <p:cNvSpPr>
            <a:spLocks noChangeArrowheads="1"/>
          </p:cNvSpPr>
          <p:nvPr/>
        </p:nvSpPr>
        <p:spPr bwMode="auto">
          <a:xfrm>
            <a:off x="1831975" y="3559175"/>
            <a:ext cx="7939088" cy="461963"/>
          </a:xfrm>
          <a:prstGeom prst="rect">
            <a:avLst/>
          </a:prstGeom>
          <a:noFill/>
          <a:ln w="9525">
            <a:noFill/>
            <a:miter lim="800000"/>
            <a:headEnd/>
            <a:tailEnd/>
          </a:ln>
        </p:spPr>
        <p:txBody>
          <a:bodyPr>
            <a:spAutoFit/>
          </a:bodyPr>
          <a:lstStyle/>
          <a:p>
            <a:r>
              <a:rPr lang="es-UY" sz="2400" b="1">
                <a:solidFill>
                  <a:srgbClr val="333333"/>
                </a:solidFill>
                <a:latin typeface="Pontano Sans"/>
              </a:rPr>
              <a:t>            </a:t>
            </a:r>
            <a:endParaRPr lang="es-UY" sz="2400" b="1" u="sng">
              <a:solidFill>
                <a:srgbClr val="333333"/>
              </a:solidFill>
              <a:latin typeface="Pontano Sans"/>
            </a:endParaRPr>
          </a:p>
        </p:txBody>
      </p:sp>
      <p:sp>
        <p:nvSpPr>
          <p:cNvPr id="17413" name="CuadroTexto 4"/>
          <p:cNvSpPr txBox="1">
            <a:spLocks noChangeArrowheads="1"/>
          </p:cNvSpPr>
          <p:nvPr/>
        </p:nvSpPr>
        <p:spPr bwMode="auto">
          <a:xfrm>
            <a:off x="7185025" y="2541588"/>
            <a:ext cx="1138238" cy="457200"/>
          </a:xfrm>
          <a:prstGeom prst="rect">
            <a:avLst/>
          </a:prstGeom>
          <a:noFill/>
          <a:ln w="9525">
            <a:noFill/>
            <a:miter lim="800000"/>
            <a:headEnd/>
            <a:tailEnd/>
          </a:ln>
        </p:spPr>
        <p:txBody>
          <a:bodyPr wrap="none">
            <a:spAutoFit/>
          </a:bodyPr>
          <a:lstStyle/>
          <a:p>
            <a:r>
              <a:rPr lang="es-ES" sz="2400" b="1">
                <a:latin typeface="Calibri" pitchFamily="34" charset="0"/>
              </a:rPr>
              <a:t>Tiempo</a:t>
            </a:r>
            <a:endParaRPr lang="es-UY" sz="2400" b="1">
              <a:latin typeface="Calibri" pitchFamily="34" charset="0"/>
            </a:endParaRPr>
          </a:p>
        </p:txBody>
      </p:sp>
      <p:sp>
        <p:nvSpPr>
          <p:cNvPr id="6" name="Abrir llave 5"/>
          <p:cNvSpPr/>
          <p:nvPr/>
        </p:nvSpPr>
        <p:spPr>
          <a:xfrm>
            <a:off x="7005638" y="2379663"/>
            <a:ext cx="255587" cy="739775"/>
          </a:xfrm>
          <a:prstGeom prst="lef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s-UY"/>
          </a:p>
        </p:txBody>
      </p:sp>
      <p:sp>
        <p:nvSpPr>
          <p:cNvPr id="17415" name="CuadroTexto 6"/>
          <p:cNvSpPr txBox="1">
            <a:spLocks noChangeArrowheads="1"/>
          </p:cNvSpPr>
          <p:nvPr/>
        </p:nvSpPr>
        <p:spPr bwMode="auto">
          <a:xfrm>
            <a:off x="2379663" y="4302125"/>
            <a:ext cx="2036762" cy="366713"/>
          </a:xfrm>
          <a:prstGeom prst="rect">
            <a:avLst/>
          </a:prstGeom>
          <a:noFill/>
          <a:ln w="9525">
            <a:noFill/>
            <a:miter lim="800000"/>
            <a:headEnd/>
            <a:tailEnd/>
          </a:ln>
        </p:spPr>
        <p:txBody>
          <a:bodyPr wrap="none">
            <a:spAutoFit/>
          </a:bodyPr>
          <a:lstStyle/>
          <a:p>
            <a:pPr marL="285750" indent="-285750">
              <a:buFont typeface="Wingdings" pitchFamily="2" charset="2"/>
              <a:buChar char="ü"/>
            </a:pPr>
            <a:r>
              <a:rPr lang="es-ES" b="1" i="1">
                <a:latin typeface="Calibri" pitchFamily="34" charset="0"/>
              </a:rPr>
              <a:t>Ver Caso Lotus - </a:t>
            </a:r>
            <a:endParaRPr lang="es-UY" b="1" i="1">
              <a:latin typeface="Calibri" pitchFamily="34" charset="0"/>
            </a:endParaRPr>
          </a:p>
        </p:txBody>
      </p:sp>
      <p:sp>
        <p:nvSpPr>
          <p:cNvPr id="17416" name="CuadroTexto 7"/>
          <p:cNvSpPr txBox="1">
            <a:spLocks noChangeArrowheads="1"/>
          </p:cNvSpPr>
          <p:nvPr/>
        </p:nvSpPr>
        <p:spPr bwMode="auto">
          <a:xfrm>
            <a:off x="4100513" y="4294188"/>
            <a:ext cx="3403600" cy="368300"/>
          </a:xfrm>
          <a:prstGeom prst="rect">
            <a:avLst/>
          </a:prstGeom>
          <a:noFill/>
          <a:ln w="9525">
            <a:noFill/>
            <a:miter lim="800000"/>
            <a:headEnd/>
            <a:tailEnd/>
          </a:ln>
        </p:spPr>
        <p:txBody>
          <a:bodyPr>
            <a:spAutoFit/>
          </a:bodyPr>
          <a:lstStyle/>
          <a:p>
            <a:r>
              <a:rPr lang="es-ES" b="1" i="1">
                <a:latin typeface="Calibri" pitchFamily="34" charset="0"/>
              </a:rPr>
              <a:t>Francia c Turquía CPJ 1927</a:t>
            </a:r>
            <a:endParaRPr lang="es-UY" b="1" i="1">
              <a:latin typeface="Calibri" pitchFamily="34" charset="0"/>
            </a:endParaRPr>
          </a:p>
        </p:txBody>
      </p:sp>
      <p:sp>
        <p:nvSpPr>
          <p:cNvPr id="17417" name="CuadroTexto 8"/>
          <p:cNvSpPr txBox="1">
            <a:spLocks noChangeArrowheads="1"/>
          </p:cNvSpPr>
          <p:nvPr/>
        </p:nvSpPr>
        <p:spPr bwMode="auto">
          <a:xfrm>
            <a:off x="2352675" y="4672013"/>
            <a:ext cx="6151563" cy="366712"/>
          </a:xfrm>
          <a:prstGeom prst="rect">
            <a:avLst/>
          </a:prstGeom>
          <a:noFill/>
          <a:ln w="9525">
            <a:noFill/>
            <a:miter lim="800000"/>
            <a:headEnd/>
            <a:tailEnd/>
          </a:ln>
        </p:spPr>
        <p:txBody>
          <a:bodyPr wrap="none">
            <a:spAutoFit/>
          </a:bodyPr>
          <a:lstStyle/>
          <a:p>
            <a:pPr marL="285750" indent="-285750">
              <a:buFont typeface="Wingdings" pitchFamily="2" charset="2"/>
              <a:buChar char="ü"/>
            </a:pPr>
            <a:r>
              <a:rPr lang="es-ES" b="1" i="1">
                <a:latin typeface="Calibri" pitchFamily="34" charset="0"/>
              </a:rPr>
              <a:t>Caso Pesquerías Noruegas - Reino Unido c Noruega CIJ 195</a:t>
            </a:r>
            <a:r>
              <a:rPr lang="es-ES">
                <a:latin typeface="Calibri" pitchFamily="34" charset="0"/>
              </a:rPr>
              <a:t>1</a:t>
            </a:r>
            <a:endParaRPr lang="es-UY">
              <a:latin typeface="Calibri" pitchFamily="34" charset="0"/>
            </a:endParaRPr>
          </a:p>
        </p:txBody>
      </p:sp>
      <p:sp>
        <p:nvSpPr>
          <p:cNvPr id="17418" name="CuadroTexto 9"/>
          <p:cNvSpPr txBox="1">
            <a:spLocks noChangeArrowheads="1"/>
          </p:cNvSpPr>
          <p:nvPr/>
        </p:nvSpPr>
        <p:spPr bwMode="auto">
          <a:xfrm>
            <a:off x="2297113" y="5057775"/>
            <a:ext cx="8154987" cy="641350"/>
          </a:xfrm>
          <a:prstGeom prst="rect">
            <a:avLst/>
          </a:prstGeom>
          <a:noFill/>
          <a:ln w="9525">
            <a:noFill/>
            <a:miter lim="800000"/>
            <a:headEnd/>
            <a:tailEnd/>
          </a:ln>
        </p:spPr>
        <p:txBody>
          <a:bodyPr wrap="none">
            <a:spAutoFit/>
          </a:bodyPr>
          <a:lstStyle/>
          <a:p>
            <a:pPr marL="285750" indent="-285750">
              <a:buFont typeface="Wingdings" pitchFamily="2" charset="2"/>
              <a:buChar char="ü"/>
            </a:pPr>
            <a:r>
              <a:rPr lang="es-ES" b="1" i="1">
                <a:latin typeface="Calibri" pitchFamily="34" charset="0"/>
              </a:rPr>
              <a:t>Caso de la PC Mar del Norte - Dinamarca y Países Bajos c/ Rep. Federal Alemania</a:t>
            </a:r>
          </a:p>
          <a:p>
            <a:pPr marL="285750" indent="-285750"/>
            <a:r>
              <a:rPr lang="es-ES" b="1" i="1">
                <a:latin typeface="Calibri" pitchFamily="34" charset="0"/>
              </a:rPr>
              <a:t>     19</a:t>
            </a:r>
            <a:r>
              <a:rPr lang="es-UY" b="1">
                <a:latin typeface="Calibri" pitchFamily="34" charset="0"/>
              </a:rPr>
              <a:t>6</a:t>
            </a:r>
            <a:r>
              <a:rPr lang="es-ES" b="1" i="1">
                <a:latin typeface="Calibri" pitchFamily="34" charset="0"/>
              </a:rPr>
              <a:t>9</a:t>
            </a:r>
            <a:endParaRPr lang="es-UY" b="1" i="1">
              <a:latin typeface="Calibri" pitchFamily="34" charset="0"/>
            </a:endParaRPr>
          </a:p>
        </p:txBody>
      </p:sp>
      <p:sp>
        <p:nvSpPr>
          <p:cNvPr id="17419" name="CuadroTexto 10"/>
          <p:cNvSpPr txBox="1">
            <a:spLocks noChangeArrowheads="1"/>
          </p:cNvSpPr>
          <p:nvPr/>
        </p:nvSpPr>
        <p:spPr bwMode="auto">
          <a:xfrm>
            <a:off x="2305050" y="5710238"/>
            <a:ext cx="7434263" cy="366712"/>
          </a:xfrm>
          <a:prstGeom prst="rect">
            <a:avLst/>
          </a:prstGeom>
          <a:noFill/>
          <a:ln w="9525">
            <a:noFill/>
            <a:miter lim="800000"/>
            <a:headEnd/>
            <a:tailEnd/>
          </a:ln>
        </p:spPr>
        <p:txBody>
          <a:bodyPr wrap="none">
            <a:spAutoFit/>
          </a:bodyPr>
          <a:lstStyle/>
          <a:p>
            <a:pPr marL="285750" indent="-285750">
              <a:buFont typeface="Wingdings" pitchFamily="2" charset="2"/>
              <a:buChar char="ü"/>
            </a:pPr>
            <a:r>
              <a:rPr lang="es-ES" b="1" i="1">
                <a:latin typeface="Calibri" pitchFamily="34" charset="0"/>
              </a:rPr>
              <a:t>Legalidad del empleo de las armas nucleares. CIJ Opinión Consultiva 1975</a:t>
            </a:r>
            <a:endParaRPr lang="es-UY" b="1" i="1">
              <a:latin typeface="Calibri" pitchFamily="34" charset="0"/>
            </a:endParaRPr>
          </a:p>
        </p:txBody>
      </p:sp>
      <p:sp>
        <p:nvSpPr>
          <p:cNvPr id="17420" name="Rectángulo 11"/>
          <p:cNvSpPr>
            <a:spLocks noChangeArrowheads="1"/>
          </p:cNvSpPr>
          <p:nvPr/>
        </p:nvSpPr>
        <p:spPr bwMode="auto">
          <a:xfrm>
            <a:off x="9055100" y="5040313"/>
            <a:ext cx="246063" cy="646112"/>
          </a:xfrm>
          <a:prstGeom prst="rect">
            <a:avLst/>
          </a:prstGeom>
          <a:noFill/>
          <a:ln w="9525">
            <a:noFill/>
            <a:miter lim="800000"/>
            <a:headEnd/>
            <a:tailEnd/>
          </a:ln>
        </p:spPr>
        <p:txBody>
          <a:bodyPr>
            <a:spAutoFit/>
          </a:bodyPr>
          <a:lstStyle/>
          <a:p>
            <a:r>
              <a:rPr lang="es-UY">
                <a:solidFill>
                  <a:srgbClr val="006621"/>
                </a:solidFill>
              </a:rPr>
              <a:t>/.</a:t>
            </a:r>
            <a:endParaRPr lang="es-UY">
              <a:latin typeface="Calibri" pitchFamily="34" charset="0"/>
            </a:endParaRPr>
          </a:p>
        </p:txBody>
      </p:sp>
      <p:pic>
        <p:nvPicPr>
          <p:cNvPr id="17421" name="Imagen 12"/>
          <p:cNvPicPr>
            <a:picLocks noChangeAspect="1"/>
          </p:cNvPicPr>
          <p:nvPr/>
        </p:nvPicPr>
        <p:blipFill>
          <a:blip r:embed="rId2"/>
          <a:srcRect/>
          <a:stretch>
            <a:fillRect/>
          </a:stretch>
        </p:blipFill>
        <p:spPr bwMode="auto">
          <a:xfrm>
            <a:off x="6380163" y="4679950"/>
            <a:ext cx="354012" cy="768350"/>
          </a:xfrm>
          <a:prstGeom prst="rect">
            <a:avLst/>
          </a:prstGeom>
          <a:noFill/>
          <a:ln w="9525">
            <a:noFill/>
            <a:miter lim="800000"/>
            <a:headEnd/>
            <a:tailEnd/>
          </a:ln>
        </p:spPr>
      </p:pic>
      <p:sp>
        <p:nvSpPr>
          <p:cNvPr id="17422" name="Rectángulo 13"/>
          <p:cNvSpPr>
            <a:spLocks noChangeArrowheads="1"/>
          </p:cNvSpPr>
          <p:nvPr/>
        </p:nvSpPr>
        <p:spPr bwMode="auto">
          <a:xfrm>
            <a:off x="4981575" y="4302125"/>
            <a:ext cx="246063" cy="369888"/>
          </a:xfrm>
          <a:prstGeom prst="rect">
            <a:avLst/>
          </a:prstGeom>
          <a:noFill/>
          <a:ln w="9525">
            <a:noFill/>
            <a:miter lim="800000"/>
            <a:headEnd/>
            <a:tailEnd/>
          </a:ln>
        </p:spPr>
        <p:txBody>
          <a:bodyPr>
            <a:spAutoFit/>
          </a:bodyPr>
          <a:lstStyle/>
          <a:p>
            <a:r>
              <a:rPr lang="es-UY">
                <a:solidFill>
                  <a:srgbClr val="006621"/>
                </a:solidFill>
              </a:rPr>
              <a:t>/</a:t>
            </a:r>
            <a:endParaRPr lang="es-UY">
              <a:latin typeface="Calibri"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esquinas diagonales redondeadas 2"/>
          <p:cNvSpPr/>
          <p:nvPr/>
        </p:nvSpPr>
        <p:spPr>
          <a:xfrm>
            <a:off x="2362971" y="1014767"/>
            <a:ext cx="7499885" cy="2503133"/>
          </a:xfrm>
          <a:prstGeom prst="round2DiagRect">
            <a:avLst/>
          </a:prstGeom>
          <a:solidFill>
            <a:schemeClr val="accent1">
              <a:lumMod val="20000"/>
              <a:lumOff val="8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UY"/>
          </a:p>
        </p:txBody>
      </p:sp>
      <p:sp>
        <p:nvSpPr>
          <p:cNvPr id="18436" name="Rectángulo 1"/>
          <p:cNvSpPr>
            <a:spLocks noChangeArrowheads="1"/>
          </p:cNvSpPr>
          <p:nvPr/>
        </p:nvSpPr>
        <p:spPr bwMode="auto">
          <a:xfrm>
            <a:off x="2336800" y="1204913"/>
            <a:ext cx="7567613" cy="2192337"/>
          </a:xfrm>
          <a:prstGeom prst="rect">
            <a:avLst/>
          </a:prstGeom>
          <a:noFill/>
          <a:ln w="9525">
            <a:noFill/>
            <a:miter lim="800000"/>
            <a:headEnd/>
            <a:tailEnd/>
          </a:ln>
        </p:spPr>
        <p:txBody>
          <a:bodyPr>
            <a:spAutoFit/>
          </a:bodyPr>
          <a:lstStyle/>
          <a:p>
            <a:r>
              <a:rPr lang="es-UY" sz="2400" b="1" u="sng">
                <a:solidFill>
                  <a:srgbClr val="333333"/>
                </a:solidFill>
                <a:latin typeface="Pontano Sans"/>
              </a:rPr>
              <a:t>Caracteres</a:t>
            </a:r>
            <a:endParaRPr lang="es-UY" sz="2400" u="sng">
              <a:solidFill>
                <a:srgbClr val="333333"/>
              </a:solidFill>
              <a:latin typeface="Pontano Sans"/>
            </a:endParaRPr>
          </a:p>
          <a:p>
            <a:r>
              <a:rPr lang="es-UY" sz="2400" b="1">
                <a:solidFill>
                  <a:srgbClr val="333333"/>
                </a:solidFill>
                <a:latin typeface="Pontano Sans"/>
              </a:rPr>
              <a:t>                              Generalidad.</a:t>
            </a:r>
            <a:endParaRPr lang="es-UY" sz="2400">
              <a:solidFill>
                <a:srgbClr val="333333"/>
              </a:solidFill>
              <a:latin typeface="Pontano Sans"/>
            </a:endParaRPr>
          </a:p>
          <a:p>
            <a:r>
              <a:rPr lang="es-UY" sz="2400" b="1">
                <a:solidFill>
                  <a:srgbClr val="333333"/>
                </a:solidFill>
                <a:latin typeface="Pontano Sans"/>
              </a:rPr>
              <a:t>                              Uniformidad.</a:t>
            </a:r>
            <a:endParaRPr lang="es-UY" sz="2400">
              <a:solidFill>
                <a:srgbClr val="333333"/>
              </a:solidFill>
              <a:latin typeface="Pontano Sans"/>
            </a:endParaRPr>
          </a:p>
          <a:p>
            <a:r>
              <a:rPr lang="es-UY" sz="2400" b="1">
                <a:solidFill>
                  <a:srgbClr val="333333"/>
                </a:solidFill>
                <a:latin typeface="Pontano Sans"/>
              </a:rPr>
              <a:t>                              Carácter evolutivo.</a:t>
            </a:r>
            <a:endParaRPr lang="es-UY" sz="2400">
              <a:solidFill>
                <a:srgbClr val="333333"/>
              </a:solidFill>
              <a:latin typeface="Pontano Sans"/>
            </a:endParaRPr>
          </a:p>
          <a:p>
            <a:r>
              <a:rPr lang="es-UY" sz="2400" b="1">
                <a:solidFill>
                  <a:srgbClr val="333333"/>
                </a:solidFill>
                <a:latin typeface="Pontano Sans"/>
              </a:rPr>
              <a:t>                              Conducta por acción u omisión.</a:t>
            </a:r>
            <a:endParaRPr lang="es-UY" sz="2400">
              <a:solidFill>
                <a:srgbClr val="333333"/>
              </a:solidFill>
              <a:latin typeface="Pontano Sans"/>
            </a:endParaRPr>
          </a:p>
          <a:p>
            <a:endParaRPr lang="es-UY" b="1" u="sng">
              <a:solidFill>
                <a:srgbClr val="333333"/>
              </a:solidFill>
              <a:latin typeface="Pontano Sans"/>
            </a:endParaRPr>
          </a:p>
        </p:txBody>
      </p:sp>
      <p:sp>
        <p:nvSpPr>
          <p:cNvPr id="18437" name="Rectángulo 3"/>
          <p:cNvSpPr>
            <a:spLocks noChangeArrowheads="1"/>
          </p:cNvSpPr>
          <p:nvPr/>
        </p:nvSpPr>
        <p:spPr bwMode="auto">
          <a:xfrm>
            <a:off x="1838325" y="3919538"/>
            <a:ext cx="8072438" cy="646112"/>
          </a:xfrm>
          <a:prstGeom prst="rect">
            <a:avLst/>
          </a:prstGeom>
          <a:noFill/>
          <a:ln w="9525">
            <a:noFill/>
            <a:miter lim="800000"/>
            <a:headEnd/>
            <a:tailEnd/>
          </a:ln>
        </p:spPr>
        <p:txBody>
          <a:bodyPr>
            <a:spAutoFit/>
          </a:bodyPr>
          <a:lstStyle/>
          <a:p>
            <a:pPr marL="285750" indent="-285750">
              <a:buFont typeface="Wingdings" pitchFamily="2" charset="2"/>
              <a:buChar char="ü"/>
            </a:pPr>
            <a:r>
              <a:rPr lang="es-ES" b="1" i="1">
                <a:latin typeface="Calibri" pitchFamily="34" charset="0"/>
              </a:rPr>
              <a:t>Caso de la Plataforma PC .Mar del Norte- Dinamarca y Países Bajos c Rep. Federal Alemania 19</a:t>
            </a:r>
            <a:r>
              <a:rPr lang="es-UY" b="1">
                <a:latin typeface="Calibri" pitchFamily="34" charset="0"/>
              </a:rPr>
              <a:t>6</a:t>
            </a:r>
            <a:r>
              <a:rPr lang="es-ES" b="1" i="1">
                <a:latin typeface="Calibri" pitchFamily="34" charset="0"/>
              </a:rPr>
              <a:t>9</a:t>
            </a:r>
            <a:endParaRPr lang="es-UY" b="1" i="1">
              <a:latin typeface="Calibri" pitchFamily="34" charset="0"/>
            </a:endParaRPr>
          </a:p>
        </p:txBody>
      </p:sp>
      <p:sp>
        <p:nvSpPr>
          <p:cNvPr id="18438" name="CuadroTexto 5"/>
          <p:cNvSpPr txBox="1">
            <a:spLocks noChangeArrowheads="1"/>
          </p:cNvSpPr>
          <p:nvPr/>
        </p:nvSpPr>
        <p:spPr bwMode="auto">
          <a:xfrm rot="10800000" flipV="1">
            <a:off x="1787525" y="5153025"/>
            <a:ext cx="6737350" cy="646113"/>
          </a:xfrm>
          <a:prstGeom prst="rect">
            <a:avLst/>
          </a:prstGeom>
          <a:noFill/>
          <a:ln w="9525">
            <a:noFill/>
            <a:miter lim="800000"/>
            <a:headEnd/>
            <a:tailEnd/>
          </a:ln>
        </p:spPr>
        <p:txBody>
          <a:bodyPr>
            <a:spAutoFit/>
          </a:bodyPr>
          <a:lstStyle/>
          <a:p>
            <a:pPr marL="285750" indent="-285750">
              <a:buFont typeface="Wingdings" pitchFamily="2" charset="2"/>
              <a:buChar char="ü"/>
            </a:pPr>
            <a:r>
              <a:rPr lang="es-ES" b="1" i="1">
                <a:latin typeface="Calibri" pitchFamily="34" charset="0"/>
              </a:rPr>
              <a:t>Asunto relativo actividades militares y paramilitares en Nicaragua y contra Nicaragua  - Nicaragua c EE.UU - CIJ 198</a:t>
            </a:r>
            <a:r>
              <a:rPr lang="es-UY" b="1" i="1">
                <a:latin typeface="Calibri" pitchFamily="34" charset="0"/>
              </a:rPr>
              <a:t>6</a:t>
            </a:r>
          </a:p>
        </p:txBody>
      </p:sp>
      <p:sp>
        <p:nvSpPr>
          <p:cNvPr id="18439" name="CuadroTexto 6"/>
          <p:cNvSpPr txBox="1">
            <a:spLocks noChangeArrowheads="1"/>
          </p:cNvSpPr>
          <p:nvPr/>
        </p:nvSpPr>
        <p:spPr bwMode="auto">
          <a:xfrm>
            <a:off x="1838325" y="4675188"/>
            <a:ext cx="5786438" cy="368300"/>
          </a:xfrm>
          <a:prstGeom prst="rect">
            <a:avLst/>
          </a:prstGeom>
          <a:noFill/>
          <a:ln w="9525">
            <a:noFill/>
            <a:miter lim="800000"/>
            <a:headEnd/>
            <a:tailEnd/>
          </a:ln>
        </p:spPr>
        <p:txBody>
          <a:bodyPr>
            <a:spAutoFit/>
          </a:bodyPr>
          <a:lstStyle/>
          <a:p>
            <a:pPr marL="285750" indent="-285750">
              <a:buFont typeface="Wingdings" pitchFamily="2" charset="2"/>
              <a:buChar char="ü"/>
            </a:pPr>
            <a:r>
              <a:rPr lang="es-ES" b="1" i="1">
                <a:latin typeface="Calibri" pitchFamily="34" charset="0"/>
              </a:rPr>
              <a:t>Asunto Derecho de Asilo de Haya de la Torre. CIJ 1951</a:t>
            </a:r>
            <a:endParaRPr lang="es-UY" b="1" i="1">
              <a:latin typeface="Calibri" pitchFamily="34" charset="0"/>
            </a:endParaRPr>
          </a:p>
        </p:txBody>
      </p:sp>
      <p:sp>
        <p:nvSpPr>
          <p:cNvPr id="18440" name="Rectángulo 8"/>
          <p:cNvSpPr>
            <a:spLocks noChangeArrowheads="1"/>
          </p:cNvSpPr>
          <p:nvPr/>
        </p:nvSpPr>
        <p:spPr bwMode="auto">
          <a:xfrm>
            <a:off x="1838325" y="3559175"/>
            <a:ext cx="1493838" cy="369888"/>
          </a:xfrm>
          <a:prstGeom prst="rect">
            <a:avLst/>
          </a:prstGeom>
          <a:noFill/>
          <a:ln w="9525">
            <a:noFill/>
            <a:miter lim="800000"/>
            <a:headEnd/>
            <a:tailEnd/>
          </a:ln>
        </p:spPr>
        <p:txBody>
          <a:bodyPr wrap="none">
            <a:spAutoFit/>
          </a:bodyPr>
          <a:lstStyle/>
          <a:p>
            <a:pPr marL="285750" indent="-285750">
              <a:buFont typeface="Wingdings" pitchFamily="2" charset="2"/>
              <a:buChar char="ü"/>
            </a:pPr>
            <a:r>
              <a:rPr lang="es-ES" b="1" i="1">
                <a:solidFill>
                  <a:srgbClr val="000000"/>
                </a:solidFill>
                <a:latin typeface="Calibri" pitchFamily="34" charset="0"/>
              </a:rPr>
              <a:t>Caso Lotus</a:t>
            </a:r>
            <a:endParaRPr lang="es-UY" b="1" i="1">
              <a:solidFill>
                <a:srgbClr val="000000"/>
              </a:solidFill>
              <a:latin typeface="Calibri" pitchFamily="34" charset="0"/>
            </a:endParaRPr>
          </a:p>
        </p:txBody>
      </p:sp>
      <p:sp>
        <p:nvSpPr>
          <p:cNvPr id="18441" name="CuadroTexto 9"/>
          <p:cNvSpPr txBox="1">
            <a:spLocks noChangeArrowheads="1"/>
          </p:cNvSpPr>
          <p:nvPr/>
        </p:nvSpPr>
        <p:spPr bwMode="auto">
          <a:xfrm>
            <a:off x="3267075" y="3597275"/>
            <a:ext cx="3402013" cy="366713"/>
          </a:xfrm>
          <a:prstGeom prst="rect">
            <a:avLst/>
          </a:prstGeom>
          <a:noFill/>
          <a:ln w="9525">
            <a:noFill/>
            <a:miter lim="800000"/>
            <a:headEnd/>
            <a:tailEnd/>
          </a:ln>
        </p:spPr>
        <p:txBody>
          <a:bodyPr>
            <a:spAutoFit/>
          </a:bodyPr>
          <a:lstStyle/>
          <a:p>
            <a:r>
              <a:rPr lang="es-ES" b="1" i="1">
                <a:latin typeface="Calibri" pitchFamily="34" charset="0"/>
              </a:rPr>
              <a:t>- Francia c Turquía CPJ 1927</a:t>
            </a:r>
            <a:endParaRPr lang="es-UY" b="1" i="1">
              <a:latin typeface="Calibri" pitchFamily="34" charset="0"/>
            </a:endParaRPr>
          </a:p>
        </p:txBody>
      </p:sp>
      <p:sp>
        <p:nvSpPr>
          <p:cNvPr id="18442" name="Rectángulo 11"/>
          <p:cNvSpPr>
            <a:spLocks noChangeArrowheads="1"/>
          </p:cNvSpPr>
          <p:nvPr/>
        </p:nvSpPr>
        <p:spPr bwMode="auto">
          <a:xfrm>
            <a:off x="6251575" y="5465763"/>
            <a:ext cx="246063" cy="647700"/>
          </a:xfrm>
          <a:prstGeom prst="rect">
            <a:avLst/>
          </a:prstGeom>
          <a:noFill/>
          <a:ln w="9525">
            <a:noFill/>
            <a:miter lim="800000"/>
            <a:headEnd/>
            <a:tailEnd/>
          </a:ln>
        </p:spPr>
        <p:txBody>
          <a:bodyPr>
            <a:spAutoFit/>
          </a:bodyPr>
          <a:lstStyle/>
          <a:p>
            <a:r>
              <a:rPr lang="es-UY">
                <a:solidFill>
                  <a:srgbClr val="006621"/>
                </a:solidFill>
              </a:rPr>
              <a:t>/.</a:t>
            </a:r>
            <a:endParaRPr lang="es-UY">
              <a:latin typeface="Calibri" pitchFamily="34" charset="0"/>
            </a:endParaRPr>
          </a:p>
        </p:txBody>
      </p:sp>
      <p:sp>
        <p:nvSpPr>
          <p:cNvPr id="18443" name="Rectángulo 12"/>
          <p:cNvSpPr>
            <a:spLocks noChangeArrowheads="1"/>
          </p:cNvSpPr>
          <p:nvPr/>
        </p:nvSpPr>
        <p:spPr bwMode="auto">
          <a:xfrm>
            <a:off x="8647113" y="3973513"/>
            <a:ext cx="244475" cy="647700"/>
          </a:xfrm>
          <a:prstGeom prst="rect">
            <a:avLst/>
          </a:prstGeom>
          <a:noFill/>
          <a:ln w="9525">
            <a:noFill/>
            <a:miter lim="800000"/>
            <a:headEnd/>
            <a:tailEnd/>
          </a:ln>
        </p:spPr>
        <p:txBody>
          <a:bodyPr>
            <a:spAutoFit/>
          </a:bodyPr>
          <a:lstStyle/>
          <a:p>
            <a:r>
              <a:rPr lang="es-UY">
                <a:solidFill>
                  <a:srgbClr val="006621"/>
                </a:solidFill>
              </a:rPr>
              <a:t>/.</a:t>
            </a:r>
            <a:endParaRPr lang="es-UY">
              <a:latin typeface="Calibri" pitchFamily="34" charset="0"/>
            </a:endParaRPr>
          </a:p>
        </p:txBody>
      </p:sp>
      <p:sp>
        <p:nvSpPr>
          <p:cNvPr id="18444" name="Rectángulo 13"/>
          <p:cNvSpPr>
            <a:spLocks noChangeArrowheads="1"/>
          </p:cNvSpPr>
          <p:nvPr/>
        </p:nvSpPr>
        <p:spPr bwMode="auto">
          <a:xfrm>
            <a:off x="4183063" y="3605213"/>
            <a:ext cx="244475" cy="647700"/>
          </a:xfrm>
          <a:prstGeom prst="rect">
            <a:avLst/>
          </a:prstGeom>
          <a:noFill/>
          <a:ln w="9525">
            <a:noFill/>
            <a:miter lim="800000"/>
            <a:headEnd/>
            <a:tailEnd/>
          </a:ln>
        </p:spPr>
        <p:txBody>
          <a:bodyPr>
            <a:spAutoFit/>
          </a:bodyPr>
          <a:lstStyle/>
          <a:p>
            <a:r>
              <a:rPr lang="es-UY">
                <a:solidFill>
                  <a:srgbClr val="006621"/>
                </a:solidFill>
              </a:rPr>
              <a:t>/.</a:t>
            </a:r>
            <a:endParaRPr lang="es-UY">
              <a:latin typeface="Calibr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esquinas redondeadas 6"/>
          <p:cNvSpPr/>
          <p:nvPr/>
        </p:nvSpPr>
        <p:spPr>
          <a:xfrm>
            <a:off x="2042860" y="200480"/>
            <a:ext cx="6751516" cy="3080602"/>
          </a:xfrm>
          <a:prstGeom prst="roundRect">
            <a:avLst/>
          </a:prstGeom>
          <a:solidFill>
            <a:schemeClr val="tx2">
              <a:lumMod val="20000"/>
              <a:lumOff val="80000"/>
            </a:schemeClr>
          </a:solidFill>
          <a:ln w="38100">
            <a:solidFill>
              <a:srgbClr val="7030A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UY"/>
          </a:p>
        </p:txBody>
      </p:sp>
      <p:sp>
        <p:nvSpPr>
          <p:cNvPr id="2" name="Rectángulo 1"/>
          <p:cNvSpPr/>
          <p:nvPr/>
        </p:nvSpPr>
        <p:spPr>
          <a:xfrm>
            <a:off x="2632075" y="-11113"/>
            <a:ext cx="4429125" cy="3508376"/>
          </a:xfrm>
          <a:prstGeom prst="rect">
            <a:avLst/>
          </a:prstGeom>
        </p:spPr>
        <p:txBody>
          <a:bodyPr>
            <a:spAutoFit/>
          </a:bodyPr>
          <a:lstStyle/>
          <a:p>
            <a:pPr fontAlgn="auto">
              <a:spcBef>
                <a:spcPts val="0"/>
              </a:spcBef>
              <a:spcAft>
                <a:spcPts val="0"/>
              </a:spcAft>
              <a:defRPr/>
            </a:pPr>
            <a:r>
              <a:rPr lang="es-UY" b="1" dirty="0">
                <a:solidFill>
                  <a:srgbClr val="333333"/>
                </a:solidFill>
                <a:latin typeface="Pontano Sans"/>
                <a:cs typeface="+mn-cs"/>
              </a:rPr>
              <a:t>                        </a:t>
            </a:r>
          </a:p>
          <a:p>
            <a:pPr fontAlgn="auto">
              <a:spcBef>
                <a:spcPts val="0"/>
              </a:spcBef>
              <a:spcAft>
                <a:spcPts val="0"/>
              </a:spcAft>
              <a:defRPr/>
            </a:pPr>
            <a:endParaRPr lang="es-UY" b="1" u="sng" dirty="0">
              <a:solidFill>
                <a:srgbClr val="333333"/>
              </a:solidFill>
              <a:latin typeface="Pontano Sans"/>
              <a:cs typeface="+mn-cs"/>
            </a:endParaRPr>
          </a:p>
          <a:p>
            <a:pPr fontAlgn="auto">
              <a:spcBef>
                <a:spcPts val="0"/>
              </a:spcBef>
              <a:spcAft>
                <a:spcPts val="0"/>
              </a:spcAft>
              <a:defRPr/>
            </a:pPr>
            <a:endParaRPr lang="es-UY" b="1" u="sng" dirty="0">
              <a:solidFill>
                <a:srgbClr val="333333"/>
              </a:solidFill>
              <a:latin typeface="Pontano Sans"/>
              <a:cs typeface="+mn-cs"/>
            </a:endParaRPr>
          </a:p>
          <a:p>
            <a:pPr fontAlgn="auto">
              <a:spcBef>
                <a:spcPts val="0"/>
              </a:spcBef>
              <a:spcAft>
                <a:spcPts val="0"/>
              </a:spcAft>
              <a:defRPr/>
            </a:pPr>
            <a:endParaRPr lang="es-UY" b="1" u="sng" dirty="0">
              <a:solidFill>
                <a:srgbClr val="333333"/>
              </a:solidFill>
              <a:latin typeface="Pontano Sans"/>
              <a:cs typeface="+mn-cs"/>
            </a:endParaRPr>
          </a:p>
          <a:p>
            <a:pPr fontAlgn="auto">
              <a:spcBef>
                <a:spcPts val="0"/>
              </a:spcBef>
              <a:spcAft>
                <a:spcPts val="0"/>
              </a:spcAft>
              <a:defRPr/>
            </a:pPr>
            <a:endParaRPr lang="es-UY" sz="2400" dirty="0">
              <a:latin typeface="+mn-lt"/>
              <a:cs typeface="+mn-cs"/>
            </a:endParaRPr>
          </a:p>
          <a:p>
            <a:pPr marL="342900" indent="-342900" fontAlgn="auto">
              <a:spcBef>
                <a:spcPts val="0"/>
              </a:spcBef>
              <a:spcAft>
                <a:spcPts val="0"/>
              </a:spcAft>
              <a:buFont typeface="Wingdings" panose="05000000000000000000" pitchFamily="2" charset="2"/>
              <a:buChar char="Ø"/>
              <a:defRPr/>
            </a:pPr>
            <a:r>
              <a:rPr lang="es-UY" sz="2400" b="1" dirty="0">
                <a:latin typeface="+mn-lt"/>
                <a:cs typeface="+mn-cs"/>
              </a:rPr>
              <a:t>Generales</a:t>
            </a:r>
          </a:p>
          <a:p>
            <a:pPr fontAlgn="auto">
              <a:spcBef>
                <a:spcPts val="0"/>
              </a:spcBef>
              <a:spcAft>
                <a:spcPts val="0"/>
              </a:spcAft>
              <a:defRPr/>
            </a:pPr>
            <a:endParaRPr lang="es-UY" sz="2400" dirty="0">
              <a:latin typeface="+mn-lt"/>
              <a:cs typeface="+mn-cs"/>
            </a:endParaRPr>
          </a:p>
          <a:p>
            <a:pPr marL="342900" indent="-342900" fontAlgn="auto">
              <a:spcBef>
                <a:spcPts val="0"/>
              </a:spcBef>
              <a:spcAft>
                <a:spcPts val="0"/>
              </a:spcAft>
              <a:buFont typeface="Wingdings" panose="05000000000000000000" pitchFamily="2" charset="2"/>
              <a:buChar char="Ø"/>
              <a:defRPr/>
            </a:pPr>
            <a:r>
              <a:rPr lang="es-UY" sz="2400" b="1" dirty="0">
                <a:latin typeface="+mn-lt"/>
                <a:cs typeface="+mn-cs"/>
              </a:rPr>
              <a:t>Particulares</a:t>
            </a:r>
            <a:endParaRPr lang="es-UY" sz="2400" dirty="0">
              <a:latin typeface="+mn-lt"/>
              <a:cs typeface="+mn-cs"/>
            </a:endParaRPr>
          </a:p>
          <a:p>
            <a:pPr fontAlgn="auto">
              <a:spcBef>
                <a:spcPts val="0"/>
              </a:spcBef>
              <a:spcAft>
                <a:spcPts val="0"/>
              </a:spcAft>
              <a:defRPr/>
            </a:pPr>
            <a:r>
              <a:rPr lang="es-UY" dirty="0">
                <a:latin typeface="+mn-lt"/>
                <a:cs typeface="+mn-cs"/>
              </a:rPr>
              <a:t/>
            </a:r>
            <a:br>
              <a:rPr lang="es-UY" dirty="0">
                <a:latin typeface="+mn-lt"/>
                <a:cs typeface="+mn-cs"/>
              </a:rPr>
            </a:br>
            <a:endParaRPr lang="es-UY" dirty="0">
              <a:latin typeface="+mn-lt"/>
              <a:cs typeface="+mn-cs"/>
            </a:endParaRPr>
          </a:p>
          <a:p>
            <a:pPr fontAlgn="auto">
              <a:spcBef>
                <a:spcPts val="0"/>
              </a:spcBef>
              <a:spcAft>
                <a:spcPts val="0"/>
              </a:spcAft>
              <a:defRPr/>
            </a:pPr>
            <a:r>
              <a:rPr lang="es-UY" b="1" dirty="0">
                <a:solidFill>
                  <a:srgbClr val="333333"/>
                </a:solidFill>
                <a:latin typeface="Pontano Sans"/>
                <a:cs typeface="+mn-cs"/>
              </a:rPr>
              <a:t>                  </a:t>
            </a:r>
            <a:endParaRPr lang="es-UY" dirty="0">
              <a:solidFill>
                <a:srgbClr val="333333"/>
              </a:solidFill>
              <a:latin typeface="Pontano Sans"/>
              <a:cs typeface="+mn-cs"/>
            </a:endParaRPr>
          </a:p>
        </p:txBody>
      </p:sp>
      <p:sp>
        <p:nvSpPr>
          <p:cNvPr id="19461" name="Rectángulo 3"/>
          <p:cNvSpPr>
            <a:spLocks noChangeArrowheads="1"/>
          </p:cNvSpPr>
          <p:nvPr/>
        </p:nvSpPr>
        <p:spPr bwMode="auto">
          <a:xfrm>
            <a:off x="5245100" y="1639888"/>
            <a:ext cx="1619250" cy="461962"/>
          </a:xfrm>
          <a:prstGeom prst="rect">
            <a:avLst/>
          </a:prstGeom>
          <a:noFill/>
          <a:ln w="9525">
            <a:noFill/>
            <a:miter lim="800000"/>
            <a:headEnd/>
            <a:tailEnd/>
          </a:ln>
        </p:spPr>
        <p:txBody>
          <a:bodyPr wrap="none">
            <a:spAutoFit/>
          </a:bodyPr>
          <a:lstStyle/>
          <a:p>
            <a:r>
              <a:rPr lang="es-UY" b="1">
                <a:latin typeface="Calibri" pitchFamily="34" charset="0"/>
              </a:rPr>
              <a:t> </a:t>
            </a:r>
            <a:r>
              <a:rPr lang="es-UY" sz="2400" b="1">
                <a:latin typeface="Calibri" pitchFamily="34" charset="0"/>
              </a:rPr>
              <a:t>Regionales</a:t>
            </a:r>
            <a:endParaRPr lang="es-UY" sz="2400">
              <a:latin typeface="Calibri" pitchFamily="34" charset="0"/>
            </a:endParaRPr>
          </a:p>
        </p:txBody>
      </p:sp>
      <p:sp>
        <p:nvSpPr>
          <p:cNvPr id="19462" name="Rectángulo 4"/>
          <p:cNvSpPr>
            <a:spLocks noChangeArrowheads="1"/>
          </p:cNvSpPr>
          <p:nvPr/>
        </p:nvSpPr>
        <p:spPr bwMode="auto">
          <a:xfrm>
            <a:off x="5362575" y="2462213"/>
            <a:ext cx="1190625" cy="461962"/>
          </a:xfrm>
          <a:prstGeom prst="rect">
            <a:avLst/>
          </a:prstGeom>
          <a:noFill/>
          <a:ln w="9525">
            <a:noFill/>
            <a:miter lim="800000"/>
            <a:headEnd/>
            <a:tailEnd/>
          </a:ln>
        </p:spPr>
        <p:txBody>
          <a:bodyPr wrap="none">
            <a:spAutoFit/>
          </a:bodyPr>
          <a:lstStyle/>
          <a:p>
            <a:r>
              <a:rPr lang="es-UY" sz="2400" b="1">
                <a:latin typeface="Calibri" pitchFamily="34" charset="0"/>
              </a:rPr>
              <a:t>Locales</a:t>
            </a:r>
            <a:r>
              <a:rPr lang="es-UY" sz="2400">
                <a:latin typeface="Calibri" pitchFamily="34" charset="0"/>
              </a:rPr>
              <a:t>.</a:t>
            </a:r>
          </a:p>
        </p:txBody>
      </p:sp>
      <p:sp>
        <p:nvSpPr>
          <p:cNvPr id="19463" name="Rectángulo 5"/>
          <p:cNvSpPr>
            <a:spLocks noChangeArrowheads="1"/>
          </p:cNvSpPr>
          <p:nvPr/>
        </p:nvSpPr>
        <p:spPr bwMode="auto">
          <a:xfrm>
            <a:off x="3783013" y="769938"/>
            <a:ext cx="3330575" cy="522287"/>
          </a:xfrm>
          <a:prstGeom prst="rect">
            <a:avLst/>
          </a:prstGeom>
          <a:noFill/>
          <a:ln w="9525">
            <a:noFill/>
            <a:miter lim="800000"/>
            <a:headEnd/>
            <a:tailEnd/>
          </a:ln>
        </p:spPr>
        <p:txBody>
          <a:bodyPr wrap="none">
            <a:spAutoFit/>
          </a:bodyPr>
          <a:lstStyle/>
          <a:p>
            <a:r>
              <a:rPr lang="es-UY" sz="2800" b="1" u="sng">
                <a:latin typeface="Calibri" pitchFamily="34" charset="0"/>
              </a:rPr>
              <a:t>Clases de costumbre:</a:t>
            </a:r>
          </a:p>
        </p:txBody>
      </p:sp>
      <p:sp>
        <p:nvSpPr>
          <p:cNvPr id="8" name="Abrir llave 7"/>
          <p:cNvSpPr/>
          <p:nvPr/>
        </p:nvSpPr>
        <p:spPr>
          <a:xfrm>
            <a:off x="4892675" y="1646238"/>
            <a:ext cx="406400" cy="1277937"/>
          </a:xfrm>
          <a:prstGeom prst="leftBrace">
            <a:avLst>
              <a:gd name="adj1" fmla="val 8333"/>
              <a:gd name="adj2" fmla="val 20091"/>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s-UY"/>
          </a:p>
        </p:txBody>
      </p:sp>
      <p:sp>
        <p:nvSpPr>
          <p:cNvPr id="19465" name="CuadroTexto 2"/>
          <p:cNvSpPr txBox="1">
            <a:spLocks noChangeArrowheads="1"/>
          </p:cNvSpPr>
          <p:nvPr/>
        </p:nvSpPr>
        <p:spPr bwMode="auto">
          <a:xfrm>
            <a:off x="2009775" y="5567363"/>
            <a:ext cx="7953375" cy="641350"/>
          </a:xfrm>
          <a:prstGeom prst="rect">
            <a:avLst/>
          </a:prstGeom>
          <a:noFill/>
          <a:ln w="9525">
            <a:noFill/>
            <a:miter lim="800000"/>
            <a:headEnd/>
            <a:tailEnd/>
          </a:ln>
        </p:spPr>
        <p:txBody>
          <a:bodyPr>
            <a:spAutoFit/>
          </a:bodyPr>
          <a:lstStyle/>
          <a:p>
            <a:pPr marL="285750" indent="-285750">
              <a:buFont typeface="Wingdings" pitchFamily="2" charset="2"/>
              <a:buChar char="ü"/>
            </a:pPr>
            <a:r>
              <a:rPr lang="es-ES" b="1" i="1">
                <a:latin typeface="Calibri" pitchFamily="34" charset="0"/>
              </a:rPr>
              <a:t>Asunto Derecho de paso sobre territorio de la India. Portugal c/India - CIJ 19</a:t>
            </a:r>
            <a:r>
              <a:rPr lang="es-UY" b="1" i="1">
                <a:latin typeface="Calibri" pitchFamily="34" charset="0"/>
              </a:rPr>
              <a:t>60</a:t>
            </a:r>
          </a:p>
          <a:p>
            <a:pPr marL="285750" indent="-285750"/>
            <a:endParaRPr lang="es-UY">
              <a:latin typeface="Calibri" pitchFamily="34" charset="0"/>
            </a:endParaRPr>
          </a:p>
        </p:txBody>
      </p:sp>
      <p:sp>
        <p:nvSpPr>
          <p:cNvPr id="19466" name="CuadroTexto 8"/>
          <p:cNvSpPr txBox="1">
            <a:spLocks noChangeArrowheads="1"/>
          </p:cNvSpPr>
          <p:nvPr/>
        </p:nvSpPr>
        <p:spPr bwMode="auto">
          <a:xfrm>
            <a:off x="2009775" y="5022850"/>
            <a:ext cx="8618538" cy="366713"/>
          </a:xfrm>
          <a:prstGeom prst="rect">
            <a:avLst/>
          </a:prstGeom>
          <a:noFill/>
          <a:ln w="9525">
            <a:noFill/>
            <a:miter lim="800000"/>
            <a:headEnd/>
            <a:tailEnd/>
          </a:ln>
        </p:spPr>
        <p:txBody>
          <a:bodyPr>
            <a:spAutoFit/>
          </a:bodyPr>
          <a:lstStyle/>
          <a:p>
            <a:pPr marL="285750" indent="-285750">
              <a:buFont typeface="Wingdings" pitchFamily="2" charset="2"/>
              <a:buChar char="ü"/>
            </a:pPr>
            <a:r>
              <a:rPr lang="es-ES" b="1" i="1">
                <a:latin typeface="Calibri" pitchFamily="34" charset="0"/>
              </a:rPr>
              <a:t>Caso Derecho de los nacionales de EEUU en Marruecos -  Francia c/ EEUU - CIJ  1952</a:t>
            </a:r>
            <a:endParaRPr lang="es-UY" b="1" i="1">
              <a:latin typeface="Calibri" pitchFamily="34" charset="0"/>
            </a:endParaRPr>
          </a:p>
        </p:txBody>
      </p:sp>
      <p:sp>
        <p:nvSpPr>
          <p:cNvPr id="19467" name="CuadroTexto 9"/>
          <p:cNvSpPr txBox="1">
            <a:spLocks noChangeArrowheads="1"/>
          </p:cNvSpPr>
          <p:nvPr/>
        </p:nvSpPr>
        <p:spPr bwMode="auto">
          <a:xfrm>
            <a:off x="2078038" y="3562350"/>
            <a:ext cx="5568950" cy="366713"/>
          </a:xfrm>
          <a:prstGeom prst="rect">
            <a:avLst/>
          </a:prstGeom>
          <a:noFill/>
          <a:ln w="9525">
            <a:noFill/>
            <a:miter lim="800000"/>
            <a:headEnd/>
            <a:tailEnd/>
          </a:ln>
        </p:spPr>
        <p:txBody>
          <a:bodyPr>
            <a:spAutoFit/>
          </a:bodyPr>
          <a:lstStyle/>
          <a:p>
            <a:pPr marL="285750" indent="-285750">
              <a:buFont typeface="Wingdings" pitchFamily="2" charset="2"/>
              <a:buChar char="ü"/>
            </a:pPr>
            <a:r>
              <a:rPr lang="es-ES" b="1" i="1">
                <a:latin typeface="Calibri" pitchFamily="34" charset="0"/>
              </a:rPr>
              <a:t>Asunto Danzig y la OIT -  Dictamen CPJI 1930</a:t>
            </a:r>
            <a:endParaRPr lang="es-UY" b="1" i="1">
              <a:latin typeface="Calibri" pitchFamily="34" charset="0"/>
            </a:endParaRPr>
          </a:p>
        </p:txBody>
      </p:sp>
      <p:sp>
        <p:nvSpPr>
          <p:cNvPr id="19468" name="Rectángulo 11"/>
          <p:cNvSpPr>
            <a:spLocks noChangeArrowheads="1"/>
          </p:cNvSpPr>
          <p:nvPr/>
        </p:nvSpPr>
        <p:spPr bwMode="auto">
          <a:xfrm>
            <a:off x="2043113" y="3997325"/>
            <a:ext cx="7480300" cy="366713"/>
          </a:xfrm>
          <a:prstGeom prst="rect">
            <a:avLst/>
          </a:prstGeom>
          <a:noFill/>
          <a:ln w="9525">
            <a:noFill/>
            <a:miter lim="800000"/>
            <a:headEnd/>
            <a:tailEnd/>
          </a:ln>
        </p:spPr>
        <p:txBody>
          <a:bodyPr wrap="none">
            <a:spAutoFit/>
          </a:bodyPr>
          <a:lstStyle/>
          <a:p>
            <a:pPr marL="285750" indent="-285750">
              <a:buFont typeface="Wingdings" pitchFamily="2" charset="2"/>
              <a:buChar char="ü"/>
            </a:pPr>
            <a:r>
              <a:rPr lang="es-ES" b="1" i="1">
                <a:latin typeface="Calibri" pitchFamily="34" charset="0"/>
              </a:rPr>
              <a:t>Asunto Derecho de Asilo de Haya de la Torre – Colombia c/ Perú - CIJ 1951</a:t>
            </a:r>
            <a:endParaRPr lang="es-UY" b="1" i="1">
              <a:latin typeface="Calibri" pitchFamily="34" charset="0"/>
            </a:endParaRPr>
          </a:p>
        </p:txBody>
      </p:sp>
      <p:sp>
        <p:nvSpPr>
          <p:cNvPr id="19469" name="Rectángulo 12"/>
          <p:cNvSpPr>
            <a:spLocks noChangeArrowheads="1"/>
          </p:cNvSpPr>
          <p:nvPr/>
        </p:nvSpPr>
        <p:spPr bwMode="auto">
          <a:xfrm>
            <a:off x="2043113" y="4479925"/>
            <a:ext cx="6303962" cy="366713"/>
          </a:xfrm>
          <a:prstGeom prst="rect">
            <a:avLst/>
          </a:prstGeom>
          <a:noFill/>
          <a:ln w="9525">
            <a:noFill/>
            <a:miter lim="800000"/>
            <a:headEnd/>
            <a:tailEnd/>
          </a:ln>
        </p:spPr>
        <p:txBody>
          <a:bodyPr wrap="none">
            <a:spAutoFit/>
          </a:bodyPr>
          <a:lstStyle/>
          <a:p>
            <a:pPr marL="285750" indent="-285750">
              <a:buFont typeface="Wingdings" pitchFamily="2" charset="2"/>
              <a:buChar char="ü"/>
            </a:pPr>
            <a:r>
              <a:rPr lang="es-ES" b="1" i="1">
                <a:latin typeface="Calibri" pitchFamily="34" charset="0"/>
              </a:rPr>
              <a:t>Caso Pesquerías Noruegas -  Reino Unido c/ Noruega CIJ 1951</a:t>
            </a:r>
            <a:endParaRPr lang="es-UY">
              <a:latin typeface="Calibri" pitchFamily="34" charset="0"/>
            </a:endParaRPr>
          </a:p>
        </p:txBody>
      </p:sp>
      <p:sp>
        <p:nvSpPr>
          <p:cNvPr id="19470" name="Rectángulo 13"/>
          <p:cNvSpPr>
            <a:spLocks noChangeArrowheads="1"/>
          </p:cNvSpPr>
          <p:nvPr/>
        </p:nvSpPr>
        <p:spPr bwMode="auto">
          <a:xfrm>
            <a:off x="6178550" y="4454525"/>
            <a:ext cx="244475" cy="646113"/>
          </a:xfrm>
          <a:prstGeom prst="rect">
            <a:avLst/>
          </a:prstGeom>
          <a:noFill/>
          <a:ln w="9525">
            <a:noFill/>
            <a:miter lim="800000"/>
            <a:headEnd/>
            <a:tailEnd/>
          </a:ln>
        </p:spPr>
        <p:txBody>
          <a:bodyPr>
            <a:spAutoFit/>
          </a:bodyPr>
          <a:lstStyle/>
          <a:p>
            <a:r>
              <a:rPr lang="es-UY">
                <a:solidFill>
                  <a:srgbClr val="006621"/>
                </a:solidFill>
              </a:rPr>
              <a:t>/.</a:t>
            </a:r>
            <a:endParaRPr lang="es-UY">
              <a:latin typeface="Calibri" pitchFamily="34" charset="0"/>
            </a:endParaRPr>
          </a:p>
        </p:txBody>
      </p:sp>
      <p:sp>
        <p:nvSpPr>
          <p:cNvPr id="19471" name="Rectángulo 14"/>
          <p:cNvSpPr>
            <a:spLocks noChangeArrowheads="1"/>
          </p:cNvSpPr>
          <p:nvPr/>
        </p:nvSpPr>
        <p:spPr bwMode="auto">
          <a:xfrm>
            <a:off x="8550275" y="5567363"/>
            <a:ext cx="244475" cy="646112"/>
          </a:xfrm>
          <a:prstGeom prst="rect">
            <a:avLst/>
          </a:prstGeom>
          <a:noFill/>
          <a:ln w="9525">
            <a:noFill/>
            <a:miter lim="800000"/>
            <a:headEnd/>
            <a:tailEnd/>
          </a:ln>
        </p:spPr>
        <p:txBody>
          <a:bodyPr>
            <a:spAutoFit/>
          </a:bodyPr>
          <a:lstStyle/>
          <a:p>
            <a:r>
              <a:rPr lang="es-UY">
                <a:solidFill>
                  <a:srgbClr val="006621"/>
                </a:solidFill>
              </a:rPr>
              <a:t>/.</a:t>
            </a:r>
            <a:endParaRPr lang="es-UY">
              <a:latin typeface="Calibri"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656520" y="1696930"/>
            <a:ext cx="7673010" cy="2954655"/>
          </a:xfrm>
          <a:prstGeom prst="rect">
            <a:avLst/>
          </a:prstGeom>
          <a:ln w="57150">
            <a:solidFill>
              <a:srgbClr val="7030A0"/>
            </a:solidFill>
          </a:ln>
          <a:scene3d>
            <a:camera prst="orthographicFront"/>
            <a:lightRig rig="threePt" dir="t"/>
          </a:scene3d>
          <a:sp3d>
            <a:bevelT prst="angle"/>
          </a:sp3d>
        </p:spPr>
        <p:txBody>
          <a:bodyPr>
            <a:spAutoFit/>
          </a:bodyPr>
          <a:lstStyle/>
          <a:p>
            <a:pPr fontAlgn="auto">
              <a:spcBef>
                <a:spcPts val="0"/>
              </a:spcBef>
              <a:spcAft>
                <a:spcPts val="0"/>
              </a:spcAft>
              <a:defRPr/>
            </a:pPr>
            <a:r>
              <a:rPr lang="es-UY" sz="2400" b="1" u="sng" dirty="0">
                <a:solidFill>
                  <a:srgbClr val="333333"/>
                </a:solidFill>
                <a:latin typeface="Pontano Sans"/>
                <a:cs typeface="+mn-cs"/>
              </a:rPr>
              <a:t>Relación entre la fuente convencional (tratado) y la fuente consuetudinaria (costumbre) Interacción normativa.</a:t>
            </a:r>
          </a:p>
          <a:p>
            <a:pPr fontAlgn="auto">
              <a:spcBef>
                <a:spcPts val="0"/>
              </a:spcBef>
              <a:spcAft>
                <a:spcPts val="0"/>
              </a:spcAft>
              <a:defRPr/>
            </a:pPr>
            <a:endParaRPr lang="es-UY" sz="2400" dirty="0">
              <a:solidFill>
                <a:srgbClr val="333333"/>
              </a:solidFill>
              <a:latin typeface="Pontano Sans"/>
              <a:cs typeface="+mn-cs"/>
            </a:endParaRPr>
          </a:p>
          <a:p>
            <a:pPr marL="285750" indent="-285750" fontAlgn="auto">
              <a:spcBef>
                <a:spcPts val="0"/>
              </a:spcBef>
              <a:spcAft>
                <a:spcPts val="0"/>
              </a:spcAft>
              <a:buFont typeface="Wingdings" panose="05000000000000000000" pitchFamily="2" charset="2"/>
              <a:buChar char="v"/>
              <a:defRPr/>
            </a:pPr>
            <a:r>
              <a:rPr lang="es-UY" sz="2400" b="1" dirty="0">
                <a:latin typeface="+mn-lt"/>
                <a:cs typeface="+mn-cs"/>
              </a:rPr>
              <a:t>                                       Declarativo</a:t>
            </a:r>
          </a:p>
          <a:p>
            <a:pPr marL="285750" indent="-285750" fontAlgn="auto">
              <a:spcBef>
                <a:spcPts val="0"/>
              </a:spcBef>
              <a:spcAft>
                <a:spcPts val="0"/>
              </a:spcAft>
              <a:buFont typeface="Wingdings" panose="05000000000000000000" pitchFamily="2" charset="2"/>
              <a:buChar char="v"/>
              <a:defRPr/>
            </a:pPr>
            <a:r>
              <a:rPr lang="es-UY" sz="2400" b="1" dirty="0">
                <a:latin typeface="+mn-lt"/>
                <a:cs typeface="+mn-cs"/>
              </a:rPr>
              <a:t>                                       Cristalizador</a:t>
            </a:r>
            <a:endParaRPr lang="es-UY" sz="2400" dirty="0">
              <a:latin typeface="+mn-lt"/>
              <a:cs typeface="+mn-cs"/>
            </a:endParaRPr>
          </a:p>
          <a:p>
            <a:pPr marL="285750" indent="-285750" fontAlgn="auto">
              <a:spcBef>
                <a:spcPts val="0"/>
              </a:spcBef>
              <a:spcAft>
                <a:spcPts val="0"/>
              </a:spcAft>
              <a:buFont typeface="Wingdings" panose="05000000000000000000" pitchFamily="2" charset="2"/>
              <a:buChar char="v"/>
              <a:defRPr/>
            </a:pPr>
            <a:r>
              <a:rPr lang="es-UY" sz="2400" b="1" dirty="0">
                <a:latin typeface="+mn-lt"/>
                <a:cs typeface="+mn-cs"/>
              </a:rPr>
              <a:t>                                       Generador</a:t>
            </a:r>
            <a:endParaRPr lang="es-UY" sz="2400" dirty="0">
              <a:latin typeface="+mn-lt"/>
              <a:cs typeface="+mn-cs"/>
            </a:endParaRPr>
          </a:p>
          <a:p>
            <a:pPr fontAlgn="auto">
              <a:spcBef>
                <a:spcPts val="0"/>
              </a:spcBef>
              <a:spcAft>
                <a:spcPts val="0"/>
              </a:spcAft>
              <a:defRPr/>
            </a:pPr>
            <a:endParaRPr lang="es-UY" sz="2400" b="1" dirty="0">
              <a:solidFill>
                <a:srgbClr val="333333"/>
              </a:solidFill>
              <a:latin typeface="Pontano Sans"/>
              <a:cs typeface="+mn-cs"/>
            </a:endParaRPr>
          </a:p>
          <a:p>
            <a:pPr fontAlgn="auto">
              <a:spcBef>
                <a:spcPts val="0"/>
              </a:spcBef>
              <a:spcAft>
                <a:spcPts val="0"/>
              </a:spcAft>
              <a:defRPr/>
            </a:pPr>
            <a:endParaRPr lang="es-UY" dirty="0">
              <a:solidFill>
                <a:srgbClr val="333333"/>
              </a:solidFill>
              <a:latin typeface="Pontano Sans"/>
              <a:cs typeface="+mn-cs"/>
            </a:endParaRPr>
          </a:p>
        </p:txBody>
      </p:sp>
      <p:sp>
        <p:nvSpPr>
          <p:cNvPr id="6" name="CuadroTexto 5"/>
          <p:cNvSpPr txBox="1"/>
          <p:nvPr/>
        </p:nvSpPr>
        <p:spPr>
          <a:xfrm>
            <a:off x="1656520" y="688157"/>
            <a:ext cx="1652375" cy="584775"/>
          </a:xfrm>
          <a:prstGeom prst="rect">
            <a:avLst/>
          </a:prstGeom>
          <a:noFill/>
          <a:ln w="57150">
            <a:solidFill>
              <a:srgbClr val="7030A0"/>
            </a:solidFill>
          </a:ln>
          <a:effectLst>
            <a:outerShdw blurRad="50800" dist="38100" algn="l" rotWithShape="0">
              <a:prstClr val="black">
                <a:alpha val="40000"/>
              </a:prstClr>
            </a:outerShdw>
          </a:effectLst>
          <a:scene3d>
            <a:camera prst="orthographicFront"/>
            <a:lightRig rig="threePt" dir="t"/>
          </a:scene3d>
          <a:sp3d>
            <a:bevelT prst="angle"/>
          </a:sp3d>
        </p:spPr>
        <p:txBody>
          <a:bodyPr wrap="none">
            <a:spAutoFit/>
          </a:bodyPr>
          <a:lstStyle/>
          <a:p>
            <a:pPr fontAlgn="auto">
              <a:spcBef>
                <a:spcPts val="0"/>
              </a:spcBef>
              <a:spcAft>
                <a:spcPts val="0"/>
              </a:spcAft>
              <a:defRPr/>
            </a:pPr>
            <a:r>
              <a:rPr lang="es-ES" sz="3200" b="1" dirty="0">
                <a:latin typeface="+mn-lt"/>
                <a:cs typeface="+mn-cs"/>
              </a:rPr>
              <a:t>EFECTOS</a:t>
            </a:r>
            <a:endParaRPr lang="es-UY" sz="3200" b="1" dirty="0">
              <a:latin typeface="+mn-lt"/>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ángulo 11"/>
          <p:cNvSpPr/>
          <p:nvPr/>
        </p:nvSpPr>
        <p:spPr>
          <a:xfrm>
            <a:off x="3724275" y="238125"/>
            <a:ext cx="4148138" cy="100012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UY"/>
          </a:p>
        </p:txBody>
      </p:sp>
      <p:sp>
        <p:nvSpPr>
          <p:cNvPr id="21506" name="CuadroTexto 1"/>
          <p:cNvSpPr txBox="1">
            <a:spLocks noChangeArrowheads="1"/>
          </p:cNvSpPr>
          <p:nvPr/>
        </p:nvSpPr>
        <p:spPr bwMode="auto">
          <a:xfrm>
            <a:off x="1990725" y="1606550"/>
            <a:ext cx="3255963" cy="584200"/>
          </a:xfrm>
          <a:prstGeom prst="rect">
            <a:avLst/>
          </a:prstGeom>
          <a:noFill/>
          <a:ln w="28575">
            <a:solidFill>
              <a:schemeClr val="tx1"/>
            </a:solidFill>
            <a:miter lim="800000"/>
            <a:headEnd/>
            <a:tailEnd/>
          </a:ln>
        </p:spPr>
        <p:txBody>
          <a:bodyPr wrap="none">
            <a:spAutoFit/>
          </a:bodyPr>
          <a:lstStyle/>
          <a:p>
            <a:r>
              <a:rPr lang="es-ES" sz="3200" b="1">
                <a:latin typeface="Calibri" pitchFamily="34" charset="0"/>
              </a:rPr>
              <a:t>Efecto Declarativo</a:t>
            </a:r>
            <a:endParaRPr lang="es-UY" sz="3200" b="1">
              <a:latin typeface="Calibri" pitchFamily="34" charset="0"/>
            </a:endParaRPr>
          </a:p>
        </p:txBody>
      </p:sp>
      <p:sp>
        <p:nvSpPr>
          <p:cNvPr id="21507" name="CuadroTexto 2"/>
          <p:cNvSpPr txBox="1">
            <a:spLocks noChangeArrowheads="1"/>
          </p:cNvSpPr>
          <p:nvPr/>
        </p:nvSpPr>
        <p:spPr bwMode="auto">
          <a:xfrm>
            <a:off x="2755900" y="2393950"/>
            <a:ext cx="4878388" cy="368300"/>
          </a:xfrm>
          <a:prstGeom prst="rect">
            <a:avLst/>
          </a:prstGeom>
          <a:noFill/>
          <a:ln w="9525">
            <a:noFill/>
            <a:miter lim="800000"/>
            <a:headEnd/>
            <a:tailEnd/>
          </a:ln>
        </p:spPr>
        <p:txBody>
          <a:bodyPr wrap="none">
            <a:spAutoFit/>
          </a:bodyPr>
          <a:lstStyle/>
          <a:p>
            <a:pPr marL="285750" indent="-285750">
              <a:buFont typeface="Wingdings" pitchFamily="2" charset="2"/>
              <a:buChar char="ü"/>
            </a:pPr>
            <a:r>
              <a:rPr lang="es-ES" b="1" i="1">
                <a:latin typeface="Calibri" pitchFamily="34" charset="0"/>
              </a:rPr>
              <a:t>Opinión consultiva de CIJ sobre Namibia 1971 </a:t>
            </a:r>
            <a:endParaRPr lang="es-UY" b="1" i="1">
              <a:latin typeface="Calibri" pitchFamily="34" charset="0"/>
            </a:endParaRPr>
          </a:p>
        </p:txBody>
      </p:sp>
      <p:sp>
        <p:nvSpPr>
          <p:cNvPr id="21508" name="CuadroTexto 3"/>
          <p:cNvSpPr txBox="1">
            <a:spLocks noChangeArrowheads="1"/>
          </p:cNvSpPr>
          <p:nvPr/>
        </p:nvSpPr>
        <p:spPr bwMode="auto">
          <a:xfrm>
            <a:off x="4075113" y="417513"/>
            <a:ext cx="3376612" cy="646112"/>
          </a:xfrm>
          <a:prstGeom prst="rect">
            <a:avLst/>
          </a:prstGeom>
          <a:solidFill>
            <a:schemeClr val="bg2"/>
          </a:solidFill>
          <a:ln w="38100">
            <a:solidFill>
              <a:srgbClr val="FF0000"/>
            </a:solidFill>
            <a:miter lim="800000"/>
            <a:headEnd/>
            <a:tailEnd/>
          </a:ln>
        </p:spPr>
        <p:txBody>
          <a:bodyPr wrap="none">
            <a:spAutoFit/>
          </a:bodyPr>
          <a:lstStyle/>
          <a:p>
            <a:r>
              <a:rPr lang="es-ES" sz="3600" b="1">
                <a:latin typeface="Calibri" pitchFamily="34" charset="0"/>
              </a:rPr>
              <a:t>Análisis de casos</a:t>
            </a:r>
            <a:endParaRPr lang="es-UY" sz="3600" b="1">
              <a:latin typeface="Calibri" pitchFamily="34" charset="0"/>
            </a:endParaRPr>
          </a:p>
        </p:txBody>
      </p:sp>
      <p:sp>
        <p:nvSpPr>
          <p:cNvPr id="21509" name="CuadroTexto 4"/>
          <p:cNvSpPr txBox="1">
            <a:spLocks noChangeArrowheads="1"/>
          </p:cNvSpPr>
          <p:nvPr/>
        </p:nvSpPr>
        <p:spPr bwMode="auto">
          <a:xfrm>
            <a:off x="2755900" y="2928938"/>
            <a:ext cx="4957763" cy="366712"/>
          </a:xfrm>
          <a:prstGeom prst="rect">
            <a:avLst/>
          </a:prstGeom>
          <a:noFill/>
          <a:ln w="9525">
            <a:noFill/>
            <a:miter lim="800000"/>
            <a:headEnd/>
            <a:tailEnd/>
          </a:ln>
        </p:spPr>
        <p:txBody>
          <a:bodyPr wrap="none">
            <a:spAutoFit/>
          </a:bodyPr>
          <a:lstStyle/>
          <a:p>
            <a:pPr marL="285750" indent="-285750">
              <a:buFont typeface="Wingdings" pitchFamily="2" charset="2"/>
              <a:buChar char="ü"/>
            </a:pPr>
            <a:r>
              <a:rPr lang="es-ES" b="1" i="1">
                <a:latin typeface="Calibri" pitchFamily="34" charset="0"/>
              </a:rPr>
              <a:t>Consejo de la OACI - India c/Pakistán – CIJ 1972</a:t>
            </a:r>
            <a:endParaRPr lang="es-UY" b="1" i="1">
              <a:latin typeface="Calibri" pitchFamily="34" charset="0"/>
            </a:endParaRPr>
          </a:p>
        </p:txBody>
      </p:sp>
      <p:sp>
        <p:nvSpPr>
          <p:cNvPr id="6" name="Flecha: curvada hacia la derecha 5"/>
          <p:cNvSpPr/>
          <p:nvPr/>
        </p:nvSpPr>
        <p:spPr>
          <a:xfrm>
            <a:off x="1452563" y="2190750"/>
            <a:ext cx="538162" cy="1585913"/>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UY">
              <a:solidFill>
                <a:schemeClr val="tx1"/>
              </a:solidFill>
            </a:endParaRPr>
          </a:p>
        </p:txBody>
      </p:sp>
      <p:sp>
        <p:nvSpPr>
          <p:cNvPr id="21511" name="CuadroTexto 6"/>
          <p:cNvSpPr txBox="1">
            <a:spLocks noChangeArrowheads="1"/>
          </p:cNvSpPr>
          <p:nvPr/>
        </p:nvSpPr>
        <p:spPr bwMode="auto">
          <a:xfrm>
            <a:off x="2755900" y="3463925"/>
            <a:ext cx="6619875" cy="641350"/>
          </a:xfrm>
          <a:prstGeom prst="rect">
            <a:avLst/>
          </a:prstGeom>
          <a:noFill/>
          <a:ln w="9525">
            <a:noFill/>
            <a:miter lim="800000"/>
            <a:headEnd/>
            <a:tailEnd/>
          </a:ln>
        </p:spPr>
        <p:txBody>
          <a:bodyPr>
            <a:spAutoFit/>
          </a:bodyPr>
          <a:lstStyle/>
          <a:p>
            <a:pPr marL="285750" indent="-285750">
              <a:buFont typeface="Wingdings" pitchFamily="2" charset="2"/>
              <a:buChar char="ü"/>
            </a:pPr>
            <a:r>
              <a:rPr lang="es-ES" b="1" i="1">
                <a:latin typeface="Calibri" pitchFamily="34" charset="0"/>
              </a:rPr>
              <a:t>Pesquerías Islandesas -Reino Unido c Islandia y R.F Alemania c/ Islandia -   CIJ 1974</a:t>
            </a:r>
            <a:endParaRPr lang="es-UY" b="1" i="1">
              <a:latin typeface="Calibri" pitchFamily="34" charset="0"/>
            </a:endParaRPr>
          </a:p>
        </p:txBody>
      </p:sp>
      <p:sp>
        <p:nvSpPr>
          <p:cNvPr id="21512" name="Rectángulo 12"/>
          <p:cNvSpPr>
            <a:spLocks noChangeArrowheads="1"/>
          </p:cNvSpPr>
          <p:nvPr/>
        </p:nvSpPr>
        <p:spPr bwMode="auto">
          <a:xfrm>
            <a:off x="6432550" y="3470275"/>
            <a:ext cx="244475" cy="368300"/>
          </a:xfrm>
          <a:prstGeom prst="rect">
            <a:avLst/>
          </a:prstGeom>
          <a:noFill/>
          <a:ln w="9525">
            <a:noFill/>
            <a:miter lim="800000"/>
            <a:headEnd/>
            <a:tailEnd/>
          </a:ln>
        </p:spPr>
        <p:txBody>
          <a:bodyPr>
            <a:spAutoFit/>
          </a:bodyPr>
          <a:lstStyle/>
          <a:p>
            <a:r>
              <a:rPr lang="es-UY">
                <a:solidFill>
                  <a:srgbClr val="006621"/>
                </a:solidFill>
              </a:rPr>
              <a:t>/</a:t>
            </a:r>
            <a:endParaRPr lang="es-UY">
              <a:latin typeface="Calibri" pitchFamily="34" charset="0"/>
            </a:endParaRPr>
          </a:p>
        </p:txBody>
      </p:sp>
      <p:sp>
        <p:nvSpPr>
          <p:cNvPr id="21513" name="Rectángulo 13"/>
          <p:cNvSpPr>
            <a:spLocks noChangeArrowheads="1"/>
          </p:cNvSpPr>
          <p:nvPr/>
        </p:nvSpPr>
        <p:spPr bwMode="auto">
          <a:xfrm>
            <a:off x="4349750" y="3776663"/>
            <a:ext cx="244475" cy="369887"/>
          </a:xfrm>
          <a:prstGeom prst="rect">
            <a:avLst/>
          </a:prstGeom>
          <a:noFill/>
          <a:ln w="9525">
            <a:noFill/>
            <a:miter lim="800000"/>
            <a:headEnd/>
            <a:tailEnd/>
          </a:ln>
        </p:spPr>
        <p:txBody>
          <a:bodyPr>
            <a:spAutoFit/>
          </a:bodyPr>
          <a:lstStyle/>
          <a:p>
            <a:r>
              <a:rPr lang="es-UY">
                <a:solidFill>
                  <a:srgbClr val="006621"/>
                </a:solidFill>
              </a:rPr>
              <a:t>/</a:t>
            </a:r>
            <a:endParaRPr lang="es-UY">
              <a:latin typeface="Calibri"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6317</TotalTime>
  <Words>4450</Words>
  <Application>Microsoft Office PowerPoint</Application>
  <PresentationFormat>Custom</PresentationFormat>
  <Paragraphs>547</Paragraphs>
  <Slides>49</Slides>
  <Notes>0</Notes>
  <HiddenSlides>0</HiddenSlides>
  <MMClips>0</MMClips>
  <ScaleCrop>false</ScaleCrop>
  <HeadingPairs>
    <vt:vector size="6" baseType="variant">
      <vt:variant>
        <vt:lpstr>Fonts Used</vt:lpstr>
      </vt:variant>
      <vt:variant>
        <vt:i4>6</vt:i4>
      </vt:variant>
      <vt:variant>
        <vt:lpstr>Design Template</vt:lpstr>
      </vt:variant>
      <vt:variant>
        <vt:i4>1</vt:i4>
      </vt:variant>
      <vt:variant>
        <vt:lpstr>Slide Titles</vt:lpstr>
      </vt:variant>
      <vt:variant>
        <vt:i4>49</vt:i4>
      </vt:variant>
    </vt:vector>
  </HeadingPairs>
  <TitlesOfParts>
    <vt:vector size="56" baseType="lpstr">
      <vt:lpstr>Arial</vt:lpstr>
      <vt:lpstr>Calibri Light</vt:lpstr>
      <vt:lpstr>Calibri</vt:lpstr>
      <vt:lpstr>Pontano Sans</vt:lpstr>
      <vt:lpstr>Times New Roman</vt:lpstr>
      <vt:lpstr>Wingdings</vt:lpstr>
      <vt:lpstr>Tema de Office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COSTUMBRE INTERNACIONAL</dc:title>
  <dc:creator>Jorge Rivoir</dc:creator>
  <cp:lastModifiedBy>Silvia</cp:lastModifiedBy>
  <cp:revision>176</cp:revision>
  <dcterms:created xsi:type="dcterms:W3CDTF">2017-04-23T15:36:09Z</dcterms:created>
  <dcterms:modified xsi:type="dcterms:W3CDTF">2017-05-09T01:26:35Z</dcterms:modified>
</cp:coreProperties>
</file>