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6"/>
  </p:notesMasterIdLst>
  <p:sldIdLst>
    <p:sldId id="256" r:id="rId2"/>
    <p:sldId id="260" r:id="rId3"/>
    <p:sldId id="262" r:id="rId4"/>
    <p:sldId id="261" r:id="rId5"/>
    <p:sldId id="264" r:id="rId6"/>
    <p:sldId id="258" r:id="rId7"/>
    <p:sldId id="277" r:id="rId8"/>
    <p:sldId id="266" r:id="rId9"/>
    <p:sldId id="267" r:id="rId10"/>
    <p:sldId id="274" r:id="rId11"/>
    <p:sldId id="275" r:id="rId12"/>
    <p:sldId id="278" r:id="rId13"/>
    <p:sldId id="288" r:id="rId14"/>
    <p:sldId id="276" r:id="rId15"/>
    <p:sldId id="289" r:id="rId16"/>
    <p:sldId id="283" r:id="rId17"/>
    <p:sldId id="284" r:id="rId18"/>
    <p:sldId id="290" r:id="rId19"/>
    <p:sldId id="287" r:id="rId20"/>
    <p:sldId id="291" r:id="rId21"/>
    <p:sldId id="285" r:id="rId22"/>
    <p:sldId id="286" r:id="rId23"/>
    <p:sldId id="272" r:id="rId24"/>
    <p:sldId id="259" r:id="rId25"/>
    <p:sldId id="257" r:id="rId26"/>
    <p:sldId id="265" r:id="rId27"/>
    <p:sldId id="292" r:id="rId28"/>
    <p:sldId id="293" r:id="rId29"/>
    <p:sldId id="269" r:id="rId30"/>
    <p:sldId id="270" r:id="rId31"/>
    <p:sldId id="271" r:id="rId32"/>
    <p:sldId id="263" r:id="rId33"/>
    <p:sldId id="294" r:id="rId34"/>
    <p:sldId id="273" r:id="rId3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3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55" d="100"/>
          <a:sy n="55" d="100"/>
        </p:scale>
        <p:origin x="-1099"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s-ES"/>
          </a:p>
        </p:txBody>
      </p:sp>
      <p:sp>
        <p:nvSpPr>
          <p:cNvPr id="1249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s-E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249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s-ES"/>
          </a:p>
        </p:txBody>
      </p:sp>
      <p:sp>
        <p:nvSpPr>
          <p:cNvPr id="1249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F1861A4A-B5CD-4ADF-B6F3-C4EF4D90CACE}"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s-E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s-E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s-E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s-E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s-E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s-E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s-ES"/>
            </a:p>
          </p:txBody>
        </p:sp>
      </p:grpSp>
      <p:sp>
        <p:nvSpPr>
          <p:cNvPr id="122892" name="Rectangle 12"/>
          <p:cNvSpPr>
            <a:spLocks noGrp="1" noChangeArrowheads="1"/>
          </p:cNvSpPr>
          <p:nvPr>
            <p:ph type="ctrTitle"/>
          </p:nvPr>
        </p:nvSpPr>
        <p:spPr>
          <a:xfrm>
            <a:off x="990600" y="1676400"/>
            <a:ext cx="7772400" cy="1462088"/>
          </a:xfrm>
        </p:spPr>
        <p:txBody>
          <a:bodyPr/>
          <a:lstStyle>
            <a:lvl1pPr>
              <a:defRPr/>
            </a:lvl1pPr>
          </a:lstStyle>
          <a:p>
            <a:r>
              <a:rPr lang="es-ES"/>
              <a:t>Haga clic para cambiar el estilo de título	</a:t>
            </a:r>
          </a:p>
        </p:txBody>
      </p:sp>
      <p:sp>
        <p:nvSpPr>
          <p:cNvPr id="1228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3DEC04A2-F77E-4DC5-A8A5-51BC7757F690}"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AE88E737-0308-4694-9069-2B34DF45B544}"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F995D556-BD90-4008-8C1B-24B794B74A34}"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CFECACA1-8E1F-4E1C-9DF2-480A207FABF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308C0281-4DA5-470A-B456-B70C0E5697D6}"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4BF79634-1795-4DAF-B485-21F2C370EF43}"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BA0A9FEE-95D9-4A53-8400-C7583A9E552E}"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FCAC6714-2813-4947-B6DD-B489BCD056AB}"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5E85FD32-B679-499A-9B74-E49DF251CB3A}"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81F1EAE2-168D-4F09-A879-D42A1233B58A}"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34AEDEDB-C99F-4BE6-BD64-D1C6245915AC}"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s-ES" sz="2400"/>
          </a:p>
        </p:txBody>
      </p:sp>
      <p:sp>
        <p:nvSpPr>
          <p:cNvPr id="1218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s-ES" sz="2400"/>
          </a:p>
        </p:txBody>
      </p:sp>
      <p:sp>
        <p:nvSpPr>
          <p:cNvPr id="12186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s-ES" sz="2400"/>
          </a:p>
        </p:txBody>
      </p:sp>
      <p:sp>
        <p:nvSpPr>
          <p:cNvPr id="1218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s-ES" sz="2400"/>
          </a:p>
        </p:txBody>
      </p:sp>
      <p:sp>
        <p:nvSpPr>
          <p:cNvPr id="1218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s-ES" sz="2400"/>
          </a:p>
        </p:txBody>
      </p:sp>
      <p:sp>
        <p:nvSpPr>
          <p:cNvPr id="12186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s-ES" sz="2400"/>
          </a:p>
        </p:txBody>
      </p:sp>
      <p:sp>
        <p:nvSpPr>
          <p:cNvPr id="12186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s-ES" sz="2400"/>
          </a:p>
        </p:txBody>
      </p:sp>
      <p:sp>
        <p:nvSpPr>
          <p:cNvPr id="1741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1741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2186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Arial" charset="0"/>
              </a:defRPr>
            </a:lvl1pPr>
          </a:lstStyle>
          <a:p>
            <a:pPr>
              <a:defRPr/>
            </a:pPr>
            <a:endParaRPr lang="es-ES"/>
          </a:p>
        </p:txBody>
      </p:sp>
      <p:sp>
        <p:nvSpPr>
          <p:cNvPr id="12186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Arial" charset="0"/>
              </a:defRPr>
            </a:lvl1pPr>
          </a:lstStyle>
          <a:p>
            <a:pPr>
              <a:defRPr/>
            </a:pPr>
            <a:endParaRPr lang="es-ES"/>
          </a:p>
        </p:txBody>
      </p:sp>
      <p:sp>
        <p:nvSpPr>
          <p:cNvPr id="12186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Arial" charset="0"/>
              </a:defRPr>
            </a:lvl1pPr>
          </a:lstStyle>
          <a:p>
            <a:pPr>
              <a:defRPr/>
            </a:pPr>
            <a:fld id="{2580B828-46D9-4AC2-8392-AE1921D09E5E}"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s.wikipedia.org/wiki/L%C3%ADneas_de_base_(Derecho_del_mar)" TargetMode="External"/><Relationship Id="rId2" Type="http://schemas.openxmlformats.org/officeDocument/2006/relationships/hyperlink" Target="http://es.wikipedia.org/wiki/Tratado_internaciona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s.wikipedia.org/wiki/Milla_n%C3%A1utica" TargetMode="External"/><Relationship Id="rId2" Type="http://schemas.openxmlformats.org/officeDocument/2006/relationships/hyperlink" Target="http://es.wikipedia.org/wiki/Mar_territorial" TargetMode="External"/><Relationship Id="rId1" Type="http://schemas.openxmlformats.org/officeDocument/2006/relationships/slideLayout" Target="../slideLayouts/slideLayout7.xml"/><Relationship Id="rId4" Type="http://schemas.openxmlformats.org/officeDocument/2006/relationships/hyperlink" Target="http://es.wikipedia.org/wiki/L%C3%ADnea_de_base_(derecho_del_ma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s.wikipedia.org/wiki/Milla_n%C3%A1utica" TargetMode="External"/><Relationship Id="rId2" Type="http://schemas.openxmlformats.org/officeDocument/2006/relationships/hyperlink" Target="http://es.wikipedia.org/wiki/Mar_territorial" TargetMode="External"/><Relationship Id="rId1" Type="http://schemas.openxmlformats.org/officeDocument/2006/relationships/slideLayout" Target="../slideLayouts/slideLayout7.xml"/><Relationship Id="rId4" Type="http://schemas.openxmlformats.org/officeDocument/2006/relationships/hyperlink" Target="http://es.wikipedia.org/wiki/L%C3%ADnea_de_base_(Derecho_del_mar)"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es.wikipedia.org/wiki/Islas_artificiale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s.wikipedia.org/wiki/1982" TargetMode="External"/><Relationship Id="rId7" Type="http://schemas.openxmlformats.org/officeDocument/2006/relationships/hyperlink" Target="http://es.wikipedia.org/wiki/1994" TargetMode="External"/><Relationship Id="rId2" Type="http://schemas.openxmlformats.org/officeDocument/2006/relationships/hyperlink" Target="http://es.wikipedia.org/wiki/10_de_diciembre" TargetMode="External"/><Relationship Id="rId1" Type="http://schemas.openxmlformats.org/officeDocument/2006/relationships/slideLayout" Target="../slideLayouts/slideLayout2.xml"/><Relationship Id="rId6" Type="http://schemas.openxmlformats.org/officeDocument/2006/relationships/hyperlink" Target="http://es.wikipedia.org/wiki/16_de_noviembre" TargetMode="External"/><Relationship Id="rId5" Type="http://schemas.openxmlformats.org/officeDocument/2006/relationships/hyperlink" Target="http://es.wikipedia.org/wiki/Jamaica" TargetMode="External"/><Relationship Id="rId4" Type="http://schemas.openxmlformats.org/officeDocument/2006/relationships/hyperlink" Target="http://es.wikipedia.org/wiki/Montego_Ba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DOMINIO MARITIMO PRESENTACIÓN"/>
          <p:cNvPicPr>
            <a:picLocks noChangeAspect="1" noChangeArrowheads="1"/>
          </p:cNvPicPr>
          <p:nvPr/>
        </p:nvPicPr>
        <p:blipFill>
          <a:blip r:embed="rId2"/>
          <a:srcRect/>
          <a:stretch>
            <a:fillRect/>
          </a:stretch>
        </p:blipFill>
        <p:spPr bwMode="auto">
          <a:xfrm>
            <a:off x="4460875" y="1125538"/>
            <a:ext cx="4683125" cy="5732462"/>
          </a:xfrm>
          <a:prstGeom prst="rect">
            <a:avLst/>
          </a:prstGeom>
          <a:noFill/>
          <a:ln w="9525">
            <a:noFill/>
            <a:miter lim="800000"/>
            <a:headEnd/>
            <a:tailEnd/>
          </a:ln>
        </p:spPr>
      </p:pic>
      <p:sp>
        <p:nvSpPr>
          <p:cNvPr id="14338" name="Rectangle 2"/>
          <p:cNvSpPr>
            <a:spLocks noGrp="1" noChangeArrowheads="1"/>
          </p:cNvSpPr>
          <p:nvPr>
            <p:ph type="ctrTitle"/>
          </p:nvPr>
        </p:nvSpPr>
        <p:spPr/>
        <p:txBody>
          <a:bodyPr/>
          <a:lstStyle/>
          <a:p>
            <a:pPr eaLnBrk="1" hangingPunct="1"/>
            <a:r>
              <a:rPr lang="es-UY" smtClean="0"/>
              <a:t>     DOMINIO MARÍTIMO</a:t>
            </a:r>
            <a:endParaRPr lang="es-ES" smtClean="0"/>
          </a:p>
        </p:txBody>
      </p:sp>
      <p:sp>
        <p:nvSpPr>
          <p:cNvPr id="14339" name="6 CuadroTexto"/>
          <p:cNvSpPr txBox="1">
            <a:spLocks noChangeArrowheads="1"/>
          </p:cNvSpPr>
          <p:nvPr/>
        </p:nvSpPr>
        <p:spPr bwMode="auto">
          <a:xfrm>
            <a:off x="928688" y="6072188"/>
            <a:ext cx="2214562" cy="369887"/>
          </a:xfrm>
          <a:prstGeom prst="rect">
            <a:avLst/>
          </a:prstGeom>
          <a:noFill/>
          <a:ln w="9525">
            <a:noFill/>
            <a:miter lim="800000"/>
            <a:headEnd/>
            <a:tailEnd/>
          </a:ln>
        </p:spPr>
        <p:txBody>
          <a:bodyPr>
            <a:spAutoFit/>
          </a:bodyPr>
          <a:lstStyle/>
          <a:p>
            <a:r>
              <a:rPr lang="es-ES">
                <a:latin typeface="Allegro BT"/>
              </a:rPr>
              <a:t>Lic. Graciela Aguilar</a:t>
            </a:r>
          </a:p>
        </p:txBody>
      </p:sp>
      <p:sp>
        <p:nvSpPr>
          <p:cNvPr id="14340" name="7 CuadroTexto"/>
          <p:cNvSpPr txBox="1">
            <a:spLocks noChangeArrowheads="1"/>
          </p:cNvSpPr>
          <p:nvPr/>
        </p:nvSpPr>
        <p:spPr bwMode="auto">
          <a:xfrm>
            <a:off x="2857500" y="5786438"/>
            <a:ext cx="571500" cy="369887"/>
          </a:xfrm>
          <a:prstGeom prst="rect">
            <a:avLst/>
          </a:prstGeom>
          <a:noFill/>
          <a:ln w="9525">
            <a:noFill/>
            <a:miter lim="800000"/>
            <a:headEnd/>
            <a:tailEnd/>
          </a:ln>
        </p:spPr>
        <p:txBody>
          <a:bodyPr>
            <a:spAutoFit/>
          </a:bodyPr>
          <a:lstStyle/>
          <a:p>
            <a:r>
              <a:rPr lang="es-ES"/>
              <a:t>®</a:t>
            </a:r>
          </a:p>
        </p:txBody>
      </p:sp>
      <p:pic>
        <p:nvPicPr>
          <p:cNvPr id="14341" name="5 Imagen" descr="portada mar.jpg"/>
          <p:cNvPicPr>
            <a:picLocks noChangeAspect="1"/>
          </p:cNvPicPr>
          <p:nvPr/>
        </p:nvPicPr>
        <p:blipFill>
          <a:blip r:embed="rId3"/>
          <a:srcRect/>
          <a:stretch>
            <a:fillRect/>
          </a:stretch>
        </p:blipFill>
        <p:spPr bwMode="auto">
          <a:xfrm>
            <a:off x="323850" y="0"/>
            <a:ext cx="2846388" cy="2349500"/>
          </a:xfrm>
          <a:prstGeom prst="rect">
            <a:avLst/>
          </a:prstGeom>
          <a:noFill/>
          <a:ln w="57150">
            <a:solidFill>
              <a:schemeClr val="tx1"/>
            </a:solidFill>
            <a:miter lim="800000"/>
            <a:headEnd/>
            <a:tailEnd/>
          </a:ln>
        </p:spPr>
      </p:pic>
      <p:sp>
        <p:nvSpPr>
          <p:cNvPr id="14342" name="6 CuadroTexto"/>
          <p:cNvSpPr txBox="1">
            <a:spLocks noChangeArrowheads="1"/>
          </p:cNvSpPr>
          <p:nvPr/>
        </p:nvSpPr>
        <p:spPr bwMode="auto">
          <a:xfrm>
            <a:off x="323850" y="6488113"/>
            <a:ext cx="2587625" cy="369887"/>
          </a:xfrm>
          <a:prstGeom prst="rect">
            <a:avLst/>
          </a:prstGeom>
          <a:noFill/>
          <a:ln w="9525">
            <a:noFill/>
            <a:miter lim="800000"/>
            <a:headEnd/>
            <a:tailEnd/>
          </a:ln>
        </p:spPr>
        <p:txBody>
          <a:bodyPr wrap="none">
            <a:spAutoFit/>
          </a:bodyPr>
          <a:lstStyle/>
          <a:p>
            <a:r>
              <a:rPr lang="en-US" b="1"/>
              <a:t>www.datadipuy.com</a:t>
            </a:r>
            <a:endParaRPr lang="es-ES"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4 Marcador de pie de página"/>
          <p:cNvSpPr>
            <a:spLocks noGrp="1"/>
          </p:cNvSpPr>
          <p:nvPr>
            <p:ph type="ftr" sz="quarter" idx="11"/>
          </p:nvPr>
        </p:nvSpPr>
        <p:spPr>
          <a:noFill/>
        </p:spPr>
        <p:txBody>
          <a:bodyPr/>
          <a:lstStyle/>
          <a:p>
            <a:r>
              <a:rPr lang="es-ES" smtClean="0"/>
              <a:t>Lic.G.Aguilar</a:t>
            </a:r>
          </a:p>
        </p:txBody>
      </p:sp>
      <p:pic>
        <p:nvPicPr>
          <p:cNvPr id="26626" name="Picture 5" descr="Imagen PC URU"/>
          <p:cNvPicPr>
            <a:picLocks noChangeAspect="1" noChangeArrowheads="1"/>
          </p:cNvPicPr>
          <p:nvPr/>
        </p:nvPicPr>
        <p:blipFill>
          <a:blip r:embed="rId2"/>
          <a:srcRect/>
          <a:stretch>
            <a:fillRect/>
          </a:stretch>
        </p:blipFill>
        <p:spPr bwMode="auto">
          <a:xfrm>
            <a:off x="1403350" y="620713"/>
            <a:ext cx="6913563"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FRENTE MARITIMO"/>
          <p:cNvPicPr>
            <a:picLocks noChangeAspect="1" noChangeArrowheads="1"/>
          </p:cNvPicPr>
          <p:nvPr/>
        </p:nvPicPr>
        <p:blipFill>
          <a:blip r:embed="rId2"/>
          <a:srcRect/>
          <a:stretch>
            <a:fillRect/>
          </a:stretch>
        </p:blipFill>
        <p:spPr bwMode="auto">
          <a:xfrm>
            <a:off x="0" y="836613"/>
            <a:ext cx="8977313" cy="6253162"/>
          </a:xfrm>
          <a:prstGeom prst="rect">
            <a:avLst/>
          </a:prstGeom>
          <a:noFill/>
          <a:ln w="9525">
            <a:noFill/>
            <a:miter lim="800000"/>
            <a:headEnd/>
            <a:tailEnd/>
          </a:ln>
        </p:spPr>
      </p:pic>
      <p:sp>
        <p:nvSpPr>
          <p:cNvPr id="27650" name="4 Marcador de pie de página"/>
          <p:cNvSpPr>
            <a:spLocks noGrp="1"/>
          </p:cNvSpPr>
          <p:nvPr>
            <p:ph type="ftr" sz="quarter" idx="11"/>
          </p:nvPr>
        </p:nvSpPr>
        <p:spPr>
          <a:noFill/>
        </p:spPr>
        <p:txBody>
          <a:bodyPr/>
          <a:lstStyle/>
          <a:p>
            <a:r>
              <a:rPr lang="es-ES" smtClean="0"/>
              <a:t>Lic.G.Aguilar</a:t>
            </a:r>
          </a:p>
        </p:txBody>
      </p:sp>
      <p:sp>
        <p:nvSpPr>
          <p:cNvPr id="27651" name="Rectangle 2"/>
          <p:cNvSpPr>
            <a:spLocks noGrp="1" noChangeArrowheads="1"/>
          </p:cNvSpPr>
          <p:nvPr>
            <p:ph type="title"/>
          </p:nvPr>
        </p:nvSpPr>
        <p:spPr>
          <a:xfrm>
            <a:off x="1116013" y="0"/>
            <a:ext cx="7793037" cy="1462088"/>
          </a:xfrm>
        </p:spPr>
        <p:txBody>
          <a:bodyPr/>
          <a:lstStyle/>
          <a:p>
            <a:pPr eaLnBrk="1" hangingPunct="1"/>
            <a:r>
              <a:rPr lang="es-UY" sz="2800" smtClean="0"/>
              <a:t>Tratado del Río de la Plata </a:t>
            </a:r>
            <a:br>
              <a:rPr lang="es-UY" sz="2800" smtClean="0"/>
            </a:br>
            <a:r>
              <a:rPr lang="es-UY" sz="2800" smtClean="0"/>
              <a:t>Convención del mar : Jamaica 1982</a:t>
            </a:r>
            <a:endParaRPr lang="es-ES"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Rectángulo"/>
          <p:cNvSpPr>
            <a:spLocks noChangeArrowheads="1"/>
          </p:cNvSpPr>
          <p:nvPr/>
        </p:nvSpPr>
        <p:spPr bwMode="auto">
          <a:xfrm>
            <a:off x="1331913" y="2205038"/>
            <a:ext cx="6911975" cy="3786187"/>
          </a:xfrm>
          <a:prstGeom prst="rect">
            <a:avLst/>
          </a:prstGeom>
          <a:noFill/>
          <a:ln w="9525">
            <a:noFill/>
            <a:miter lim="800000"/>
            <a:headEnd/>
            <a:tailEnd/>
          </a:ln>
        </p:spPr>
        <p:txBody>
          <a:bodyPr>
            <a:spAutoFit/>
          </a:bodyPr>
          <a:lstStyle/>
          <a:p>
            <a:r>
              <a:rPr lang="es-ES" sz="2400" b="1"/>
              <a:t>Cuando las costas de dos Estados son adyacentes o se hallen situadas frente a frente, ninguno de dichos Estados tiene derecho, salvo </a:t>
            </a:r>
            <a:r>
              <a:rPr lang="es-ES" sz="2400" b="1">
                <a:hlinkClick r:id="rId2" tooltip="Tratado internacional"/>
              </a:rPr>
              <a:t>acuerdo</a:t>
            </a:r>
            <a:r>
              <a:rPr lang="es-ES" sz="2400" b="1"/>
              <a:t> en contrario, a extender su </a:t>
            </a:r>
            <a:r>
              <a:rPr lang="es-ES" sz="2400" b="1" u="sng"/>
              <a:t>mar territorial más allá de una línea media cuyos puntos sean equidistantes de los puntos más próximos de las </a:t>
            </a:r>
            <a:r>
              <a:rPr lang="es-ES" sz="2400" b="1" u="sng">
                <a:hlinkClick r:id="rId3" tooltip="Líneas de base (Derecho del mar)"/>
              </a:rPr>
              <a:t>líneas de base</a:t>
            </a:r>
            <a:r>
              <a:rPr lang="es-ES" sz="2400" b="1"/>
              <a:t> a partir de las cuales se mida la anchura del mar territorial de cada uno de dichos Estados. </a:t>
            </a:r>
          </a:p>
        </p:txBody>
      </p:sp>
      <p:sp>
        <p:nvSpPr>
          <p:cNvPr id="28674" name="2 CuadroTexto"/>
          <p:cNvSpPr txBox="1">
            <a:spLocks noChangeArrowheads="1"/>
          </p:cNvSpPr>
          <p:nvPr/>
        </p:nvSpPr>
        <p:spPr bwMode="auto">
          <a:xfrm>
            <a:off x="1692275" y="981075"/>
            <a:ext cx="5543550" cy="461963"/>
          </a:xfrm>
          <a:prstGeom prst="rect">
            <a:avLst/>
          </a:prstGeom>
          <a:noFill/>
          <a:ln w="38100">
            <a:solidFill>
              <a:schemeClr val="tx1"/>
            </a:solidFill>
            <a:miter lim="800000"/>
            <a:headEnd/>
            <a:tailEnd/>
          </a:ln>
        </p:spPr>
        <p:txBody>
          <a:bodyPr>
            <a:spAutoFit/>
          </a:bodyPr>
          <a:lstStyle/>
          <a:p>
            <a:r>
              <a:rPr lang="en-US" sz="2400" b="1"/>
              <a:t>ESTADOS con  costas  adyacentes</a:t>
            </a:r>
            <a:endParaRPr lang="es-ES" sz="2400" b="1"/>
          </a:p>
        </p:txBody>
      </p:sp>
      <p:sp>
        <p:nvSpPr>
          <p:cNvPr id="28675" name="3 CuadroTexto"/>
          <p:cNvSpPr txBox="1">
            <a:spLocks noChangeArrowheads="1"/>
          </p:cNvSpPr>
          <p:nvPr/>
        </p:nvSpPr>
        <p:spPr bwMode="auto">
          <a:xfrm>
            <a:off x="5867400" y="1628775"/>
            <a:ext cx="2808288" cy="369888"/>
          </a:xfrm>
          <a:prstGeom prst="rect">
            <a:avLst/>
          </a:prstGeom>
          <a:noFill/>
          <a:ln w="38100">
            <a:solidFill>
              <a:schemeClr val="tx1"/>
            </a:solidFill>
            <a:miter lim="800000"/>
            <a:headEnd/>
            <a:tailEnd/>
          </a:ln>
        </p:spPr>
        <p:txBody>
          <a:bodyPr>
            <a:spAutoFit/>
          </a:bodyPr>
          <a:lstStyle/>
          <a:p>
            <a:r>
              <a:rPr lang="en-US" b="1"/>
              <a:t>Ej:  Uruguay - Brasil</a:t>
            </a:r>
            <a:endParaRPr lang="es-ES"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PLATAFORMA CONTINENTAL"/>
          <p:cNvPicPr>
            <a:picLocks noChangeAspect="1" noChangeArrowheads="1"/>
          </p:cNvPicPr>
          <p:nvPr/>
        </p:nvPicPr>
        <p:blipFill>
          <a:blip r:embed="rId2"/>
          <a:srcRect/>
          <a:stretch>
            <a:fillRect/>
          </a:stretch>
        </p:blipFill>
        <p:spPr bwMode="auto">
          <a:xfrm>
            <a:off x="0" y="333375"/>
            <a:ext cx="9144000" cy="6524625"/>
          </a:xfrm>
          <a:prstGeom prst="rect">
            <a:avLst/>
          </a:prstGeom>
          <a:noFill/>
          <a:ln w="9525">
            <a:noFill/>
            <a:miter lim="800000"/>
            <a:headEnd/>
            <a:tailEnd/>
          </a:ln>
        </p:spPr>
      </p:pic>
      <p:sp>
        <p:nvSpPr>
          <p:cNvPr id="29698" name="Text Box 5"/>
          <p:cNvSpPr txBox="1">
            <a:spLocks noChangeArrowheads="1"/>
          </p:cNvSpPr>
          <p:nvPr/>
        </p:nvSpPr>
        <p:spPr bwMode="auto">
          <a:xfrm>
            <a:off x="376238" y="708025"/>
            <a:ext cx="4071937" cy="641350"/>
          </a:xfrm>
          <a:prstGeom prst="rect">
            <a:avLst/>
          </a:prstGeom>
          <a:noFill/>
          <a:ln w="9525">
            <a:noFill/>
            <a:miter lim="800000"/>
            <a:headEnd/>
            <a:tailEnd/>
          </a:ln>
        </p:spPr>
        <p:txBody>
          <a:bodyPr wrap="none">
            <a:spAutoFit/>
          </a:bodyPr>
          <a:lstStyle/>
          <a:p>
            <a:r>
              <a:rPr lang="es-UY">
                <a:solidFill>
                  <a:schemeClr val="folHlink"/>
                </a:solidFill>
              </a:rPr>
              <a:t>Delimitación de los espacios marítimos</a:t>
            </a:r>
          </a:p>
          <a:p>
            <a:r>
              <a:rPr lang="es-UY">
                <a:solidFill>
                  <a:schemeClr val="folHlink"/>
                </a:solidFill>
              </a:rPr>
              <a:t>CONVEMAR 1982</a:t>
            </a:r>
            <a:endParaRPr lang="es-ES">
              <a:solidFill>
                <a:schemeClr val="folHlink"/>
              </a:solidFill>
            </a:endParaRPr>
          </a:p>
        </p:txBody>
      </p:sp>
      <p:sp>
        <p:nvSpPr>
          <p:cNvPr id="29699" name="5 CuadroTexto"/>
          <p:cNvSpPr txBox="1">
            <a:spLocks noChangeArrowheads="1"/>
          </p:cNvSpPr>
          <p:nvPr/>
        </p:nvSpPr>
        <p:spPr bwMode="auto">
          <a:xfrm>
            <a:off x="785813" y="6286500"/>
            <a:ext cx="2189162" cy="369888"/>
          </a:xfrm>
          <a:prstGeom prst="rect">
            <a:avLst/>
          </a:prstGeom>
          <a:noFill/>
          <a:ln w="9525">
            <a:noFill/>
            <a:miter lim="800000"/>
            <a:headEnd/>
            <a:tailEnd/>
          </a:ln>
        </p:spPr>
        <p:txBody>
          <a:bodyPr wrap="none">
            <a:spAutoFit/>
          </a:bodyPr>
          <a:lstStyle/>
          <a:p>
            <a:r>
              <a:rPr lang="es-ES">
                <a:latin typeface="Allegro BT"/>
              </a:rPr>
              <a:t>Lic. Graciela Aguilar</a:t>
            </a:r>
          </a:p>
        </p:txBody>
      </p:sp>
      <p:cxnSp>
        <p:nvCxnSpPr>
          <p:cNvPr id="6" name="5 Conector recto"/>
          <p:cNvCxnSpPr/>
          <p:nvPr/>
        </p:nvCxnSpPr>
        <p:spPr>
          <a:xfrm>
            <a:off x="3851275" y="3068638"/>
            <a:ext cx="0" cy="10080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701" name="11 CuadroTexto"/>
          <p:cNvSpPr txBox="1">
            <a:spLocks noChangeArrowheads="1"/>
          </p:cNvSpPr>
          <p:nvPr/>
        </p:nvSpPr>
        <p:spPr bwMode="auto">
          <a:xfrm>
            <a:off x="3132138" y="3284538"/>
            <a:ext cx="484187" cy="368300"/>
          </a:xfrm>
          <a:prstGeom prst="rect">
            <a:avLst/>
          </a:prstGeom>
          <a:noFill/>
          <a:ln w="9525">
            <a:noFill/>
            <a:miter lim="800000"/>
            <a:headEnd/>
            <a:tailEnd/>
          </a:ln>
        </p:spPr>
        <p:txBody>
          <a:bodyPr wrap="none">
            <a:spAutoFit/>
          </a:bodyPr>
          <a:lstStyle/>
          <a:p>
            <a:r>
              <a:rPr lang="en-US" b="1"/>
              <a:t>ZC</a:t>
            </a:r>
            <a:endParaRPr lang="es-ES" b="1"/>
          </a:p>
        </p:txBody>
      </p:sp>
      <p:cxnSp>
        <p:nvCxnSpPr>
          <p:cNvPr id="14" name="13 Conector recto"/>
          <p:cNvCxnSpPr/>
          <p:nvPr/>
        </p:nvCxnSpPr>
        <p:spPr>
          <a:xfrm>
            <a:off x="5940425" y="2781300"/>
            <a:ext cx="0" cy="23034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908175" y="2997200"/>
            <a:ext cx="3959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704" name="19 CuadroTexto"/>
          <p:cNvSpPr txBox="1">
            <a:spLocks noChangeArrowheads="1"/>
          </p:cNvSpPr>
          <p:nvPr/>
        </p:nvSpPr>
        <p:spPr bwMode="auto">
          <a:xfrm>
            <a:off x="1258888" y="1916113"/>
            <a:ext cx="1368425" cy="277812"/>
          </a:xfrm>
          <a:prstGeom prst="rect">
            <a:avLst/>
          </a:prstGeom>
          <a:solidFill>
            <a:schemeClr val="bg1"/>
          </a:solidFill>
          <a:ln w="19050">
            <a:solidFill>
              <a:schemeClr val="tx1"/>
            </a:solidFill>
            <a:miter lim="800000"/>
            <a:headEnd/>
            <a:tailEnd/>
          </a:ln>
        </p:spPr>
        <p:txBody>
          <a:bodyPr>
            <a:spAutoFit/>
          </a:bodyPr>
          <a:lstStyle/>
          <a:p>
            <a:r>
              <a:rPr lang="en-US" sz="1200" b="1"/>
              <a:t>Linea de base</a:t>
            </a:r>
            <a:endParaRPr lang="es-ES" sz="1200" b="1"/>
          </a:p>
        </p:txBody>
      </p:sp>
      <p:sp>
        <p:nvSpPr>
          <p:cNvPr id="11" name="10 Rectángulo"/>
          <p:cNvSpPr/>
          <p:nvPr/>
        </p:nvSpPr>
        <p:spPr>
          <a:xfrm>
            <a:off x="2484438" y="3068638"/>
            <a:ext cx="86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Rectángulo"/>
          <p:cNvSpPr/>
          <p:nvPr/>
        </p:nvSpPr>
        <p:spPr>
          <a:xfrm>
            <a:off x="2051050" y="3068638"/>
            <a:ext cx="1441450" cy="1444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0" name="9 Conector recto"/>
          <p:cNvCxnSpPr/>
          <p:nvPr/>
        </p:nvCxnSpPr>
        <p:spPr>
          <a:xfrm>
            <a:off x="2916238" y="3068638"/>
            <a:ext cx="0" cy="1008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708" name="12 CuadroTexto"/>
          <p:cNvSpPr txBox="1">
            <a:spLocks noChangeArrowheads="1"/>
          </p:cNvSpPr>
          <p:nvPr/>
        </p:nvSpPr>
        <p:spPr bwMode="auto">
          <a:xfrm>
            <a:off x="1908175" y="3068638"/>
            <a:ext cx="877888" cy="246062"/>
          </a:xfrm>
          <a:prstGeom prst="rect">
            <a:avLst/>
          </a:prstGeom>
          <a:noFill/>
          <a:ln w="9525">
            <a:noFill/>
            <a:miter lim="800000"/>
            <a:headEnd/>
            <a:tailEnd/>
          </a:ln>
        </p:spPr>
        <p:txBody>
          <a:bodyPr wrap="none">
            <a:spAutoFit/>
          </a:bodyPr>
          <a:lstStyle/>
          <a:p>
            <a:r>
              <a:rPr lang="en-US" sz="1000" b="1"/>
              <a:t>12 MILLAS</a:t>
            </a:r>
            <a:endParaRPr lang="es-ES" sz="1000" b="1"/>
          </a:p>
        </p:txBody>
      </p:sp>
      <p:sp>
        <p:nvSpPr>
          <p:cNvPr id="29709" name="14 Rectángulo"/>
          <p:cNvSpPr>
            <a:spLocks noChangeArrowheads="1"/>
          </p:cNvSpPr>
          <p:nvPr/>
        </p:nvSpPr>
        <p:spPr bwMode="auto">
          <a:xfrm>
            <a:off x="2916238" y="3068638"/>
            <a:ext cx="877887" cy="246062"/>
          </a:xfrm>
          <a:prstGeom prst="rect">
            <a:avLst/>
          </a:prstGeom>
          <a:noFill/>
          <a:ln w="9525">
            <a:noFill/>
            <a:miter lim="800000"/>
            <a:headEnd/>
            <a:tailEnd/>
          </a:ln>
        </p:spPr>
        <p:txBody>
          <a:bodyPr wrap="none">
            <a:spAutoFit/>
          </a:bodyPr>
          <a:lstStyle/>
          <a:p>
            <a:r>
              <a:rPr lang="en-US" sz="1000" b="1"/>
              <a:t>12 MILLAS</a:t>
            </a:r>
            <a:endParaRPr lang="es-ES" sz="1000" b="1"/>
          </a:p>
        </p:txBody>
      </p:sp>
      <p:sp>
        <p:nvSpPr>
          <p:cNvPr id="29710" name="18 CuadroTexto"/>
          <p:cNvSpPr txBox="1">
            <a:spLocks noChangeArrowheads="1"/>
          </p:cNvSpPr>
          <p:nvPr/>
        </p:nvSpPr>
        <p:spPr bwMode="auto">
          <a:xfrm>
            <a:off x="6588125" y="3500438"/>
            <a:ext cx="944563" cy="307975"/>
          </a:xfrm>
          <a:prstGeom prst="rect">
            <a:avLst/>
          </a:prstGeom>
          <a:noFill/>
          <a:ln w="9525">
            <a:noFill/>
            <a:miter lim="800000"/>
            <a:headEnd/>
            <a:tailEnd/>
          </a:ln>
        </p:spPr>
        <p:txBody>
          <a:bodyPr wrap="none">
            <a:spAutoFit/>
          </a:bodyPr>
          <a:lstStyle/>
          <a:p>
            <a:r>
              <a:rPr lang="en-US" sz="1400" b="1"/>
              <a:t>Alta Mar</a:t>
            </a:r>
            <a:endParaRPr lang="es-ES" sz="1400" b="1"/>
          </a:p>
        </p:txBody>
      </p:sp>
      <p:sp>
        <p:nvSpPr>
          <p:cNvPr id="17" name="16 Llamada de flecha hacia arriba"/>
          <p:cNvSpPr/>
          <p:nvPr/>
        </p:nvSpPr>
        <p:spPr>
          <a:xfrm>
            <a:off x="2916238" y="4221163"/>
            <a:ext cx="1008062" cy="647700"/>
          </a:xfrm>
          <a:prstGeom prst="upArrowCallou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 name="17 Cerrar llave"/>
          <p:cNvSpPr/>
          <p:nvPr/>
        </p:nvSpPr>
        <p:spPr>
          <a:xfrm rot="5400000">
            <a:off x="2627313" y="4149725"/>
            <a:ext cx="431800" cy="2016125"/>
          </a:xfrm>
          <a:prstGeom prst="rightBrace">
            <a:avLst>
              <a:gd name="adj1" fmla="val 8333"/>
              <a:gd name="adj2" fmla="val 49280"/>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29713" name="19 CuadroTexto"/>
          <p:cNvSpPr txBox="1">
            <a:spLocks noChangeArrowheads="1"/>
          </p:cNvSpPr>
          <p:nvPr/>
        </p:nvSpPr>
        <p:spPr bwMode="auto">
          <a:xfrm>
            <a:off x="2268538" y="5445125"/>
            <a:ext cx="1228725" cy="369888"/>
          </a:xfrm>
          <a:prstGeom prst="rect">
            <a:avLst/>
          </a:prstGeom>
          <a:solidFill>
            <a:schemeClr val="bg1"/>
          </a:solidFill>
          <a:ln w="38100">
            <a:solidFill>
              <a:schemeClr val="tx1"/>
            </a:solidFill>
            <a:miter lim="800000"/>
            <a:headEnd/>
            <a:tailEnd/>
          </a:ln>
        </p:spPr>
        <p:txBody>
          <a:bodyPr wrap="none">
            <a:spAutoFit/>
          </a:bodyPr>
          <a:lstStyle/>
          <a:p>
            <a:r>
              <a:rPr lang="en-US" b="1">
                <a:solidFill>
                  <a:srgbClr val="FF0000"/>
                </a:solidFill>
              </a:rPr>
              <a:t>24 millas</a:t>
            </a:r>
            <a:endParaRPr lang="es-ES" b="1">
              <a:solidFill>
                <a:srgbClr val="FF0000"/>
              </a:solidFill>
            </a:endParaRPr>
          </a:p>
        </p:txBody>
      </p:sp>
      <p:sp>
        <p:nvSpPr>
          <p:cNvPr id="29714" name="20 CuadroTexto"/>
          <p:cNvSpPr txBox="1">
            <a:spLocks noChangeArrowheads="1"/>
          </p:cNvSpPr>
          <p:nvPr/>
        </p:nvSpPr>
        <p:spPr bwMode="auto">
          <a:xfrm>
            <a:off x="468313" y="765175"/>
            <a:ext cx="3959225" cy="522288"/>
          </a:xfrm>
          <a:prstGeom prst="rect">
            <a:avLst/>
          </a:prstGeom>
          <a:solidFill>
            <a:schemeClr val="bg1"/>
          </a:solidFill>
          <a:ln w="38100">
            <a:solidFill>
              <a:schemeClr val="tx1"/>
            </a:solidFill>
            <a:miter lim="800000"/>
            <a:headEnd/>
            <a:tailEnd/>
          </a:ln>
        </p:spPr>
        <p:txBody>
          <a:bodyPr>
            <a:spAutoFit/>
          </a:bodyPr>
          <a:lstStyle/>
          <a:p>
            <a:r>
              <a:rPr lang="en-US" sz="2400" b="1"/>
              <a:t>       </a:t>
            </a:r>
            <a:r>
              <a:rPr lang="en-US" sz="2800" b="1"/>
              <a:t>Zona Contigua</a:t>
            </a:r>
            <a:endParaRPr lang="es-ES" sz="28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CuadroTexto"/>
          <p:cNvSpPr txBox="1">
            <a:spLocks noChangeArrowheads="1"/>
          </p:cNvSpPr>
          <p:nvPr/>
        </p:nvSpPr>
        <p:spPr bwMode="auto">
          <a:xfrm>
            <a:off x="1258888" y="3284538"/>
            <a:ext cx="6581775" cy="485775"/>
          </a:xfrm>
          <a:prstGeom prst="rect">
            <a:avLst/>
          </a:prstGeom>
          <a:noFill/>
          <a:ln w="28575">
            <a:solidFill>
              <a:schemeClr val="tx1"/>
            </a:solidFill>
            <a:miter lim="800000"/>
            <a:headEnd/>
            <a:tailEnd/>
          </a:ln>
        </p:spPr>
        <p:txBody>
          <a:bodyPr wrap="none">
            <a:spAutoFit/>
          </a:bodyPr>
          <a:lstStyle/>
          <a:p>
            <a:pPr>
              <a:buFont typeface="Wingdings" pitchFamily="2" charset="2"/>
              <a:buChar char="Ø"/>
            </a:pPr>
            <a:r>
              <a:rPr lang="en-US" sz="2400" b="1"/>
              <a:t>  No podrá extenderse mas de 24 millas.</a:t>
            </a:r>
            <a:endParaRPr lang="es-ES" sz="2400" b="1"/>
          </a:p>
        </p:txBody>
      </p:sp>
      <p:sp>
        <p:nvSpPr>
          <p:cNvPr id="30722" name="3 CuadroTexto"/>
          <p:cNvSpPr txBox="1">
            <a:spLocks noChangeArrowheads="1"/>
          </p:cNvSpPr>
          <p:nvPr/>
        </p:nvSpPr>
        <p:spPr bwMode="auto">
          <a:xfrm>
            <a:off x="2124075" y="260350"/>
            <a:ext cx="3957638" cy="585788"/>
          </a:xfrm>
          <a:prstGeom prst="rect">
            <a:avLst/>
          </a:prstGeom>
          <a:noFill/>
          <a:ln w="38100">
            <a:solidFill>
              <a:schemeClr val="tx1"/>
            </a:solidFill>
            <a:miter lim="800000"/>
            <a:headEnd/>
            <a:tailEnd/>
          </a:ln>
        </p:spPr>
        <p:txBody>
          <a:bodyPr wrap="none">
            <a:spAutoFit/>
          </a:bodyPr>
          <a:lstStyle/>
          <a:p>
            <a:r>
              <a:rPr lang="en-US" sz="3200" b="1"/>
              <a:t>ZONA  CONTIGUA </a:t>
            </a:r>
            <a:endParaRPr lang="es-ES" sz="3200" b="1"/>
          </a:p>
        </p:txBody>
      </p:sp>
      <p:sp>
        <p:nvSpPr>
          <p:cNvPr id="30723" name="4 Rectángulo"/>
          <p:cNvSpPr>
            <a:spLocks noChangeArrowheads="1"/>
          </p:cNvSpPr>
          <p:nvPr/>
        </p:nvSpPr>
        <p:spPr bwMode="auto">
          <a:xfrm>
            <a:off x="1116013" y="1196975"/>
            <a:ext cx="6985000" cy="1630363"/>
          </a:xfrm>
          <a:prstGeom prst="rect">
            <a:avLst/>
          </a:prstGeom>
          <a:solidFill>
            <a:schemeClr val="bg1"/>
          </a:solidFill>
          <a:ln w="28575">
            <a:solidFill>
              <a:schemeClr val="tx1"/>
            </a:solidFill>
            <a:miter lim="800000"/>
            <a:headEnd/>
            <a:tailEnd/>
          </a:ln>
        </p:spPr>
        <p:txBody>
          <a:bodyPr>
            <a:spAutoFit/>
          </a:bodyPr>
          <a:lstStyle/>
          <a:p>
            <a:r>
              <a:rPr lang="es-ES" sz="2000" b="1"/>
              <a:t>La Zona Contigua es la extensión de mar adyacente al </a:t>
            </a:r>
            <a:r>
              <a:rPr lang="es-ES" sz="2000" b="1">
                <a:hlinkClick r:id="rId2" tooltip="Mar territorial"/>
              </a:rPr>
              <a:t>Mar territorial</a:t>
            </a:r>
            <a:r>
              <a:rPr lang="es-ES" sz="2000" b="1"/>
              <a:t>, que abarca desde las 12 hasta las 24 </a:t>
            </a:r>
            <a:r>
              <a:rPr lang="es-ES" sz="2000" b="1">
                <a:hlinkClick r:id="rId3" tooltip="Milla náutica"/>
              </a:rPr>
              <a:t>millas marinas</a:t>
            </a:r>
            <a:r>
              <a:rPr lang="es-ES" sz="2000" b="1"/>
              <a:t> contadas desde la </a:t>
            </a:r>
            <a:r>
              <a:rPr lang="es-ES" sz="2000" b="1">
                <a:hlinkClick r:id="rId4" tooltip="Línea de base (derecho del mar)"/>
              </a:rPr>
              <a:t>línea de base</a:t>
            </a:r>
            <a:r>
              <a:rPr lang="es-ES" sz="2000" b="1"/>
              <a:t> a partir de la cual se mide la anchura del </a:t>
            </a:r>
            <a:r>
              <a:rPr lang="es-ES" sz="2000" b="1">
                <a:hlinkClick r:id="rId2" tooltip="Mar territorial"/>
              </a:rPr>
              <a:t>mar territorial</a:t>
            </a:r>
            <a:endParaRPr lang="es-ES" sz="2000" b="1"/>
          </a:p>
        </p:txBody>
      </p:sp>
      <p:sp>
        <p:nvSpPr>
          <p:cNvPr id="30724" name="5 Rectángulo"/>
          <p:cNvSpPr>
            <a:spLocks noChangeArrowheads="1"/>
          </p:cNvSpPr>
          <p:nvPr/>
        </p:nvSpPr>
        <p:spPr bwMode="auto">
          <a:xfrm>
            <a:off x="1116013" y="4437063"/>
            <a:ext cx="6985000" cy="2016125"/>
          </a:xfrm>
          <a:prstGeom prst="rect">
            <a:avLst/>
          </a:prstGeom>
          <a:noFill/>
          <a:ln w="38100">
            <a:solidFill>
              <a:schemeClr val="tx1"/>
            </a:solidFill>
            <a:miter lim="800000"/>
            <a:headEnd/>
            <a:tailEnd/>
          </a:ln>
        </p:spPr>
        <p:txBody>
          <a:bodyPr>
            <a:spAutoFit/>
          </a:bodyPr>
          <a:lstStyle/>
          <a:p>
            <a:endParaRPr lang="es-ES" b="1"/>
          </a:p>
          <a:p>
            <a:pPr>
              <a:buFont typeface="Wingdings" pitchFamily="2" charset="2"/>
              <a:buChar char="Ø"/>
            </a:pPr>
            <a:r>
              <a:rPr lang="es-ES" b="1"/>
              <a:t>  Derechos: fiscalización en materia aduanera, </a:t>
            </a:r>
          </a:p>
          <a:p>
            <a:pPr>
              <a:buFont typeface="Wingdings" pitchFamily="2" charset="2"/>
              <a:buChar char="Ø"/>
            </a:pPr>
            <a:r>
              <a:rPr lang="es-ES" b="1"/>
              <a:t>                                                    sanitaria, </a:t>
            </a:r>
          </a:p>
          <a:p>
            <a:pPr>
              <a:buFont typeface="Wingdings" pitchFamily="2" charset="2"/>
              <a:buChar char="Ø"/>
            </a:pPr>
            <a:r>
              <a:rPr lang="es-ES" b="1"/>
              <a:t>                                                    fiscal </a:t>
            </a:r>
          </a:p>
          <a:p>
            <a:pPr>
              <a:buFont typeface="Wingdings" pitchFamily="2" charset="2"/>
              <a:buChar char="Ø"/>
            </a:pPr>
            <a:r>
              <a:rPr lang="es-ES" b="1"/>
              <a:t>                                                    migratoria.</a:t>
            </a:r>
          </a:p>
          <a:p>
            <a:pPr>
              <a:buFont typeface="Wingdings" pitchFamily="2" charset="2"/>
              <a:buChar char="Ø"/>
            </a:pPr>
            <a:r>
              <a:rPr lang="en-US" b="1"/>
              <a:t> Sancionar infracciones relacionadas con los puntos  </a:t>
            </a:r>
          </a:p>
          <a:p>
            <a:r>
              <a:rPr lang="en-US" b="1"/>
              <a:t>    anteriores,  cometidas en su Mar </a:t>
            </a:r>
            <a:r>
              <a:rPr lang="es-ES" b="1"/>
              <a:t>territorial.</a:t>
            </a:r>
          </a:p>
        </p:txBody>
      </p:sp>
      <p:sp>
        <p:nvSpPr>
          <p:cNvPr id="30725" name="6 CuadroTexto"/>
          <p:cNvSpPr txBox="1">
            <a:spLocks noChangeArrowheads="1"/>
          </p:cNvSpPr>
          <p:nvPr/>
        </p:nvSpPr>
        <p:spPr bwMode="auto">
          <a:xfrm>
            <a:off x="6516688" y="333375"/>
            <a:ext cx="1439862" cy="522288"/>
          </a:xfrm>
          <a:prstGeom prst="rect">
            <a:avLst/>
          </a:prstGeom>
          <a:noFill/>
          <a:ln w="38100">
            <a:solidFill>
              <a:schemeClr val="tx1"/>
            </a:solidFill>
            <a:miter lim="800000"/>
            <a:headEnd/>
            <a:tailEnd/>
          </a:ln>
        </p:spPr>
        <p:txBody>
          <a:bodyPr>
            <a:spAutoFit/>
          </a:bodyPr>
          <a:lstStyle/>
          <a:p>
            <a:r>
              <a:rPr lang="en-US" sz="2800" b="1"/>
              <a:t>Art.33</a:t>
            </a:r>
            <a:endParaRPr lang="es-ES" sz="28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PLATAFORMA CONTINENTAL"/>
          <p:cNvPicPr>
            <a:picLocks noChangeAspect="1" noChangeArrowheads="1"/>
          </p:cNvPicPr>
          <p:nvPr/>
        </p:nvPicPr>
        <p:blipFill>
          <a:blip r:embed="rId2"/>
          <a:srcRect/>
          <a:stretch>
            <a:fillRect/>
          </a:stretch>
        </p:blipFill>
        <p:spPr bwMode="auto">
          <a:xfrm>
            <a:off x="0" y="333375"/>
            <a:ext cx="9144000" cy="6524625"/>
          </a:xfrm>
          <a:prstGeom prst="rect">
            <a:avLst/>
          </a:prstGeom>
          <a:noFill/>
          <a:ln w="9525">
            <a:noFill/>
            <a:miter lim="800000"/>
            <a:headEnd/>
            <a:tailEnd/>
          </a:ln>
        </p:spPr>
      </p:pic>
      <p:sp>
        <p:nvSpPr>
          <p:cNvPr id="31746" name="Text Box 5"/>
          <p:cNvSpPr txBox="1">
            <a:spLocks noChangeArrowheads="1"/>
          </p:cNvSpPr>
          <p:nvPr/>
        </p:nvSpPr>
        <p:spPr bwMode="auto">
          <a:xfrm>
            <a:off x="376238" y="708025"/>
            <a:ext cx="4071937" cy="641350"/>
          </a:xfrm>
          <a:prstGeom prst="rect">
            <a:avLst/>
          </a:prstGeom>
          <a:noFill/>
          <a:ln w="9525">
            <a:noFill/>
            <a:miter lim="800000"/>
            <a:headEnd/>
            <a:tailEnd/>
          </a:ln>
        </p:spPr>
        <p:txBody>
          <a:bodyPr wrap="none">
            <a:spAutoFit/>
          </a:bodyPr>
          <a:lstStyle/>
          <a:p>
            <a:r>
              <a:rPr lang="es-UY">
                <a:solidFill>
                  <a:schemeClr val="folHlink"/>
                </a:solidFill>
              </a:rPr>
              <a:t>Delimitación de los espacios marítimos</a:t>
            </a:r>
          </a:p>
          <a:p>
            <a:r>
              <a:rPr lang="es-UY">
                <a:solidFill>
                  <a:schemeClr val="folHlink"/>
                </a:solidFill>
              </a:rPr>
              <a:t>CONVEMAR 1982</a:t>
            </a:r>
            <a:endParaRPr lang="es-ES">
              <a:solidFill>
                <a:schemeClr val="folHlink"/>
              </a:solidFill>
            </a:endParaRPr>
          </a:p>
        </p:txBody>
      </p:sp>
      <p:sp>
        <p:nvSpPr>
          <p:cNvPr id="31747" name="5 CuadroTexto"/>
          <p:cNvSpPr txBox="1">
            <a:spLocks noChangeArrowheads="1"/>
          </p:cNvSpPr>
          <p:nvPr/>
        </p:nvSpPr>
        <p:spPr bwMode="auto">
          <a:xfrm>
            <a:off x="785813" y="6286500"/>
            <a:ext cx="2189162" cy="369888"/>
          </a:xfrm>
          <a:prstGeom prst="rect">
            <a:avLst/>
          </a:prstGeom>
          <a:noFill/>
          <a:ln w="9525">
            <a:noFill/>
            <a:miter lim="800000"/>
            <a:headEnd/>
            <a:tailEnd/>
          </a:ln>
        </p:spPr>
        <p:txBody>
          <a:bodyPr wrap="none">
            <a:spAutoFit/>
          </a:bodyPr>
          <a:lstStyle/>
          <a:p>
            <a:r>
              <a:rPr lang="es-ES">
                <a:latin typeface="Allegro BT"/>
              </a:rPr>
              <a:t>Lic. Graciela Aguilar</a:t>
            </a:r>
          </a:p>
        </p:txBody>
      </p:sp>
      <p:cxnSp>
        <p:nvCxnSpPr>
          <p:cNvPr id="6" name="5 Conector recto"/>
          <p:cNvCxnSpPr/>
          <p:nvPr/>
        </p:nvCxnSpPr>
        <p:spPr>
          <a:xfrm>
            <a:off x="3851275" y="3068638"/>
            <a:ext cx="0" cy="10080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749" name="11 CuadroTexto"/>
          <p:cNvSpPr txBox="1">
            <a:spLocks noChangeArrowheads="1"/>
          </p:cNvSpPr>
          <p:nvPr/>
        </p:nvSpPr>
        <p:spPr bwMode="auto">
          <a:xfrm>
            <a:off x="3132138" y="3284538"/>
            <a:ext cx="484187" cy="368300"/>
          </a:xfrm>
          <a:prstGeom prst="rect">
            <a:avLst/>
          </a:prstGeom>
          <a:noFill/>
          <a:ln w="9525">
            <a:noFill/>
            <a:miter lim="800000"/>
            <a:headEnd/>
            <a:tailEnd/>
          </a:ln>
        </p:spPr>
        <p:txBody>
          <a:bodyPr wrap="none">
            <a:spAutoFit/>
          </a:bodyPr>
          <a:lstStyle/>
          <a:p>
            <a:r>
              <a:rPr lang="en-US" b="1"/>
              <a:t>ZC</a:t>
            </a:r>
            <a:endParaRPr lang="es-ES" b="1"/>
          </a:p>
        </p:txBody>
      </p:sp>
      <p:cxnSp>
        <p:nvCxnSpPr>
          <p:cNvPr id="14" name="13 Conector recto"/>
          <p:cNvCxnSpPr/>
          <p:nvPr/>
        </p:nvCxnSpPr>
        <p:spPr>
          <a:xfrm>
            <a:off x="5940425" y="2781300"/>
            <a:ext cx="0" cy="23034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908175" y="2997200"/>
            <a:ext cx="3959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752" name="19 CuadroTexto"/>
          <p:cNvSpPr txBox="1">
            <a:spLocks noChangeArrowheads="1"/>
          </p:cNvSpPr>
          <p:nvPr/>
        </p:nvSpPr>
        <p:spPr bwMode="auto">
          <a:xfrm>
            <a:off x="1258888" y="1916113"/>
            <a:ext cx="1368425" cy="277812"/>
          </a:xfrm>
          <a:prstGeom prst="rect">
            <a:avLst/>
          </a:prstGeom>
          <a:solidFill>
            <a:schemeClr val="bg1"/>
          </a:solidFill>
          <a:ln w="19050">
            <a:solidFill>
              <a:schemeClr val="tx1"/>
            </a:solidFill>
            <a:miter lim="800000"/>
            <a:headEnd/>
            <a:tailEnd/>
          </a:ln>
        </p:spPr>
        <p:txBody>
          <a:bodyPr>
            <a:spAutoFit/>
          </a:bodyPr>
          <a:lstStyle/>
          <a:p>
            <a:r>
              <a:rPr lang="en-US" sz="1200" b="1"/>
              <a:t>Linea de base</a:t>
            </a:r>
            <a:endParaRPr lang="es-ES" sz="1200" b="1"/>
          </a:p>
        </p:txBody>
      </p:sp>
      <p:sp>
        <p:nvSpPr>
          <p:cNvPr id="11" name="10 Rectángulo"/>
          <p:cNvSpPr/>
          <p:nvPr/>
        </p:nvSpPr>
        <p:spPr>
          <a:xfrm>
            <a:off x="2484438" y="3068638"/>
            <a:ext cx="86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Rectángulo"/>
          <p:cNvSpPr/>
          <p:nvPr/>
        </p:nvSpPr>
        <p:spPr>
          <a:xfrm>
            <a:off x="2051050" y="3068638"/>
            <a:ext cx="1441450" cy="1444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0" name="9 Conector recto"/>
          <p:cNvCxnSpPr/>
          <p:nvPr/>
        </p:nvCxnSpPr>
        <p:spPr>
          <a:xfrm>
            <a:off x="2916238" y="3068638"/>
            <a:ext cx="0" cy="1008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756" name="12 CuadroTexto"/>
          <p:cNvSpPr txBox="1">
            <a:spLocks noChangeArrowheads="1"/>
          </p:cNvSpPr>
          <p:nvPr/>
        </p:nvSpPr>
        <p:spPr bwMode="auto">
          <a:xfrm>
            <a:off x="1908175" y="3068638"/>
            <a:ext cx="877888" cy="246062"/>
          </a:xfrm>
          <a:prstGeom prst="rect">
            <a:avLst/>
          </a:prstGeom>
          <a:noFill/>
          <a:ln w="9525">
            <a:noFill/>
            <a:miter lim="800000"/>
            <a:headEnd/>
            <a:tailEnd/>
          </a:ln>
        </p:spPr>
        <p:txBody>
          <a:bodyPr wrap="none">
            <a:spAutoFit/>
          </a:bodyPr>
          <a:lstStyle/>
          <a:p>
            <a:r>
              <a:rPr lang="en-US" sz="1000" b="1"/>
              <a:t>12 MILLAS</a:t>
            </a:r>
            <a:endParaRPr lang="es-ES" sz="1000" b="1"/>
          </a:p>
        </p:txBody>
      </p:sp>
      <p:sp>
        <p:nvSpPr>
          <p:cNvPr id="31757" name="14 Rectángulo"/>
          <p:cNvSpPr>
            <a:spLocks noChangeArrowheads="1"/>
          </p:cNvSpPr>
          <p:nvPr/>
        </p:nvSpPr>
        <p:spPr bwMode="auto">
          <a:xfrm>
            <a:off x="2916238" y="3068638"/>
            <a:ext cx="877887" cy="246062"/>
          </a:xfrm>
          <a:prstGeom prst="rect">
            <a:avLst/>
          </a:prstGeom>
          <a:noFill/>
          <a:ln w="9525">
            <a:noFill/>
            <a:miter lim="800000"/>
            <a:headEnd/>
            <a:tailEnd/>
          </a:ln>
        </p:spPr>
        <p:txBody>
          <a:bodyPr wrap="none">
            <a:spAutoFit/>
          </a:bodyPr>
          <a:lstStyle/>
          <a:p>
            <a:r>
              <a:rPr lang="en-US" sz="1000" b="1"/>
              <a:t>12 MILLAS</a:t>
            </a:r>
            <a:endParaRPr lang="es-ES" sz="1000" b="1"/>
          </a:p>
        </p:txBody>
      </p:sp>
      <p:sp>
        <p:nvSpPr>
          <p:cNvPr id="31758" name="18 CuadroTexto"/>
          <p:cNvSpPr txBox="1">
            <a:spLocks noChangeArrowheads="1"/>
          </p:cNvSpPr>
          <p:nvPr/>
        </p:nvSpPr>
        <p:spPr bwMode="auto">
          <a:xfrm>
            <a:off x="6588125" y="3500438"/>
            <a:ext cx="944563" cy="307975"/>
          </a:xfrm>
          <a:prstGeom prst="rect">
            <a:avLst/>
          </a:prstGeom>
          <a:noFill/>
          <a:ln w="9525">
            <a:noFill/>
            <a:miter lim="800000"/>
            <a:headEnd/>
            <a:tailEnd/>
          </a:ln>
        </p:spPr>
        <p:txBody>
          <a:bodyPr wrap="none">
            <a:spAutoFit/>
          </a:bodyPr>
          <a:lstStyle/>
          <a:p>
            <a:r>
              <a:rPr lang="en-US" sz="1400" b="1"/>
              <a:t>Alta Mar</a:t>
            </a:r>
            <a:endParaRPr lang="es-ES" sz="1400" b="1"/>
          </a:p>
        </p:txBody>
      </p:sp>
      <p:sp>
        <p:nvSpPr>
          <p:cNvPr id="21" name="20 Llamada de flecha hacia arriba"/>
          <p:cNvSpPr/>
          <p:nvPr/>
        </p:nvSpPr>
        <p:spPr>
          <a:xfrm>
            <a:off x="3851275" y="5013325"/>
            <a:ext cx="2089150" cy="792163"/>
          </a:xfrm>
          <a:prstGeom prst="upArrowCallou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1760" name="16 CuadroTexto"/>
          <p:cNvSpPr txBox="1">
            <a:spLocks noChangeArrowheads="1"/>
          </p:cNvSpPr>
          <p:nvPr/>
        </p:nvSpPr>
        <p:spPr bwMode="auto">
          <a:xfrm>
            <a:off x="395288" y="765175"/>
            <a:ext cx="4248150" cy="461963"/>
          </a:xfrm>
          <a:prstGeom prst="rect">
            <a:avLst/>
          </a:prstGeom>
          <a:solidFill>
            <a:schemeClr val="bg1"/>
          </a:solidFill>
          <a:ln w="38100">
            <a:solidFill>
              <a:schemeClr val="tx1"/>
            </a:solidFill>
            <a:miter lim="800000"/>
            <a:headEnd/>
            <a:tailEnd/>
          </a:ln>
        </p:spPr>
        <p:txBody>
          <a:bodyPr>
            <a:spAutoFit/>
          </a:bodyPr>
          <a:lstStyle/>
          <a:p>
            <a:r>
              <a:rPr lang="en-US" sz="2400" b="1"/>
              <a:t>Zona Econ</a:t>
            </a:r>
            <a:r>
              <a:rPr lang="es-ES" sz="2400" b="1"/>
              <a:t>ó</a:t>
            </a:r>
            <a:r>
              <a:rPr lang="en-US" sz="2400" b="1"/>
              <a:t>mica Exclusiva</a:t>
            </a:r>
            <a:endParaRPr lang="es-ES" sz="24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Rectángulo"/>
          <p:cNvSpPr>
            <a:spLocks noChangeArrowheads="1"/>
          </p:cNvSpPr>
          <p:nvPr/>
        </p:nvSpPr>
        <p:spPr bwMode="auto">
          <a:xfrm>
            <a:off x="900113" y="2565400"/>
            <a:ext cx="7127875" cy="2676525"/>
          </a:xfrm>
          <a:prstGeom prst="rect">
            <a:avLst/>
          </a:prstGeom>
          <a:noFill/>
          <a:ln w="38100">
            <a:solidFill>
              <a:schemeClr val="tx1"/>
            </a:solidFill>
            <a:miter lim="800000"/>
            <a:headEnd/>
            <a:tailEnd/>
          </a:ln>
        </p:spPr>
        <p:txBody>
          <a:bodyPr>
            <a:spAutoFit/>
          </a:bodyPr>
          <a:lstStyle/>
          <a:p>
            <a:r>
              <a:rPr lang="es-ES" sz="2800"/>
              <a:t>La </a:t>
            </a:r>
            <a:r>
              <a:rPr lang="es-ES" sz="2800" b="1"/>
              <a:t>zona económica exclusiva</a:t>
            </a:r>
            <a:r>
              <a:rPr lang="es-ES" sz="2800"/>
              <a:t>, es una franja marítima que se extiende desde el límite exterior del </a:t>
            </a:r>
            <a:r>
              <a:rPr lang="es-ES" sz="2800">
                <a:hlinkClick r:id="rId2" tooltip="Mar territorial"/>
              </a:rPr>
              <a:t>mar territorial</a:t>
            </a:r>
            <a:r>
              <a:rPr lang="es-ES" sz="2800"/>
              <a:t> hasta una distancia de 200 </a:t>
            </a:r>
            <a:r>
              <a:rPr lang="es-ES" sz="2800">
                <a:hlinkClick r:id="rId3" tooltip="Milla náutica"/>
              </a:rPr>
              <a:t>millas marinas</a:t>
            </a:r>
            <a:r>
              <a:rPr lang="es-ES" sz="2800"/>
              <a:t>  contadas a partir de la </a:t>
            </a:r>
            <a:r>
              <a:rPr lang="es-ES" sz="2800">
                <a:hlinkClick r:id="rId4" tooltip="Línea de base (Derecho del mar)"/>
              </a:rPr>
              <a:t>línea de base</a:t>
            </a:r>
            <a:r>
              <a:rPr lang="es-ES" sz="2800"/>
              <a:t> desde la que se mide la anchura de éste.</a:t>
            </a:r>
          </a:p>
        </p:txBody>
      </p:sp>
      <p:sp>
        <p:nvSpPr>
          <p:cNvPr id="32770" name="2 CuadroTexto"/>
          <p:cNvSpPr txBox="1">
            <a:spLocks noChangeArrowheads="1"/>
          </p:cNvSpPr>
          <p:nvPr/>
        </p:nvSpPr>
        <p:spPr bwMode="auto">
          <a:xfrm>
            <a:off x="1476375" y="1052513"/>
            <a:ext cx="6335713" cy="523875"/>
          </a:xfrm>
          <a:prstGeom prst="rect">
            <a:avLst/>
          </a:prstGeom>
          <a:noFill/>
          <a:ln w="38100">
            <a:solidFill>
              <a:schemeClr val="tx1"/>
            </a:solidFill>
            <a:miter lim="800000"/>
            <a:headEnd/>
            <a:tailEnd/>
          </a:ln>
        </p:spPr>
        <p:txBody>
          <a:bodyPr>
            <a:spAutoFit/>
          </a:bodyPr>
          <a:lstStyle/>
          <a:p>
            <a:r>
              <a:rPr lang="en-US" sz="2800" b="1"/>
              <a:t>ZONA ECONOMICA EXCLUSIVA</a:t>
            </a:r>
            <a:endParaRPr lang="es-ES" sz="2800" b="1"/>
          </a:p>
        </p:txBody>
      </p:sp>
      <p:sp>
        <p:nvSpPr>
          <p:cNvPr id="32771" name="3 CuadroTexto"/>
          <p:cNvSpPr txBox="1">
            <a:spLocks noChangeArrowheads="1"/>
          </p:cNvSpPr>
          <p:nvPr/>
        </p:nvSpPr>
        <p:spPr bwMode="auto">
          <a:xfrm>
            <a:off x="7451725" y="1628775"/>
            <a:ext cx="1368425" cy="523875"/>
          </a:xfrm>
          <a:prstGeom prst="rect">
            <a:avLst/>
          </a:prstGeom>
          <a:noFill/>
          <a:ln w="38100">
            <a:solidFill>
              <a:schemeClr val="tx1"/>
            </a:solidFill>
            <a:miter lim="800000"/>
            <a:headEnd/>
            <a:tailEnd/>
          </a:ln>
        </p:spPr>
        <p:txBody>
          <a:bodyPr>
            <a:spAutoFit/>
          </a:bodyPr>
          <a:lstStyle/>
          <a:p>
            <a:r>
              <a:rPr lang="en-US" sz="2800" b="1"/>
              <a:t>Art.55</a:t>
            </a:r>
            <a:endParaRPr lang="es-ES" sz="28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68313" y="1622425"/>
            <a:ext cx="8675687" cy="4618038"/>
          </a:xfrm>
          <a:prstGeom prst="rect">
            <a:avLst/>
          </a:prstGeom>
          <a:solidFill>
            <a:schemeClr val="bg1"/>
          </a:solidFill>
          <a:ln w="9525">
            <a:noFill/>
            <a:miter lim="800000"/>
            <a:headEnd/>
            <a:tailEnd/>
          </a:ln>
          <a:effectLst/>
        </p:spPr>
        <p:txBody>
          <a:bodyPr lIns="0" tIns="0" rIns="0" bIns="0" anchor="ctr">
            <a:spAutoFit/>
          </a:bodyPr>
          <a:lstStyle/>
          <a:p>
            <a:pPr eaLnBrk="0" hangingPunct="0">
              <a:defRPr/>
            </a:pPr>
            <a:r>
              <a:rPr lang="es-ES" sz="2400" dirty="0">
                <a:cs typeface="Arial" pitchFamily="34" charset="0"/>
              </a:rPr>
              <a:t>     </a:t>
            </a:r>
            <a:r>
              <a:rPr lang="es-ES" sz="2400" b="1" dirty="0">
                <a:cs typeface="Arial" pitchFamily="34" charset="0"/>
              </a:rPr>
              <a:t>Derechos del ESTADO RIBERE</a:t>
            </a:r>
            <a:r>
              <a:rPr lang="es-UY" sz="2400" b="1" dirty="0">
                <a:cs typeface="Arial" pitchFamily="34" charset="0"/>
              </a:rPr>
              <a:t>ÑO</a:t>
            </a:r>
            <a:r>
              <a:rPr lang="es-ES" sz="2400" b="1" dirty="0">
                <a:cs typeface="Arial" pitchFamily="34" charset="0"/>
              </a:rPr>
              <a:t>:</a:t>
            </a:r>
          </a:p>
          <a:p>
            <a:pPr marL="914400" lvl="1" indent="-457200" eaLnBrk="0" hangingPunct="0">
              <a:defRPr/>
            </a:pPr>
            <a:r>
              <a:rPr lang="es-ES" sz="2000" b="1" u="sng" dirty="0">
                <a:cs typeface="Arial" pitchFamily="34" charset="0"/>
              </a:rPr>
              <a:t>Derechos de soberanía</a:t>
            </a:r>
            <a:r>
              <a:rPr lang="es-ES" sz="2400" b="1" dirty="0">
                <a:cs typeface="Arial" pitchFamily="34" charset="0"/>
              </a:rPr>
              <a:t> </a:t>
            </a:r>
            <a:r>
              <a:rPr lang="es-ES" b="1" dirty="0">
                <a:cs typeface="Arial" pitchFamily="34" charset="0"/>
              </a:rPr>
              <a:t>para los fines de  </a:t>
            </a:r>
          </a:p>
          <a:p>
            <a:pPr marL="914400" lvl="1" indent="-457200" eaLnBrk="0" hangingPunct="0">
              <a:defRPr/>
            </a:pPr>
            <a:r>
              <a:rPr lang="en-US" b="1" dirty="0">
                <a:cs typeface="Arial" pitchFamily="34" charset="0"/>
              </a:rPr>
              <a:t>  </a:t>
            </a:r>
            <a:endParaRPr lang="es-ES" b="1" dirty="0">
              <a:cs typeface="Arial" pitchFamily="34" charset="0"/>
            </a:endParaRPr>
          </a:p>
          <a:p>
            <a:pPr marL="914400" lvl="1" indent="-457200" eaLnBrk="0" hangingPunct="0">
              <a:buFont typeface="Wingdings" pitchFamily="2" charset="2"/>
              <a:buChar char="Ø"/>
              <a:defRPr/>
            </a:pPr>
            <a:r>
              <a:rPr lang="es-ES" b="1" dirty="0">
                <a:cs typeface="Arial" pitchFamily="34" charset="0"/>
              </a:rPr>
              <a:t>- explotación, conservación y administración de los recursos naturales.</a:t>
            </a:r>
          </a:p>
          <a:p>
            <a:pPr marL="914400" lvl="1" indent="-457200" eaLnBrk="0" hangingPunct="0">
              <a:defRPr/>
            </a:pPr>
            <a:r>
              <a:rPr lang="es-ES" b="1" dirty="0">
                <a:cs typeface="Arial" pitchFamily="34" charset="0"/>
              </a:rPr>
              <a:t>      - exploración y explotación económica de la zona, tal como la producción de energía derivada del agua, de las corrientes y de los vientos;</a:t>
            </a:r>
          </a:p>
          <a:p>
            <a:pPr lvl="1" eaLnBrk="0" hangingPunct="0">
              <a:defRPr/>
            </a:pPr>
            <a:r>
              <a:rPr lang="es-ES" sz="2000" b="1" u="sng" dirty="0">
                <a:cs typeface="Arial" pitchFamily="34" charset="0"/>
              </a:rPr>
              <a:t>Jurisdicción</a:t>
            </a:r>
            <a:r>
              <a:rPr lang="es-ES" b="1" dirty="0">
                <a:cs typeface="Arial" pitchFamily="34" charset="0"/>
              </a:rPr>
              <a:t>, con arreglo a las disposiciones pertinentes de esta    </a:t>
            </a:r>
          </a:p>
          <a:p>
            <a:pPr lvl="1" eaLnBrk="0" hangingPunct="0">
              <a:defRPr/>
            </a:pPr>
            <a:r>
              <a:rPr lang="es-ES" b="1" dirty="0">
                <a:cs typeface="Arial" pitchFamily="34" charset="0"/>
              </a:rPr>
              <a:t>       Convención, con respecto a:</a:t>
            </a:r>
          </a:p>
          <a:p>
            <a:pPr marL="1257300" lvl="2" indent="-342900" eaLnBrk="0" hangingPunct="0">
              <a:buFontTx/>
              <a:buAutoNum type="romanUcParenR"/>
              <a:defRPr/>
            </a:pPr>
            <a:r>
              <a:rPr lang="es-ES" b="1" dirty="0">
                <a:cs typeface="Arial" pitchFamily="34" charset="0"/>
              </a:rPr>
              <a:t>El establecimiento y la utilización de </a:t>
            </a:r>
            <a:r>
              <a:rPr lang="es-ES" b="1" dirty="0">
                <a:solidFill>
                  <a:srgbClr val="808080"/>
                </a:solidFill>
                <a:cs typeface="Arial" pitchFamily="34" charset="0"/>
                <a:hlinkClick r:id="rId2" tooltip="Islas artificiales"/>
              </a:rPr>
              <a:t>islas artificiales</a:t>
            </a:r>
            <a:r>
              <a:rPr lang="es-ES" b="1" dirty="0">
                <a:cs typeface="Arial" pitchFamily="34" charset="0"/>
              </a:rPr>
              <a:t>,     </a:t>
            </a:r>
          </a:p>
          <a:p>
            <a:pPr marL="1257300" lvl="2" indent="-342900" eaLnBrk="0" hangingPunct="0">
              <a:defRPr/>
            </a:pPr>
            <a:r>
              <a:rPr lang="es-ES" b="1" dirty="0">
                <a:cs typeface="Arial" pitchFamily="34" charset="0"/>
              </a:rPr>
              <a:t>     instalaciones y estructuras.</a:t>
            </a:r>
          </a:p>
          <a:p>
            <a:pPr lvl="2" eaLnBrk="0" hangingPunct="0">
              <a:defRPr/>
            </a:pPr>
            <a:r>
              <a:rPr lang="es-ES" b="1" dirty="0">
                <a:cs typeface="Arial" pitchFamily="34" charset="0"/>
              </a:rPr>
              <a:t>II) La investigación científica marina;</a:t>
            </a:r>
          </a:p>
          <a:p>
            <a:pPr lvl="2" eaLnBrk="0" hangingPunct="0">
              <a:defRPr/>
            </a:pPr>
            <a:r>
              <a:rPr lang="es-ES" b="1" dirty="0">
                <a:cs typeface="Arial" pitchFamily="34" charset="0"/>
              </a:rPr>
              <a:t>III) La protección y preservación del medio marino;</a:t>
            </a:r>
          </a:p>
          <a:p>
            <a:pPr lvl="1" eaLnBrk="0" hangingPunct="0">
              <a:buFont typeface="Wingdings" pitchFamily="2" charset="2"/>
              <a:buChar char="Ø"/>
              <a:defRPr/>
            </a:pPr>
            <a:r>
              <a:rPr lang="es-ES" b="1" dirty="0">
                <a:cs typeface="Arial" pitchFamily="34" charset="0"/>
              </a:rPr>
              <a:t>    Otros derechos y deberes previstos en esta Convención.</a:t>
            </a:r>
          </a:p>
          <a:p>
            <a:pPr eaLnBrk="0" hangingPunct="0">
              <a:defRPr/>
            </a:pPr>
            <a:endParaRPr lang="es-ES" b="1" dirty="0">
              <a:cs typeface="Arial" pitchFamily="34" charset="0"/>
            </a:endParaRPr>
          </a:p>
        </p:txBody>
      </p:sp>
      <p:sp>
        <p:nvSpPr>
          <p:cNvPr id="33794" name="2 CuadroTexto"/>
          <p:cNvSpPr txBox="1">
            <a:spLocks noChangeArrowheads="1"/>
          </p:cNvSpPr>
          <p:nvPr/>
        </p:nvSpPr>
        <p:spPr bwMode="auto">
          <a:xfrm>
            <a:off x="7092950" y="1557338"/>
            <a:ext cx="904875" cy="368300"/>
          </a:xfrm>
          <a:prstGeom prst="rect">
            <a:avLst/>
          </a:prstGeom>
          <a:noFill/>
          <a:ln w="38100">
            <a:solidFill>
              <a:schemeClr val="tx1"/>
            </a:solidFill>
            <a:miter lim="800000"/>
            <a:headEnd/>
            <a:tailEnd/>
          </a:ln>
        </p:spPr>
        <p:txBody>
          <a:bodyPr wrap="none">
            <a:spAutoFit/>
          </a:bodyPr>
          <a:lstStyle/>
          <a:p>
            <a:r>
              <a:rPr lang="en-US" b="1"/>
              <a:t>Art.56</a:t>
            </a:r>
            <a:endParaRPr lang="es-ES"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PLATAFORMA CONTINENTAL"/>
          <p:cNvPicPr>
            <a:picLocks noChangeAspect="1" noChangeArrowheads="1"/>
          </p:cNvPicPr>
          <p:nvPr/>
        </p:nvPicPr>
        <p:blipFill>
          <a:blip r:embed="rId2"/>
          <a:srcRect/>
          <a:stretch>
            <a:fillRect/>
          </a:stretch>
        </p:blipFill>
        <p:spPr bwMode="auto">
          <a:xfrm>
            <a:off x="0" y="333375"/>
            <a:ext cx="9144000" cy="6524625"/>
          </a:xfrm>
          <a:prstGeom prst="rect">
            <a:avLst/>
          </a:prstGeom>
          <a:noFill/>
          <a:ln w="9525">
            <a:noFill/>
            <a:miter lim="800000"/>
            <a:headEnd/>
            <a:tailEnd/>
          </a:ln>
        </p:spPr>
      </p:pic>
      <p:sp>
        <p:nvSpPr>
          <p:cNvPr id="34818" name="Text Box 5"/>
          <p:cNvSpPr txBox="1">
            <a:spLocks noChangeArrowheads="1"/>
          </p:cNvSpPr>
          <p:nvPr/>
        </p:nvSpPr>
        <p:spPr bwMode="auto">
          <a:xfrm>
            <a:off x="376238" y="708025"/>
            <a:ext cx="4071937" cy="641350"/>
          </a:xfrm>
          <a:prstGeom prst="rect">
            <a:avLst/>
          </a:prstGeom>
          <a:noFill/>
          <a:ln w="9525">
            <a:noFill/>
            <a:miter lim="800000"/>
            <a:headEnd/>
            <a:tailEnd/>
          </a:ln>
        </p:spPr>
        <p:txBody>
          <a:bodyPr wrap="none">
            <a:spAutoFit/>
          </a:bodyPr>
          <a:lstStyle/>
          <a:p>
            <a:r>
              <a:rPr lang="es-UY">
                <a:solidFill>
                  <a:schemeClr val="folHlink"/>
                </a:solidFill>
              </a:rPr>
              <a:t>Delimitación de los espacios marítimos</a:t>
            </a:r>
          </a:p>
          <a:p>
            <a:r>
              <a:rPr lang="es-UY">
                <a:solidFill>
                  <a:schemeClr val="folHlink"/>
                </a:solidFill>
              </a:rPr>
              <a:t>CONVEMAR 1982</a:t>
            </a:r>
            <a:endParaRPr lang="es-ES">
              <a:solidFill>
                <a:schemeClr val="folHlink"/>
              </a:solidFill>
            </a:endParaRPr>
          </a:p>
        </p:txBody>
      </p:sp>
      <p:sp>
        <p:nvSpPr>
          <p:cNvPr id="34819" name="5 CuadroTexto"/>
          <p:cNvSpPr txBox="1">
            <a:spLocks noChangeArrowheads="1"/>
          </p:cNvSpPr>
          <p:nvPr/>
        </p:nvSpPr>
        <p:spPr bwMode="auto">
          <a:xfrm>
            <a:off x="785813" y="6286500"/>
            <a:ext cx="2189162" cy="369888"/>
          </a:xfrm>
          <a:prstGeom prst="rect">
            <a:avLst/>
          </a:prstGeom>
          <a:noFill/>
          <a:ln w="9525">
            <a:noFill/>
            <a:miter lim="800000"/>
            <a:headEnd/>
            <a:tailEnd/>
          </a:ln>
        </p:spPr>
        <p:txBody>
          <a:bodyPr wrap="none">
            <a:spAutoFit/>
          </a:bodyPr>
          <a:lstStyle/>
          <a:p>
            <a:r>
              <a:rPr lang="es-ES">
                <a:latin typeface="Allegro BT"/>
              </a:rPr>
              <a:t>Lic. Graciela Aguilar</a:t>
            </a:r>
          </a:p>
        </p:txBody>
      </p:sp>
      <p:cxnSp>
        <p:nvCxnSpPr>
          <p:cNvPr id="6" name="5 Conector recto"/>
          <p:cNvCxnSpPr/>
          <p:nvPr/>
        </p:nvCxnSpPr>
        <p:spPr>
          <a:xfrm>
            <a:off x="3851275" y="3068638"/>
            <a:ext cx="0" cy="10080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821" name="11 CuadroTexto"/>
          <p:cNvSpPr txBox="1">
            <a:spLocks noChangeArrowheads="1"/>
          </p:cNvSpPr>
          <p:nvPr/>
        </p:nvSpPr>
        <p:spPr bwMode="auto">
          <a:xfrm>
            <a:off x="3132138" y="3284538"/>
            <a:ext cx="484187" cy="368300"/>
          </a:xfrm>
          <a:prstGeom prst="rect">
            <a:avLst/>
          </a:prstGeom>
          <a:noFill/>
          <a:ln w="9525">
            <a:noFill/>
            <a:miter lim="800000"/>
            <a:headEnd/>
            <a:tailEnd/>
          </a:ln>
        </p:spPr>
        <p:txBody>
          <a:bodyPr wrap="none">
            <a:spAutoFit/>
          </a:bodyPr>
          <a:lstStyle/>
          <a:p>
            <a:r>
              <a:rPr lang="en-US" b="1"/>
              <a:t>ZC</a:t>
            </a:r>
            <a:endParaRPr lang="es-ES" b="1"/>
          </a:p>
        </p:txBody>
      </p:sp>
      <p:cxnSp>
        <p:nvCxnSpPr>
          <p:cNvPr id="14" name="13 Conector recto"/>
          <p:cNvCxnSpPr/>
          <p:nvPr/>
        </p:nvCxnSpPr>
        <p:spPr>
          <a:xfrm>
            <a:off x="5940425" y="2781300"/>
            <a:ext cx="0" cy="23034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908175" y="2997200"/>
            <a:ext cx="3959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824" name="19 CuadroTexto"/>
          <p:cNvSpPr txBox="1">
            <a:spLocks noChangeArrowheads="1"/>
          </p:cNvSpPr>
          <p:nvPr/>
        </p:nvSpPr>
        <p:spPr bwMode="auto">
          <a:xfrm>
            <a:off x="1258888" y="1916113"/>
            <a:ext cx="1368425" cy="277812"/>
          </a:xfrm>
          <a:prstGeom prst="rect">
            <a:avLst/>
          </a:prstGeom>
          <a:solidFill>
            <a:schemeClr val="bg1"/>
          </a:solidFill>
          <a:ln w="19050">
            <a:solidFill>
              <a:schemeClr val="tx1"/>
            </a:solidFill>
            <a:miter lim="800000"/>
            <a:headEnd/>
            <a:tailEnd/>
          </a:ln>
        </p:spPr>
        <p:txBody>
          <a:bodyPr>
            <a:spAutoFit/>
          </a:bodyPr>
          <a:lstStyle/>
          <a:p>
            <a:r>
              <a:rPr lang="en-US" sz="1200" b="1"/>
              <a:t>Linea de base</a:t>
            </a:r>
            <a:endParaRPr lang="es-ES" sz="1200" b="1"/>
          </a:p>
        </p:txBody>
      </p:sp>
      <p:sp>
        <p:nvSpPr>
          <p:cNvPr id="11" name="10 Rectángulo"/>
          <p:cNvSpPr/>
          <p:nvPr/>
        </p:nvSpPr>
        <p:spPr>
          <a:xfrm>
            <a:off x="2484438" y="3068638"/>
            <a:ext cx="86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Rectángulo"/>
          <p:cNvSpPr/>
          <p:nvPr/>
        </p:nvSpPr>
        <p:spPr>
          <a:xfrm>
            <a:off x="2051050" y="3068638"/>
            <a:ext cx="1441450" cy="1444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0" name="9 Conector recto"/>
          <p:cNvCxnSpPr/>
          <p:nvPr/>
        </p:nvCxnSpPr>
        <p:spPr>
          <a:xfrm>
            <a:off x="2916238" y="3068638"/>
            <a:ext cx="0" cy="1008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828" name="12 CuadroTexto"/>
          <p:cNvSpPr txBox="1">
            <a:spLocks noChangeArrowheads="1"/>
          </p:cNvSpPr>
          <p:nvPr/>
        </p:nvSpPr>
        <p:spPr bwMode="auto">
          <a:xfrm>
            <a:off x="1908175" y="3068638"/>
            <a:ext cx="877888" cy="246062"/>
          </a:xfrm>
          <a:prstGeom prst="rect">
            <a:avLst/>
          </a:prstGeom>
          <a:noFill/>
          <a:ln w="9525">
            <a:noFill/>
            <a:miter lim="800000"/>
            <a:headEnd/>
            <a:tailEnd/>
          </a:ln>
        </p:spPr>
        <p:txBody>
          <a:bodyPr wrap="none">
            <a:spAutoFit/>
          </a:bodyPr>
          <a:lstStyle/>
          <a:p>
            <a:r>
              <a:rPr lang="en-US" sz="1000" b="1"/>
              <a:t>12 MILLAS</a:t>
            </a:r>
            <a:endParaRPr lang="es-ES" sz="1000" b="1"/>
          </a:p>
        </p:txBody>
      </p:sp>
      <p:sp>
        <p:nvSpPr>
          <p:cNvPr id="34829" name="14 Rectángulo"/>
          <p:cNvSpPr>
            <a:spLocks noChangeArrowheads="1"/>
          </p:cNvSpPr>
          <p:nvPr/>
        </p:nvSpPr>
        <p:spPr bwMode="auto">
          <a:xfrm>
            <a:off x="2916238" y="3068638"/>
            <a:ext cx="877887" cy="246062"/>
          </a:xfrm>
          <a:prstGeom prst="rect">
            <a:avLst/>
          </a:prstGeom>
          <a:noFill/>
          <a:ln w="9525">
            <a:noFill/>
            <a:miter lim="800000"/>
            <a:headEnd/>
            <a:tailEnd/>
          </a:ln>
        </p:spPr>
        <p:txBody>
          <a:bodyPr wrap="none">
            <a:spAutoFit/>
          </a:bodyPr>
          <a:lstStyle/>
          <a:p>
            <a:r>
              <a:rPr lang="en-US" sz="1000" b="1"/>
              <a:t>12 MILLAS</a:t>
            </a:r>
            <a:endParaRPr lang="es-ES" sz="1000" b="1"/>
          </a:p>
        </p:txBody>
      </p:sp>
      <p:sp>
        <p:nvSpPr>
          <p:cNvPr id="34830" name="18 CuadroTexto"/>
          <p:cNvSpPr txBox="1">
            <a:spLocks noChangeArrowheads="1"/>
          </p:cNvSpPr>
          <p:nvPr/>
        </p:nvSpPr>
        <p:spPr bwMode="auto">
          <a:xfrm>
            <a:off x="6588125" y="3500438"/>
            <a:ext cx="944563" cy="307975"/>
          </a:xfrm>
          <a:prstGeom prst="rect">
            <a:avLst/>
          </a:prstGeom>
          <a:noFill/>
          <a:ln w="9525">
            <a:noFill/>
            <a:miter lim="800000"/>
            <a:headEnd/>
            <a:tailEnd/>
          </a:ln>
        </p:spPr>
        <p:txBody>
          <a:bodyPr wrap="none">
            <a:spAutoFit/>
          </a:bodyPr>
          <a:lstStyle/>
          <a:p>
            <a:r>
              <a:rPr lang="en-US" sz="1400" b="1"/>
              <a:t>Alta Mar</a:t>
            </a:r>
            <a:endParaRPr lang="es-ES" sz="1400" b="1"/>
          </a:p>
        </p:txBody>
      </p:sp>
      <p:sp>
        <p:nvSpPr>
          <p:cNvPr id="21" name="20 Llamada de flecha hacia arriba"/>
          <p:cNvSpPr/>
          <p:nvPr/>
        </p:nvSpPr>
        <p:spPr>
          <a:xfrm>
            <a:off x="5940152" y="5301208"/>
            <a:ext cx="2664296" cy="792088"/>
          </a:xfrm>
          <a:prstGeom prst="upArrowCallout">
            <a:avLst/>
          </a:prstGeom>
          <a:solidFill>
            <a:srgbClr val="FF0000"/>
          </a:solidFill>
          <a:ln>
            <a:solidFill>
              <a:schemeClr val="bg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4834" name="16 CuadroTexto"/>
          <p:cNvSpPr txBox="1">
            <a:spLocks noChangeArrowheads="1"/>
          </p:cNvSpPr>
          <p:nvPr/>
        </p:nvSpPr>
        <p:spPr bwMode="auto">
          <a:xfrm>
            <a:off x="395288" y="765175"/>
            <a:ext cx="4248150" cy="461963"/>
          </a:xfrm>
          <a:prstGeom prst="rect">
            <a:avLst/>
          </a:prstGeom>
          <a:solidFill>
            <a:schemeClr val="bg1"/>
          </a:solidFill>
          <a:ln w="38100">
            <a:solidFill>
              <a:schemeClr val="tx1"/>
            </a:solidFill>
            <a:miter lim="800000"/>
            <a:headEnd/>
            <a:tailEnd/>
          </a:ln>
        </p:spPr>
        <p:txBody>
          <a:bodyPr>
            <a:spAutoFit/>
          </a:bodyPr>
          <a:lstStyle/>
          <a:p>
            <a:r>
              <a:rPr lang="en-US" sz="2400" b="1"/>
              <a:t>          ALTA  MAR</a:t>
            </a:r>
            <a:endParaRPr lang="es-ES" sz="2400" b="1"/>
          </a:p>
        </p:txBody>
      </p:sp>
      <p:sp>
        <p:nvSpPr>
          <p:cNvPr id="18" name="17 Flecha derecha"/>
          <p:cNvSpPr/>
          <p:nvPr/>
        </p:nvSpPr>
        <p:spPr>
          <a:xfrm>
            <a:off x="8027988" y="5300663"/>
            <a:ext cx="792162" cy="10810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CuadroTexto"/>
          <p:cNvSpPr txBox="1">
            <a:spLocks noChangeArrowheads="1"/>
          </p:cNvSpPr>
          <p:nvPr/>
        </p:nvSpPr>
        <p:spPr bwMode="auto">
          <a:xfrm>
            <a:off x="2771775" y="188913"/>
            <a:ext cx="2419350" cy="584200"/>
          </a:xfrm>
          <a:prstGeom prst="rect">
            <a:avLst/>
          </a:prstGeom>
          <a:noFill/>
          <a:ln w="57150">
            <a:solidFill>
              <a:schemeClr val="tx1"/>
            </a:solidFill>
            <a:miter lim="800000"/>
            <a:headEnd/>
            <a:tailEnd/>
          </a:ln>
        </p:spPr>
        <p:txBody>
          <a:bodyPr wrap="none">
            <a:spAutoFit/>
          </a:bodyPr>
          <a:lstStyle/>
          <a:p>
            <a:r>
              <a:rPr lang="en-US" sz="3200" b="1"/>
              <a:t>ALTA  MAR</a:t>
            </a:r>
            <a:endParaRPr lang="es-ES" sz="3200" b="1"/>
          </a:p>
        </p:txBody>
      </p:sp>
      <p:sp>
        <p:nvSpPr>
          <p:cNvPr id="35842" name="2 CuadroTexto"/>
          <p:cNvSpPr txBox="1">
            <a:spLocks noChangeArrowheads="1"/>
          </p:cNvSpPr>
          <p:nvPr/>
        </p:nvSpPr>
        <p:spPr bwMode="auto">
          <a:xfrm>
            <a:off x="1258888" y="908050"/>
            <a:ext cx="6049962" cy="485775"/>
          </a:xfrm>
          <a:prstGeom prst="rect">
            <a:avLst/>
          </a:prstGeom>
          <a:solidFill>
            <a:schemeClr val="bg1"/>
          </a:solidFill>
          <a:ln w="28575">
            <a:solidFill>
              <a:schemeClr val="tx1"/>
            </a:solidFill>
            <a:miter lim="800000"/>
            <a:headEnd/>
            <a:tailEnd/>
          </a:ln>
        </p:spPr>
        <p:txBody>
          <a:bodyPr wrap="none">
            <a:spAutoFit/>
          </a:bodyPr>
          <a:lstStyle/>
          <a:p>
            <a:pPr>
              <a:buFont typeface="Wingdings" pitchFamily="2" charset="2"/>
              <a:buChar char="Ø"/>
            </a:pPr>
            <a:r>
              <a:rPr lang="en-US" sz="2400" b="1"/>
              <a:t>Aguas no incluídas en las anteriores.</a:t>
            </a:r>
            <a:endParaRPr lang="es-ES" sz="2400" b="1"/>
          </a:p>
        </p:txBody>
      </p:sp>
      <p:sp>
        <p:nvSpPr>
          <p:cNvPr id="35843" name="3 Rectángulo"/>
          <p:cNvSpPr>
            <a:spLocks noChangeArrowheads="1"/>
          </p:cNvSpPr>
          <p:nvPr/>
        </p:nvSpPr>
        <p:spPr bwMode="auto">
          <a:xfrm>
            <a:off x="323850" y="1484313"/>
            <a:ext cx="8621713" cy="5356225"/>
          </a:xfrm>
          <a:prstGeom prst="rect">
            <a:avLst/>
          </a:prstGeom>
          <a:solidFill>
            <a:schemeClr val="bg1"/>
          </a:solidFill>
          <a:ln w="57150">
            <a:solidFill>
              <a:schemeClr val="tx1"/>
            </a:solidFill>
            <a:miter lim="800000"/>
            <a:headEnd/>
            <a:tailEnd/>
          </a:ln>
        </p:spPr>
        <p:txBody>
          <a:bodyPr>
            <a:spAutoFit/>
          </a:bodyPr>
          <a:lstStyle/>
          <a:p>
            <a:r>
              <a:rPr lang="es-ES" b="1" u="sng"/>
              <a:t>Libertad de la alta mar</a:t>
            </a:r>
            <a:r>
              <a:rPr lang="es-ES" b="1"/>
              <a:t>                                                              Art.8</a:t>
            </a:r>
          </a:p>
          <a:p>
            <a:endParaRPr lang="es-ES" b="1"/>
          </a:p>
          <a:p>
            <a:r>
              <a:rPr lang="es-ES" b="1"/>
              <a:t>1. La alta mar está abierta a todos los Estados, sean ribereños o</a:t>
            </a:r>
          </a:p>
          <a:p>
            <a:r>
              <a:rPr lang="es-ES" b="1"/>
              <a:t>sin litoral comprenderá, entre otras:</a:t>
            </a:r>
          </a:p>
          <a:p>
            <a:endParaRPr lang="es-ES" b="1"/>
          </a:p>
          <a:p>
            <a:r>
              <a:rPr lang="es-ES" b="1"/>
              <a:t>a) La libertad de navegación;</a:t>
            </a:r>
          </a:p>
          <a:p>
            <a:r>
              <a:rPr lang="es-ES" b="1"/>
              <a:t>b) La libertad de sobrevuelo;</a:t>
            </a:r>
          </a:p>
          <a:p>
            <a:r>
              <a:rPr lang="es-ES" b="1"/>
              <a:t>c) La libertad de tender cables y tuberías submarinos, con sujeción</a:t>
            </a:r>
          </a:p>
          <a:p>
            <a:r>
              <a:rPr lang="es-ES" b="1"/>
              <a:t>a las disposiciones de la Parte VI;</a:t>
            </a:r>
          </a:p>
          <a:p>
            <a:r>
              <a:rPr lang="es-ES" b="1"/>
              <a:t>d) Libertad de construir islas artificiales y otras instalaciones;</a:t>
            </a:r>
          </a:p>
          <a:p>
            <a:r>
              <a:rPr lang="es-ES" b="1"/>
              <a:t>e) La libertad de pesca, con sujeción a las condiciones establecidas en la sección 2;</a:t>
            </a:r>
          </a:p>
          <a:p>
            <a:r>
              <a:rPr lang="es-ES" b="1"/>
              <a:t>f) La libertad de investigación científica, con sujeción a las disposiciones de las  Partes VI y XIII.</a:t>
            </a:r>
          </a:p>
          <a:p>
            <a:endParaRPr lang="es-ES" b="1"/>
          </a:p>
          <a:p>
            <a:r>
              <a:rPr lang="es-ES" b="1"/>
              <a:t>2. Estas libertades serán ejercidas por todos los Estados teniendo</a:t>
            </a:r>
          </a:p>
          <a:p>
            <a:r>
              <a:rPr lang="es-ES" b="1"/>
              <a:t>debidamente en cuenta los intereses de otros Estados en su ejercicio de la libertad de la alta mar, así como los derechos previstos en esta Convención.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042988" y="0"/>
            <a:ext cx="7793037" cy="1462088"/>
          </a:xfrm>
        </p:spPr>
        <p:txBody>
          <a:bodyPr/>
          <a:lstStyle/>
          <a:p>
            <a:pPr eaLnBrk="1" hangingPunct="1"/>
            <a:r>
              <a:rPr lang="es-ES" sz="2400" b="1" smtClean="0"/>
              <a:t>Convención de las Naciones Unidas sobre    </a:t>
            </a:r>
            <a:br>
              <a:rPr lang="es-ES" sz="2400" b="1" smtClean="0"/>
            </a:br>
            <a:r>
              <a:rPr lang="es-ES" sz="2400" b="1" smtClean="0"/>
              <a:t>              el Derecho del Mar</a:t>
            </a:r>
            <a:br>
              <a:rPr lang="es-ES" sz="2400" b="1" smtClean="0"/>
            </a:br>
            <a:r>
              <a:rPr lang="es-ES" sz="2400" b="1" smtClean="0"/>
              <a:t>                   (CONVEMAR</a:t>
            </a:r>
            <a:r>
              <a:rPr lang="es-ES" sz="2400" smtClean="0"/>
              <a:t> )</a:t>
            </a:r>
          </a:p>
        </p:txBody>
      </p:sp>
      <p:sp>
        <p:nvSpPr>
          <p:cNvPr id="15362" name="Rectangle 3"/>
          <p:cNvSpPr>
            <a:spLocks noGrp="1" noChangeArrowheads="1"/>
          </p:cNvSpPr>
          <p:nvPr>
            <p:ph type="body" idx="1"/>
          </p:nvPr>
        </p:nvSpPr>
        <p:spPr>
          <a:xfrm>
            <a:off x="971550" y="1628775"/>
            <a:ext cx="7772400" cy="4114800"/>
          </a:xfrm>
          <a:solidFill>
            <a:schemeClr val="bg1"/>
          </a:solidFill>
        </p:spPr>
        <p:txBody>
          <a:bodyPr/>
          <a:lstStyle/>
          <a:p>
            <a:pPr eaLnBrk="1" hangingPunct="1"/>
            <a:r>
              <a:rPr lang="es-ES" sz="2800" smtClean="0"/>
              <a:t>Abierta a la firma el </a:t>
            </a:r>
            <a:r>
              <a:rPr lang="es-ES" sz="2800" smtClean="0">
                <a:hlinkClick r:id="rId2" tooltip="10 de diciembre"/>
              </a:rPr>
              <a:t>10 de diciembre</a:t>
            </a:r>
            <a:r>
              <a:rPr lang="es-ES" sz="2800" smtClean="0"/>
              <a:t> de </a:t>
            </a:r>
            <a:r>
              <a:rPr lang="es-ES" sz="2800" smtClean="0">
                <a:hlinkClick r:id="rId3" tooltip="1982"/>
              </a:rPr>
              <a:t>1982</a:t>
            </a:r>
            <a:r>
              <a:rPr lang="es-ES" sz="2800" smtClean="0"/>
              <a:t>, en </a:t>
            </a:r>
            <a:r>
              <a:rPr lang="es-ES" sz="2800" smtClean="0">
                <a:hlinkClick r:id="rId4" tooltip="Montego Bay"/>
              </a:rPr>
              <a:t>Montego Bay</a:t>
            </a:r>
            <a:r>
              <a:rPr lang="es-ES" sz="2800" smtClean="0"/>
              <a:t> (</a:t>
            </a:r>
            <a:r>
              <a:rPr lang="es-ES" sz="2800" smtClean="0">
                <a:hlinkClick r:id="rId5" tooltip="Jamaica"/>
              </a:rPr>
              <a:t>Jamaica</a:t>
            </a:r>
            <a:r>
              <a:rPr lang="es-ES" sz="2800" smtClean="0"/>
              <a:t>), en la 182º sesión plenaria de la </a:t>
            </a:r>
            <a:r>
              <a:rPr lang="es-ES" sz="2800" i="1" smtClean="0"/>
              <a:t>III Conferencia de las Naciones Unidas sobre el Derecho del Mar</a:t>
            </a:r>
            <a:r>
              <a:rPr lang="es-ES" sz="2800" smtClean="0"/>
              <a:t>. Entró en vigor el </a:t>
            </a:r>
            <a:r>
              <a:rPr lang="es-ES" sz="2800" smtClean="0">
                <a:hlinkClick r:id="rId6" tooltip="16 de noviembre"/>
              </a:rPr>
              <a:t>16 de noviembre</a:t>
            </a:r>
            <a:r>
              <a:rPr lang="es-ES" sz="2800" smtClean="0"/>
              <a:t> de </a:t>
            </a:r>
            <a:r>
              <a:rPr lang="es-ES" sz="2800" smtClean="0">
                <a:hlinkClick r:id="rId7" tooltip="1994"/>
              </a:rPr>
              <a:t>1994</a:t>
            </a:r>
            <a:r>
              <a:rPr lang="es-ES" sz="2800" smtClean="0"/>
              <a:t> </a:t>
            </a:r>
          </a:p>
        </p:txBody>
      </p:sp>
      <p:sp>
        <p:nvSpPr>
          <p:cNvPr id="15363" name="5 CuadroTexto"/>
          <p:cNvSpPr txBox="1">
            <a:spLocks noChangeArrowheads="1"/>
          </p:cNvSpPr>
          <p:nvPr/>
        </p:nvSpPr>
        <p:spPr bwMode="auto">
          <a:xfrm>
            <a:off x="1331913" y="5949950"/>
            <a:ext cx="1584325" cy="368300"/>
          </a:xfrm>
          <a:prstGeom prst="rect">
            <a:avLst/>
          </a:prstGeom>
          <a:noFill/>
          <a:ln w="9525">
            <a:noFill/>
            <a:miter lim="800000"/>
            <a:headEnd/>
            <a:tailEnd/>
          </a:ln>
        </p:spPr>
        <p:txBody>
          <a:bodyPr>
            <a:spAutoFit/>
          </a:bodyPr>
          <a:lstStyle/>
          <a:p>
            <a:endParaRPr lang="es-CL"/>
          </a:p>
        </p:txBody>
      </p:sp>
      <p:sp>
        <p:nvSpPr>
          <p:cNvPr id="15364" name="Rectangle 4"/>
          <p:cNvSpPr>
            <a:spLocks noChangeArrowheads="1"/>
          </p:cNvSpPr>
          <p:nvPr/>
        </p:nvSpPr>
        <p:spPr bwMode="auto">
          <a:xfrm>
            <a:off x="395288" y="4735513"/>
            <a:ext cx="8569325" cy="1446212"/>
          </a:xfrm>
          <a:prstGeom prst="rect">
            <a:avLst/>
          </a:prstGeom>
          <a:noFill/>
          <a:ln w="38100">
            <a:solidFill>
              <a:schemeClr val="tx1"/>
            </a:solidFill>
            <a:miter lim="800000"/>
            <a:headEnd/>
            <a:tailEnd/>
          </a:ln>
        </p:spPr>
        <p:txBody>
          <a:bodyPr anchor="ctr">
            <a:spAutoFit/>
          </a:bodyPr>
          <a:lstStyle/>
          <a:p>
            <a:pPr eaLnBrk="0" hangingPunct="0"/>
            <a:r>
              <a:rPr lang="es-ES" sz="2000" b="1" u="sng">
                <a:latin typeface="Calibri" pitchFamily="34" charset="0"/>
              </a:rPr>
              <a:t>ACUERDO RELATIVO A LA APLICACION DE LA </a:t>
            </a:r>
            <a:r>
              <a:rPr lang="es-ES" sz="2800" b="1" u="sng">
                <a:latin typeface="Calibri" pitchFamily="34" charset="0"/>
              </a:rPr>
              <a:t>PARTE XI </a:t>
            </a:r>
            <a:r>
              <a:rPr lang="es-ES" sz="2000" b="1" u="sng">
                <a:latin typeface="Calibri" pitchFamily="34" charset="0"/>
              </a:rPr>
              <a:t>DE LA CONVENCION DE LAS </a:t>
            </a:r>
            <a:r>
              <a:rPr lang="es-ES" sz="2000"/>
              <a:t> </a:t>
            </a:r>
            <a:r>
              <a:rPr lang="es-ES" sz="2000" b="1" u="sng">
                <a:latin typeface="Calibri" pitchFamily="34" charset="0"/>
              </a:rPr>
              <a:t>NACIONES UNIDAS SOBRE EL DERECHO DEL MAR DE 10 DE DICIEMBRE DE 1982,  </a:t>
            </a:r>
            <a:r>
              <a:rPr lang="es-ES" sz="2000"/>
              <a:t>aprobado el 28 de julio de 1994 y entró en vigor el 28 de julio de 1996.</a:t>
            </a:r>
          </a:p>
        </p:txBody>
      </p:sp>
      <p:sp>
        <p:nvSpPr>
          <p:cNvPr id="15365" name="7 Rectángulo"/>
          <p:cNvSpPr>
            <a:spLocks noChangeArrowheads="1"/>
          </p:cNvSpPr>
          <p:nvPr/>
        </p:nvSpPr>
        <p:spPr bwMode="auto">
          <a:xfrm>
            <a:off x="395288" y="4149725"/>
            <a:ext cx="1974850" cy="368300"/>
          </a:xfrm>
          <a:prstGeom prst="rect">
            <a:avLst/>
          </a:prstGeom>
          <a:noFill/>
          <a:ln w="28575">
            <a:solidFill>
              <a:schemeClr val="tx1"/>
            </a:solidFill>
            <a:miter lim="800000"/>
            <a:headEnd/>
            <a:tailEnd/>
          </a:ln>
        </p:spPr>
        <p:txBody>
          <a:bodyPr wrap="none">
            <a:spAutoFit/>
          </a:bodyPr>
          <a:lstStyle/>
          <a:p>
            <a:pPr eaLnBrk="0" hangingPunct="0"/>
            <a:r>
              <a:rPr lang="en-US" b="1"/>
              <a:t>Modificaciones.</a:t>
            </a:r>
            <a:endParaRPr lang="es-ES"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Rectángulo"/>
          <p:cNvSpPr>
            <a:spLocks noChangeArrowheads="1"/>
          </p:cNvSpPr>
          <p:nvPr/>
        </p:nvSpPr>
        <p:spPr bwMode="auto">
          <a:xfrm>
            <a:off x="1547813" y="3068638"/>
            <a:ext cx="4572000" cy="400050"/>
          </a:xfrm>
          <a:prstGeom prst="rect">
            <a:avLst/>
          </a:prstGeom>
          <a:noFill/>
          <a:ln w="9525">
            <a:noFill/>
            <a:miter lim="800000"/>
            <a:headEnd/>
            <a:tailEnd/>
          </a:ln>
        </p:spPr>
        <p:txBody>
          <a:bodyPr>
            <a:spAutoFit/>
          </a:bodyPr>
          <a:lstStyle/>
          <a:p>
            <a:pPr>
              <a:buFont typeface="Wingdings" pitchFamily="2" charset="2"/>
              <a:buChar char="Ø"/>
            </a:pPr>
            <a:r>
              <a:rPr lang="es-ES" sz="2000" b="1"/>
              <a:t>Artículo 110 :  Derecho de visita</a:t>
            </a:r>
          </a:p>
        </p:txBody>
      </p:sp>
      <p:sp>
        <p:nvSpPr>
          <p:cNvPr id="36866" name="2 Rectángulo"/>
          <p:cNvSpPr>
            <a:spLocks noChangeArrowheads="1"/>
          </p:cNvSpPr>
          <p:nvPr/>
        </p:nvSpPr>
        <p:spPr bwMode="auto">
          <a:xfrm>
            <a:off x="1547813" y="3860800"/>
            <a:ext cx="5832475" cy="400050"/>
          </a:xfrm>
          <a:prstGeom prst="rect">
            <a:avLst/>
          </a:prstGeom>
          <a:noFill/>
          <a:ln w="9525">
            <a:noFill/>
            <a:miter lim="800000"/>
            <a:headEnd/>
            <a:tailEnd/>
          </a:ln>
        </p:spPr>
        <p:txBody>
          <a:bodyPr>
            <a:spAutoFit/>
          </a:bodyPr>
          <a:lstStyle/>
          <a:p>
            <a:pPr>
              <a:buFont typeface="Wingdings" pitchFamily="2" charset="2"/>
              <a:buChar char="Ø"/>
            </a:pPr>
            <a:r>
              <a:rPr lang="es-ES" sz="2000" b="1"/>
              <a:t>Artículo 111:   Derecho de persecución</a:t>
            </a:r>
          </a:p>
        </p:txBody>
      </p:sp>
      <p:sp>
        <p:nvSpPr>
          <p:cNvPr id="36867" name="3 Rectángulo"/>
          <p:cNvSpPr>
            <a:spLocks noChangeArrowheads="1"/>
          </p:cNvSpPr>
          <p:nvPr/>
        </p:nvSpPr>
        <p:spPr bwMode="auto">
          <a:xfrm>
            <a:off x="1547813" y="2060575"/>
            <a:ext cx="6696075" cy="708025"/>
          </a:xfrm>
          <a:prstGeom prst="rect">
            <a:avLst/>
          </a:prstGeom>
          <a:noFill/>
          <a:ln w="9525">
            <a:noFill/>
            <a:miter lim="800000"/>
            <a:headEnd/>
            <a:tailEnd/>
          </a:ln>
        </p:spPr>
        <p:txBody>
          <a:bodyPr>
            <a:spAutoFit/>
          </a:bodyPr>
          <a:lstStyle/>
          <a:p>
            <a:pPr>
              <a:buFont typeface="Wingdings" pitchFamily="2" charset="2"/>
              <a:buChar char="Ø"/>
            </a:pPr>
            <a:r>
              <a:rPr lang="es-ES" sz="2000" b="1"/>
              <a:t>Artículo 99: Prohibición del transporte de  </a:t>
            </a:r>
          </a:p>
          <a:p>
            <a:r>
              <a:rPr lang="es-ES" sz="2000" b="1"/>
              <a:t>                        esclavos.</a:t>
            </a:r>
          </a:p>
        </p:txBody>
      </p:sp>
      <p:sp>
        <p:nvSpPr>
          <p:cNvPr id="36868" name="4 Rectángulo"/>
          <p:cNvSpPr>
            <a:spLocks noChangeArrowheads="1"/>
          </p:cNvSpPr>
          <p:nvPr/>
        </p:nvSpPr>
        <p:spPr bwMode="auto">
          <a:xfrm>
            <a:off x="1476375" y="4581525"/>
            <a:ext cx="7343775" cy="676275"/>
          </a:xfrm>
          <a:prstGeom prst="rect">
            <a:avLst/>
          </a:prstGeom>
          <a:noFill/>
          <a:ln w="9525">
            <a:noFill/>
            <a:miter lim="800000"/>
            <a:headEnd/>
            <a:tailEnd/>
          </a:ln>
        </p:spPr>
        <p:txBody>
          <a:bodyPr>
            <a:spAutoFit/>
          </a:bodyPr>
          <a:lstStyle/>
          <a:p>
            <a:pPr>
              <a:buFont typeface="Wingdings" pitchFamily="2" charset="2"/>
              <a:buChar char="Ø"/>
            </a:pPr>
            <a:r>
              <a:rPr lang="es-ES" sz="2000" b="1"/>
              <a:t>Artículo 100 al 107 : sobre represión de la piratería. </a:t>
            </a:r>
          </a:p>
          <a:p>
            <a:endParaRPr lang="es-ES"/>
          </a:p>
        </p:txBody>
      </p:sp>
      <p:sp>
        <p:nvSpPr>
          <p:cNvPr id="36869" name="6 Rectángulo"/>
          <p:cNvSpPr>
            <a:spLocks noChangeArrowheads="1"/>
          </p:cNvSpPr>
          <p:nvPr/>
        </p:nvSpPr>
        <p:spPr bwMode="auto">
          <a:xfrm>
            <a:off x="1476375" y="5516563"/>
            <a:ext cx="6840538" cy="708025"/>
          </a:xfrm>
          <a:prstGeom prst="rect">
            <a:avLst/>
          </a:prstGeom>
          <a:noFill/>
          <a:ln w="9525">
            <a:noFill/>
            <a:miter lim="800000"/>
            <a:headEnd/>
            <a:tailEnd/>
          </a:ln>
        </p:spPr>
        <p:txBody>
          <a:bodyPr>
            <a:spAutoFit/>
          </a:bodyPr>
          <a:lstStyle/>
          <a:p>
            <a:pPr>
              <a:buFont typeface="Wingdings" pitchFamily="2" charset="2"/>
              <a:buChar char="Ø"/>
            </a:pPr>
            <a:r>
              <a:rPr lang="es-ES" sz="2000" b="1"/>
              <a:t>Artículo 108: Tráfico ilícito de estupefacientes y  </a:t>
            </a:r>
          </a:p>
          <a:p>
            <a:r>
              <a:rPr lang="es-ES" sz="2000" b="1"/>
              <a:t>                        sustancias sicotrópicas.</a:t>
            </a:r>
          </a:p>
        </p:txBody>
      </p:sp>
      <p:sp>
        <p:nvSpPr>
          <p:cNvPr id="36870" name="7 CuadroTexto"/>
          <p:cNvSpPr txBox="1">
            <a:spLocks noChangeArrowheads="1"/>
          </p:cNvSpPr>
          <p:nvPr/>
        </p:nvSpPr>
        <p:spPr bwMode="auto">
          <a:xfrm>
            <a:off x="1258888" y="1196975"/>
            <a:ext cx="4465637" cy="400050"/>
          </a:xfrm>
          <a:prstGeom prst="rect">
            <a:avLst/>
          </a:prstGeom>
          <a:noFill/>
          <a:ln w="9525">
            <a:noFill/>
            <a:miter lim="800000"/>
            <a:headEnd/>
            <a:tailEnd/>
          </a:ln>
        </p:spPr>
        <p:txBody>
          <a:bodyPr>
            <a:spAutoFit/>
          </a:bodyPr>
          <a:lstStyle/>
          <a:p>
            <a:r>
              <a:rPr lang="en-US" sz="2000" b="1"/>
              <a:t>Art</a:t>
            </a:r>
            <a:r>
              <a:rPr lang="es-ES" sz="2000" b="1"/>
              <a:t>í</a:t>
            </a:r>
            <a:r>
              <a:rPr lang="en-US" sz="2000" b="1"/>
              <a:t>culos a tener en cuenta:</a:t>
            </a:r>
            <a:endParaRPr lang="es-ES" sz="20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1 Imagen" descr="zonas 2.png"/>
          <p:cNvPicPr>
            <a:picLocks noChangeAspect="1"/>
          </p:cNvPicPr>
          <p:nvPr/>
        </p:nvPicPr>
        <p:blipFill>
          <a:blip r:embed="rId2"/>
          <a:srcRect/>
          <a:stretch>
            <a:fillRect/>
          </a:stretch>
        </p:blipFill>
        <p:spPr bwMode="auto">
          <a:xfrm>
            <a:off x="201613" y="188913"/>
            <a:ext cx="8651875" cy="6408737"/>
          </a:xfrm>
          <a:prstGeom prst="rect">
            <a:avLst/>
          </a:prstGeom>
          <a:noFill/>
          <a:ln w="9525">
            <a:noFill/>
            <a:miter lim="800000"/>
            <a:headEnd/>
            <a:tailEnd/>
          </a:ln>
        </p:spPr>
      </p:pic>
      <p:sp>
        <p:nvSpPr>
          <p:cNvPr id="3" name="2 Rectángulo"/>
          <p:cNvSpPr/>
          <p:nvPr/>
        </p:nvSpPr>
        <p:spPr>
          <a:xfrm>
            <a:off x="4932363" y="4724400"/>
            <a:ext cx="792162" cy="217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3213100"/>
            <a:ext cx="1511300" cy="10080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 name="2 Rectángulo"/>
          <p:cNvSpPr/>
          <p:nvPr/>
        </p:nvSpPr>
        <p:spPr>
          <a:xfrm>
            <a:off x="1835150" y="3429000"/>
            <a:ext cx="1657350" cy="93662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MT</a:t>
            </a:r>
            <a:endParaRPr lang="es-ES" sz="2800" b="1" dirty="0">
              <a:solidFill>
                <a:schemeClr val="tx1"/>
              </a:solidFill>
            </a:endParaRPr>
          </a:p>
        </p:txBody>
      </p:sp>
      <p:sp>
        <p:nvSpPr>
          <p:cNvPr id="4" name="3 Rectángulo"/>
          <p:cNvSpPr/>
          <p:nvPr/>
        </p:nvSpPr>
        <p:spPr>
          <a:xfrm>
            <a:off x="3492500" y="3573463"/>
            <a:ext cx="1655763" cy="9350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Rectángulo"/>
          <p:cNvSpPr/>
          <p:nvPr/>
        </p:nvSpPr>
        <p:spPr>
          <a:xfrm>
            <a:off x="5148263" y="3644900"/>
            <a:ext cx="2592387" cy="10080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7" name="6 Conector recto de flecha"/>
          <p:cNvCxnSpPr/>
          <p:nvPr/>
        </p:nvCxnSpPr>
        <p:spPr>
          <a:xfrm>
            <a:off x="1835150" y="2997200"/>
            <a:ext cx="5905500" cy="71438"/>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3492500" y="2997200"/>
            <a:ext cx="0" cy="5032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919" name="9 CuadroTexto"/>
          <p:cNvSpPr txBox="1">
            <a:spLocks noChangeArrowheads="1"/>
          </p:cNvSpPr>
          <p:nvPr/>
        </p:nvSpPr>
        <p:spPr bwMode="auto">
          <a:xfrm>
            <a:off x="2339975" y="2276475"/>
            <a:ext cx="1008063" cy="646113"/>
          </a:xfrm>
          <a:prstGeom prst="rect">
            <a:avLst/>
          </a:prstGeom>
          <a:noFill/>
          <a:ln w="38100">
            <a:solidFill>
              <a:schemeClr val="tx1"/>
            </a:solidFill>
            <a:miter lim="800000"/>
            <a:headEnd/>
            <a:tailEnd/>
          </a:ln>
        </p:spPr>
        <p:txBody>
          <a:bodyPr>
            <a:spAutoFit/>
          </a:bodyPr>
          <a:lstStyle/>
          <a:p>
            <a:r>
              <a:rPr lang="en-US" b="1"/>
              <a:t>12 millas</a:t>
            </a:r>
            <a:endParaRPr lang="es-ES" b="1"/>
          </a:p>
        </p:txBody>
      </p:sp>
      <p:sp>
        <p:nvSpPr>
          <p:cNvPr id="38920" name="10 CuadroTexto"/>
          <p:cNvSpPr txBox="1">
            <a:spLocks noChangeArrowheads="1"/>
          </p:cNvSpPr>
          <p:nvPr/>
        </p:nvSpPr>
        <p:spPr bwMode="auto">
          <a:xfrm>
            <a:off x="2916238" y="5373688"/>
            <a:ext cx="1228725" cy="368300"/>
          </a:xfrm>
          <a:prstGeom prst="rect">
            <a:avLst/>
          </a:prstGeom>
          <a:noFill/>
          <a:ln w="38100">
            <a:solidFill>
              <a:schemeClr val="tx1"/>
            </a:solidFill>
            <a:miter lim="800000"/>
            <a:headEnd/>
            <a:tailEnd/>
          </a:ln>
        </p:spPr>
        <p:txBody>
          <a:bodyPr wrap="none">
            <a:spAutoFit/>
          </a:bodyPr>
          <a:lstStyle/>
          <a:p>
            <a:r>
              <a:rPr lang="en-US" b="1"/>
              <a:t>24 millas</a:t>
            </a:r>
            <a:endParaRPr lang="es-ES" b="1"/>
          </a:p>
        </p:txBody>
      </p:sp>
      <p:cxnSp>
        <p:nvCxnSpPr>
          <p:cNvPr id="13" name="12 Conector recto"/>
          <p:cNvCxnSpPr/>
          <p:nvPr/>
        </p:nvCxnSpPr>
        <p:spPr>
          <a:xfrm>
            <a:off x="5148263" y="2997200"/>
            <a:ext cx="0"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13 Cerrar llave"/>
          <p:cNvSpPr/>
          <p:nvPr/>
        </p:nvSpPr>
        <p:spPr>
          <a:xfrm rot="5400000">
            <a:off x="3095625" y="3176588"/>
            <a:ext cx="757238" cy="3421062"/>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8923" name="14 CuadroTexto"/>
          <p:cNvSpPr txBox="1">
            <a:spLocks noChangeArrowheads="1"/>
          </p:cNvSpPr>
          <p:nvPr/>
        </p:nvSpPr>
        <p:spPr bwMode="auto">
          <a:xfrm>
            <a:off x="3924300" y="3789363"/>
            <a:ext cx="1008063" cy="522287"/>
          </a:xfrm>
          <a:prstGeom prst="rect">
            <a:avLst/>
          </a:prstGeom>
          <a:noFill/>
          <a:ln w="9525">
            <a:noFill/>
            <a:miter lim="800000"/>
            <a:headEnd/>
            <a:tailEnd/>
          </a:ln>
        </p:spPr>
        <p:txBody>
          <a:bodyPr>
            <a:spAutoFit/>
          </a:bodyPr>
          <a:lstStyle/>
          <a:p>
            <a:r>
              <a:rPr lang="en-US" sz="2800" b="1"/>
              <a:t>ZC</a:t>
            </a:r>
            <a:endParaRPr lang="es-ES" sz="2800" b="1"/>
          </a:p>
        </p:txBody>
      </p:sp>
      <p:cxnSp>
        <p:nvCxnSpPr>
          <p:cNvPr id="17" name="16 Conector recto"/>
          <p:cNvCxnSpPr/>
          <p:nvPr/>
        </p:nvCxnSpPr>
        <p:spPr>
          <a:xfrm>
            <a:off x="7740650" y="1844675"/>
            <a:ext cx="0" cy="28082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19 Abrir llave"/>
          <p:cNvSpPr/>
          <p:nvPr/>
        </p:nvSpPr>
        <p:spPr>
          <a:xfrm rot="5400000">
            <a:off x="5318125" y="-484187"/>
            <a:ext cx="622300" cy="4273550"/>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8926" name="20 CuadroTexto"/>
          <p:cNvSpPr txBox="1">
            <a:spLocks noChangeArrowheads="1"/>
          </p:cNvSpPr>
          <p:nvPr/>
        </p:nvSpPr>
        <p:spPr bwMode="auto">
          <a:xfrm>
            <a:off x="5076825" y="836613"/>
            <a:ext cx="1079500" cy="523875"/>
          </a:xfrm>
          <a:prstGeom prst="rect">
            <a:avLst/>
          </a:prstGeom>
          <a:noFill/>
          <a:ln w="9525">
            <a:noFill/>
            <a:miter lim="800000"/>
            <a:headEnd/>
            <a:tailEnd/>
          </a:ln>
        </p:spPr>
        <p:txBody>
          <a:bodyPr>
            <a:spAutoFit/>
          </a:bodyPr>
          <a:lstStyle/>
          <a:p>
            <a:r>
              <a:rPr lang="en-US" sz="2800" b="1"/>
              <a:t>ZEE</a:t>
            </a:r>
            <a:endParaRPr lang="es-ES" sz="2800" b="1"/>
          </a:p>
        </p:txBody>
      </p:sp>
      <p:sp>
        <p:nvSpPr>
          <p:cNvPr id="38927" name="21 CuadroTexto"/>
          <p:cNvSpPr txBox="1">
            <a:spLocks noChangeArrowheads="1"/>
          </p:cNvSpPr>
          <p:nvPr/>
        </p:nvSpPr>
        <p:spPr bwMode="auto">
          <a:xfrm>
            <a:off x="4859338" y="2205038"/>
            <a:ext cx="1512887" cy="400050"/>
          </a:xfrm>
          <a:prstGeom prst="rect">
            <a:avLst/>
          </a:prstGeom>
          <a:noFill/>
          <a:ln w="28575">
            <a:solidFill>
              <a:schemeClr val="tx1"/>
            </a:solidFill>
            <a:miter lim="800000"/>
            <a:headEnd/>
            <a:tailEnd/>
          </a:ln>
        </p:spPr>
        <p:txBody>
          <a:bodyPr wrap="none">
            <a:spAutoFit/>
          </a:bodyPr>
          <a:lstStyle/>
          <a:p>
            <a:r>
              <a:rPr lang="en-US" sz="2000" b="1"/>
              <a:t>188 millas</a:t>
            </a:r>
            <a:endParaRPr lang="es-ES" sz="2000" b="1"/>
          </a:p>
        </p:txBody>
      </p:sp>
      <p:sp>
        <p:nvSpPr>
          <p:cNvPr id="23" name="22 Cerrar llave"/>
          <p:cNvSpPr/>
          <p:nvPr/>
        </p:nvSpPr>
        <p:spPr>
          <a:xfrm rot="5400000">
            <a:off x="4291807" y="2990056"/>
            <a:ext cx="849312" cy="6048375"/>
          </a:xfrm>
          <a:prstGeom prst="rightBrace">
            <a:avLst>
              <a:gd name="adj1" fmla="val 8333"/>
              <a:gd name="adj2" fmla="val 5048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8929" name="23 CuadroTexto"/>
          <p:cNvSpPr txBox="1">
            <a:spLocks noChangeArrowheads="1"/>
          </p:cNvSpPr>
          <p:nvPr/>
        </p:nvSpPr>
        <p:spPr bwMode="auto">
          <a:xfrm>
            <a:off x="3995738" y="6488113"/>
            <a:ext cx="1377950" cy="369887"/>
          </a:xfrm>
          <a:prstGeom prst="rect">
            <a:avLst/>
          </a:prstGeom>
          <a:noFill/>
          <a:ln w="38100">
            <a:solidFill>
              <a:schemeClr val="tx1"/>
            </a:solidFill>
            <a:miter lim="800000"/>
            <a:headEnd/>
            <a:tailEnd/>
          </a:ln>
        </p:spPr>
        <p:txBody>
          <a:bodyPr wrap="none">
            <a:spAutoFit/>
          </a:bodyPr>
          <a:lstStyle/>
          <a:p>
            <a:r>
              <a:rPr lang="en-US" b="1"/>
              <a:t>200 millas</a:t>
            </a:r>
            <a:endParaRPr lang="es-ES" b="1"/>
          </a:p>
        </p:txBody>
      </p:sp>
      <p:sp>
        <p:nvSpPr>
          <p:cNvPr id="25" name="24 Rectángulo"/>
          <p:cNvSpPr/>
          <p:nvPr/>
        </p:nvSpPr>
        <p:spPr>
          <a:xfrm>
            <a:off x="7812088" y="3644900"/>
            <a:ext cx="1331912" cy="1008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AM</a:t>
            </a:r>
            <a:endParaRPr lang="es-ES" sz="2400" b="1" dirty="0">
              <a:solidFill>
                <a:schemeClr val="tx1"/>
              </a:solidFill>
            </a:endParaRPr>
          </a:p>
        </p:txBody>
      </p:sp>
      <p:sp>
        <p:nvSpPr>
          <p:cNvPr id="26" name="25 Forma libre"/>
          <p:cNvSpPr/>
          <p:nvPr/>
        </p:nvSpPr>
        <p:spPr>
          <a:xfrm>
            <a:off x="1581150" y="3079750"/>
            <a:ext cx="207963" cy="534988"/>
          </a:xfrm>
          <a:custGeom>
            <a:avLst/>
            <a:gdLst>
              <a:gd name="connsiteX0" fmla="*/ 203842 w 207346"/>
              <a:gd name="connsiteY0" fmla="*/ 460989 h 533560"/>
              <a:gd name="connsiteX1" fmla="*/ 131271 w 207346"/>
              <a:gd name="connsiteY1" fmla="*/ 373903 h 533560"/>
              <a:gd name="connsiteX2" fmla="*/ 29671 w 207346"/>
              <a:gd name="connsiteY2" fmla="*/ 344874 h 533560"/>
              <a:gd name="connsiteX3" fmla="*/ 44185 w 207346"/>
              <a:gd name="connsiteY3" fmla="*/ 286817 h 533560"/>
              <a:gd name="connsiteX4" fmla="*/ 73214 w 207346"/>
              <a:gd name="connsiteY4" fmla="*/ 243274 h 533560"/>
              <a:gd name="connsiteX5" fmla="*/ 87728 w 207346"/>
              <a:gd name="connsiteY5" fmla="*/ 156189 h 533560"/>
              <a:gd name="connsiteX6" fmla="*/ 73214 w 207346"/>
              <a:gd name="connsiteY6" fmla="*/ 54589 h 533560"/>
              <a:gd name="connsiteX7" fmla="*/ 102242 w 207346"/>
              <a:gd name="connsiteY7" fmla="*/ 25560 h 533560"/>
              <a:gd name="connsiteX8" fmla="*/ 131271 w 207346"/>
              <a:gd name="connsiteY8" fmla="*/ 199732 h 533560"/>
              <a:gd name="connsiteX9" fmla="*/ 87728 w 207346"/>
              <a:gd name="connsiteY9" fmla="*/ 330360 h 533560"/>
              <a:gd name="connsiteX10" fmla="*/ 131271 w 207346"/>
              <a:gd name="connsiteY10" fmla="*/ 344874 h 533560"/>
              <a:gd name="connsiteX11" fmla="*/ 189328 w 207346"/>
              <a:gd name="connsiteY11" fmla="*/ 373903 h 533560"/>
              <a:gd name="connsiteX12" fmla="*/ 203842 w 207346"/>
              <a:gd name="connsiteY12" fmla="*/ 417446 h 533560"/>
              <a:gd name="connsiteX13" fmla="*/ 203842 w 207346"/>
              <a:gd name="connsiteY13" fmla="*/ 533560 h 53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346" h="533560">
                <a:moveTo>
                  <a:pt x="203842" y="460989"/>
                </a:moveTo>
                <a:cubicBezTo>
                  <a:pt x="182422" y="428859"/>
                  <a:pt x="164798" y="396254"/>
                  <a:pt x="131271" y="373903"/>
                </a:cubicBezTo>
                <a:cubicBezTo>
                  <a:pt x="118780" y="365576"/>
                  <a:pt x="37409" y="346809"/>
                  <a:pt x="29671" y="344874"/>
                </a:cubicBezTo>
                <a:cubicBezTo>
                  <a:pt x="34509" y="325522"/>
                  <a:pt x="36327" y="305152"/>
                  <a:pt x="44185" y="286817"/>
                </a:cubicBezTo>
                <a:cubicBezTo>
                  <a:pt x="51057" y="270783"/>
                  <a:pt x="67698" y="259823"/>
                  <a:pt x="73214" y="243274"/>
                </a:cubicBezTo>
                <a:cubicBezTo>
                  <a:pt x="82520" y="215355"/>
                  <a:pt x="82890" y="185217"/>
                  <a:pt x="87728" y="156189"/>
                </a:cubicBezTo>
                <a:cubicBezTo>
                  <a:pt x="82890" y="122322"/>
                  <a:pt x="83044" y="87357"/>
                  <a:pt x="73214" y="54589"/>
                </a:cubicBezTo>
                <a:cubicBezTo>
                  <a:pt x="56960" y="408"/>
                  <a:pt x="0" y="0"/>
                  <a:pt x="102242" y="25560"/>
                </a:cubicBezTo>
                <a:cubicBezTo>
                  <a:pt x="122122" y="85201"/>
                  <a:pt x="139372" y="126817"/>
                  <a:pt x="131271" y="199732"/>
                </a:cubicBezTo>
                <a:cubicBezTo>
                  <a:pt x="126203" y="245349"/>
                  <a:pt x="87728" y="330360"/>
                  <a:pt x="87728" y="330360"/>
                </a:cubicBezTo>
                <a:cubicBezTo>
                  <a:pt x="102242" y="335198"/>
                  <a:pt x="117209" y="338847"/>
                  <a:pt x="131271" y="344874"/>
                </a:cubicBezTo>
                <a:cubicBezTo>
                  <a:pt x="151158" y="353397"/>
                  <a:pt x="174029" y="358603"/>
                  <a:pt x="189328" y="373903"/>
                </a:cubicBezTo>
                <a:cubicBezTo>
                  <a:pt x="200146" y="384721"/>
                  <a:pt x="202457" y="402209"/>
                  <a:pt x="203842" y="417446"/>
                </a:cubicBezTo>
                <a:cubicBezTo>
                  <a:pt x="207346" y="455992"/>
                  <a:pt x="203842" y="494855"/>
                  <a:pt x="203842" y="533560"/>
                </a:cubicBezTo>
              </a:path>
            </a:pathLst>
          </a:custGeom>
          <a:solidFill>
            <a:schemeClr val="tx1"/>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8932" name="26 CuadroTexto"/>
          <p:cNvSpPr txBox="1">
            <a:spLocks noChangeArrowheads="1"/>
          </p:cNvSpPr>
          <p:nvPr/>
        </p:nvSpPr>
        <p:spPr bwMode="auto">
          <a:xfrm>
            <a:off x="1258888" y="2708275"/>
            <a:ext cx="485775" cy="369888"/>
          </a:xfrm>
          <a:prstGeom prst="rect">
            <a:avLst/>
          </a:prstGeom>
          <a:noFill/>
          <a:ln w="28575">
            <a:solidFill>
              <a:schemeClr val="tx1"/>
            </a:solidFill>
            <a:miter lim="800000"/>
            <a:headEnd/>
            <a:tailEnd/>
          </a:ln>
        </p:spPr>
        <p:txBody>
          <a:bodyPr wrap="none">
            <a:spAutoFit/>
          </a:bodyPr>
          <a:lstStyle/>
          <a:p>
            <a:r>
              <a:rPr lang="en-US" b="1"/>
              <a:t>Ai.</a:t>
            </a:r>
            <a:endParaRPr lang="es-ES" b="1"/>
          </a:p>
        </p:txBody>
      </p:sp>
      <p:cxnSp>
        <p:nvCxnSpPr>
          <p:cNvPr id="29" name="28 Conector recto"/>
          <p:cNvCxnSpPr/>
          <p:nvPr/>
        </p:nvCxnSpPr>
        <p:spPr>
          <a:xfrm>
            <a:off x="1835150" y="1844675"/>
            <a:ext cx="0" cy="12969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934" name="29 CuadroTexto"/>
          <p:cNvSpPr txBox="1">
            <a:spLocks noChangeArrowheads="1"/>
          </p:cNvSpPr>
          <p:nvPr/>
        </p:nvSpPr>
        <p:spPr bwMode="auto">
          <a:xfrm>
            <a:off x="1258888" y="1557338"/>
            <a:ext cx="1236662" cy="276225"/>
          </a:xfrm>
          <a:prstGeom prst="rect">
            <a:avLst/>
          </a:prstGeom>
          <a:noFill/>
          <a:ln w="28575">
            <a:solidFill>
              <a:schemeClr val="tx1"/>
            </a:solidFill>
            <a:miter lim="800000"/>
            <a:headEnd/>
            <a:tailEnd/>
          </a:ln>
        </p:spPr>
        <p:txBody>
          <a:bodyPr wrap="none">
            <a:spAutoFit/>
          </a:bodyPr>
          <a:lstStyle/>
          <a:p>
            <a:r>
              <a:rPr lang="en-US" sz="1200" b="1"/>
              <a:t>Linea de base</a:t>
            </a:r>
            <a:endParaRPr lang="es-ES" sz="1200" b="1"/>
          </a:p>
        </p:txBody>
      </p:sp>
      <p:sp>
        <p:nvSpPr>
          <p:cNvPr id="38935" name="23 CuadroTexto"/>
          <p:cNvSpPr txBox="1">
            <a:spLocks noChangeArrowheads="1"/>
          </p:cNvSpPr>
          <p:nvPr/>
        </p:nvSpPr>
        <p:spPr bwMode="auto">
          <a:xfrm>
            <a:off x="395288" y="404813"/>
            <a:ext cx="3052762" cy="369887"/>
          </a:xfrm>
          <a:prstGeom prst="rect">
            <a:avLst/>
          </a:prstGeom>
          <a:noFill/>
          <a:ln w="57150">
            <a:solidFill>
              <a:schemeClr val="tx1"/>
            </a:solidFill>
            <a:miter lim="800000"/>
            <a:headEnd/>
            <a:tailEnd/>
          </a:ln>
        </p:spPr>
        <p:txBody>
          <a:bodyPr wrap="none">
            <a:spAutoFit/>
          </a:bodyPr>
          <a:lstStyle/>
          <a:p>
            <a:r>
              <a:rPr lang="en-US" b="1"/>
              <a:t>Convemar/82 : Esquema</a:t>
            </a:r>
            <a:endParaRPr lang="es-ES"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WordArt 5"/>
          <p:cNvSpPr>
            <a:spLocks noChangeArrowheads="1" noChangeShapeType="1" noTextEdit="1"/>
          </p:cNvSpPr>
          <p:nvPr/>
        </p:nvSpPr>
        <p:spPr bwMode="auto">
          <a:xfrm>
            <a:off x="1763713" y="2924175"/>
            <a:ext cx="6264275" cy="2017713"/>
          </a:xfrm>
          <a:prstGeom prst="rect">
            <a:avLst/>
          </a:prstGeom>
        </p:spPr>
        <p:txBody>
          <a:bodyPr wrap="none" fromWordArt="1">
            <a:prstTxWarp prst="textWave1">
              <a:avLst>
                <a:gd name="adj1" fmla="val 13005"/>
                <a:gd name="adj2" fmla="val 0"/>
              </a:avLst>
            </a:prstTxWarp>
          </a:bodyPr>
          <a:lstStyle/>
          <a:p>
            <a:pPr algn="ctr"/>
            <a:r>
              <a:rPr lang="es-CL"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Plataforma continental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_plataforma_continental"/>
          <p:cNvPicPr>
            <a:picLocks noChangeAspect="1" noChangeArrowheads="1"/>
          </p:cNvPicPr>
          <p:nvPr/>
        </p:nvPicPr>
        <p:blipFill>
          <a:blip r:embed="rId2"/>
          <a:srcRect/>
          <a:stretch>
            <a:fillRect/>
          </a:stretch>
        </p:blipFill>
        <p:spPr bwMode="auto">
          <a:xfrm>
            <a:off x="755650" y="765175"/>
            <a:ext cx="7848600" cy="5400675"/>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4 Marcador de pie de página"/>
          <p:cNvSpPr>
            <a:spLocks noGrp="1"/>
          </p:cNvSpPr>
          <p:nvPr>
            <p:ph type="ftr" sz="quarter" idx="11"/>
          </p:nvPr>
        </p:nvSpPr>
        <p:spPr>
          <a:noFill/>
        </p:spPr>
        <p:txBody>
          <a:bodyPr/>
          <a:lstStyle/>
          <a:p>
            <a:r>
              <a:rPr lang="es-ES" smtClean="0"/>
              <a:t>Lic. G.Aguilar</a:t>
            </a:r>
          </a:p>
        </p:txBody>
      </p:sp>
      <p:pic>
        <p:nvPicPr>
          <p:cNvPr id="41986" name="Picture 4" descr="Esquema Plataforma%201"/>
          <p:cNvPicPr>
            <a:picLocks noChangeAspect="1" noChangeArrowheads="1"/>
          </p:cNvPicPr>
          <p:nvPr/>
        </p:nvPicPr>
        <p:blipFill>
          <a:blip r:embed="rId2"/>
          <a:srcRect/>
          <a:stretch>
            <a:fillRect/>
          </a:stretch>
        </p:blipFill>
        <p:spPr bwMode="auto">
          <a:xfrm>
            <a:off x="1476375" y="1798638"/>
            <a:ext cx="6911975" cy="451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ISOBATA"/>
          <p:cNvPicPr>
            <a:picLocks noChangeAspect="1" noChangeArrowheads="1"/>
          </p:cNvPicPr>
          <p:nvPr/>
        </p:nvPicPr>
        <p:blipFill>
          <a:blip r:embed="rId2"/>
          <a:srcRect/>
          <a:stretch>
            <a:fillRect/>
          </a:stretch>
        </p:blipFill>
        <p:spPr bwMode="auto">
          <a:xfrm>
            <a:off x="250825" y="188913"/>
            <a:ext cx="8893175" cy="666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CuadroTexto"/>
          <p:cNvSpPr txBox="1">
            <a:spLocks noChangeArrowheads="1"/>
          </p:cNvSpPr>
          <p:nvPr/>
        </p:nvSpPr>
        <p:spPr bwMode="auto">
          <a:xfrm>
            <a:off x="2195513" y="0"/>
            <a:ext cx="2952750" cy="923925"/>
          </a:xfrm>
          <a:prstGeom prst="rect">
            <a:avLst/>
          </a:prstGeom>
          <a:noFill/>
          <a:ln w="57150">
            <a:solidFill>
              <a:schemeClr val="tx1"/>
            </a:solidFill>
            <a:miter lim="800000"/>
            <a:headEnd/>
            <a:tailEnd/>
          </a:ln>
        </p:spPr>
        <p:txBody>
          <a:bodyPr>
            <a:spAutoFit/>
          </a:bodyPr>
          <a:lstStyle/>
          <a:p>
            <a:r>
              <a:rPr lang="en-US" sz="5400"/>
              <a:t>La Zona</a:t>
            </a:r>
            <a:endParaRPr lang="es-ES" sz="5400"/>
          </a:p>
        </p:txBody>
      </p:sp>
      <p:sp>
        <p:nvSpPr>
          <p:cNvPr id="44034" name="2 Rectángulo"/>
          <p:cNvSpPr>
            <a:spLocks noChangeArrowheads="1"/>
          </p:cNvSpPr>
          <p:nvPr/>
        </p:nvSpPr>
        <p:spPr bwMode="auto">
          <a:xfrm>
            <a:off x="539750" y="1125538"/>
            <a:ext cx="8280400" cy="3262312"/>
          </a:xfrm>
          <a:prstGeom prst="rect">
            <a:avLst/>
          </a:prstGeom>
          <a:solidFill>
            <a:schemeClr val="bg1"/>
          </a:solidFill>
          <a:ln w="57150">
            <a:solidFill>
              <a:srgbClr val="FF0000"/>
            </a:solidFill>
            <a:miter lim="800000"/>
            <a:headEnd/>
            <a:tailEnd/>
          </a:ln>
        </p:spPr>
        <p:txBody>
          <a:bodyPr>
            <a:spAutoFit/>
          </a:bodyPr>
          <a:lstStyle/>
          <a:p>
            <a:r>
              <a:rPr lang="es-ES" sz="2400" b="1" i="1"/>
              <a:t>Artículo 136</a:t>
            </a:r>
          </a:p>
          <a:p>
            <a:endParaRPr lang="es-ES" sz="2400" b="1" i="1"/>
          </a:p>
          <a:p>
            <a:pPr>
              <a:buFont typeface="Wingdings" pitchFamily="2" charset="2"/>
              <a:buChar char="Ø"/>
            </a:pPr>
            <a:r>
              <a:rPr lang="es-ES" sz="3200" b="1" i="1"/>
              <a:t>Patrimonio común de la humanidad</a:t>
            </a:r>
          </a:p>
          <a:p>
            <a:endParaRPr lang="es-ES" sz="2400" b="1" i="1"/>
          </a:p>
          <a:p>
            <a:r>
              <a:rPr lang="es-ES" sz="2400" b="1"/>
              <a:t>La Zona y sus recursos son patrimonio común de la humanidad</a:t>
            </a:r>
            <a:r>
              <a:rPr lang="es-ES" b="1"/>
              <a:t>.</a:t>
            </a:r>
          </a:p>
          <a:p>
            <a:endParaRPr lang="en-US" b="1"/>
          </a:p>
          <a:p>
            <a:endParaRPr lang="en-US" b="1"/>
          </a:p>
          <a:p>
            <a:endParaRPr lang="en-US" b="1"/>
          </a:p>
        </p:txBody>
      </p:sp>
      <p:pic>
        <p:nvPicPr>
          <p:cNvPr id="44035" name="6 Imagen" descr="Globespin (1).gif"/>
          <p:cNvPicPr>
            <a:picLocks noChangeAspect="1"/>
          </p:cNvPicPr>
          <p:nvPr/>
        </p:nvPicPr>
        <p:blipFill>
          <a:blip r:embed="rId2"/>
          <a:srcRect/>
          <a:stretch>
            <a:fillRect/>
          </a:stretch>
        </p:blipFill>
        <p:spPr bwMode="auto">
          <a:xfrm>
            <a:off x="5651500" y="3500438"/>
            <a:ext cx="2943225" cy="2943225"/>
          </a:xfrm>
          <a:prstGeom prst="rect">
            <a:avLst/>
          </a:prstGeom>
          <a:noFill/>
          <a:ln w="9525">
            <a:noFill/>
            <a:miter lim="800000"/>
            <a:headEnd/>
            <a:tailEnd/>
          </a:ln>
        </p:spPr>
      </p:pic>
      <p:sp>
        <p:nvSpPr>
          <p:cNvPr id="44036" name="7 CuadroTexto"/>
          <p:cNvSpPr txBox="1">
            <a:spLocks noChangeArrowheads="1"/>
          </p:cNvSpPr>
          <p:nvPr/>
        </p:nvSpPr>
        <p:spPr bwMode="auto">
          <a:xfrm>
            <a:off x="1187450" y="5157788"/>
            <a:ext cx="2103438" cy="646112"/>
          </a:xfrm>
          <a:prstGeom prst="rect">
            <a:avLst/>
          </a:prstGeom>
          <a:noFill/>
          <a:ln w="9525">
            <a:noFill/>
            <a:miter lim="800000"/>
            <a:headEnd/>
            <a:tailEnd/>
          </a:ln>
        </p:spPr>
        <p:txBody>
          <a:bodyPr wrap="none">
            <a:spAutoFit/>
          </a:bodyPr>
          <a:lstStyle/>
          <a:p>
            <a:r>
              <a:rPr lang="en-US" sz="3600" b="1"/>
              <a:t>Parte XI</a:t>
            </a:r>
            <a:endParaRPr lang="es-ES" sz="36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Rectángulo"/>
          <p:cNvSpPr>
            <a:spLocks noChangeArrowheads="1"/>
          </p:cNvSpPr>
          <p:nvPr/>
        </p:nvSpPr>
        <p:spPr bwMode="auto">
          <a:xfrm>
            <a:off x="1042988" y="836613"/>
            <a:ext cx="7777162" cy="5262562"/>
          </a:xfrm>
          <a:prstGeom prst="rect">
            <a:avLst/>
          </a:prstGeom>
          <a:solidFill>
            <a:schemeClr val="bg1"/>
          </a:solidFill>
          <a:ln w="38100">
            <a:noFill/>
            <a:miter lim="800000"/>
            <a:headEnd/>
            <a:tailEnd/>
          </a:ln>
        </p:spPr>
        <p:txBody>
          <a:bodyPr>
            <a:spAutoFit/>
          </a:bodyPr>
          <a:lstStyle/>
          <a:p>
            <a:r>
              <a:rPr lang="es-ES" sz="2400" b="1" i="1"/>
              <a:t>Artículo 133</a:t>
            </a:r>
          </a:p>
          <a:p>
            <a:endParaRPr lang="es-ES" sz="2400" b="1" i="1"/>
          </a:p>
          <a:p>
            <a:r>
              <a:rPr lang="es-ES" sz="2400" b="1" i="1"/>
              <a:t>Términos empleados</a:t>
            </a:r>
          </a:p>
          <a:p>
            <a:endParaRPr lang="es-ES" sz="2400" b="1"/>
          </a:p>
          <a:p>
            <a:r>
              <a:rPr lang="es-ES" sz="2400" b="1"/>
              <a:t>Para los efectos de esta Parte:</a:t>
            </a:r>
          </a:p>
          <a:p>
            <a:endParaRPr lang="es-ES" sz="2400" b="1"/>
          </a:p>
          <a:p>
            <a:pPr>
              <a:buFont typeface="Wingdings" pitchFamily="2" charset="2"/>
              <a:buChar char="Ø"/>
            </a:pPr>
            <a:r>
              <a:rPr lang="es-ES" sz="2400" b="1"/>
              <a:t>a) Por “recursos” se entiende todos los recursos  </a:t>
            </a:r>
          </a:p>
          <a:p>
            <a:r>
              <a:rPr lang="es-ES" sz="2400" b="1"/>
              <a:t>        minerales  sólidos,líquidos o gaseosos </a:t>
            </a:r>
            <a:r>
              <a:rPr lang="es-ES" sz="2400" b="1" i="1"/>
              <a:t>in situ   </a:t>
            </a:r>
          </a:p>
          <a:p>
            <a:r>
              <a:rPr lang="es-ES" sz="2400" b="1" i="1"/>
              <a:t>       en la Zona, situados en los fondos marinos o   </a:t>
            </a:r>
          </a:p>
          <a:p>
            <a:r>
              <a:rPr lang="es-ES" sz="2400" b="1" i="1"/>
              <a:t>       </a:t>
            </a:r>
            <a:r>
              <a:rPr lang="es-ES" sz="2400" b="1"/>
              <a:t>en su subsuelo, incluidos los nódulos   </a:t>
            </a:r>
          </a:p>
          <a:p>
            <a:r>
              <a:rPr lang="es-ES" sz="2400" b="1"/>
              <a:t>       polimetálicos;</a:t>
            </a:r>
          </a:p>
          <a:p>
            <a:endParaRPr lang="es-ES" sz="2400" b="1"/>
          </a:p>
          <a:p>
            <a:pPr>
              <a:buFont typeface="Wingdings" pitchFamily="2" charset="2"/>
              <a:buChar char="Ø"/>
            </a:pPr>
            <a:r>
              <a:rPr lang="es-ES" sz="2400" b="1"/>
              <a:t>b) Los recursos, una vez extraídos de la Zona,  </a:t>
            </a:r>
          </a:p>
          <a:p>
            <a:r>
              <a:rPr lang="es-ES" sz="2400" b="1"/>
              <a:t>        se denominarán“minerales”</a:t>
            </a:r>
            <a:r>
              <a:rPr lang="es-ES" b="1"/>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71550" y="333375"/>
            <a:ext cx="7793038" cy="1462088"/>
          </a:xfrm>
        </p:spPr>
        <p:txBody>
          <a:bodyPr/>
          <a:lstStyle/>
          <a:p>
            <a:pPr eaLnBrk="1" hangingPunct="1"/>
            <a:r>
              <a:rPr lang="es-ES" sz="4000" b="1" smtClean="0"/>
              <a:t>. </a:t>
            </a:r>
            <a:r>
              <a:rPr lang="es-ES" sz="2400" b="1" smtClean="0"/>
              <a:t>Fórmulas y restricciones aplicables para la ampliación de la plataforma continental.</a:t>
            </a:r>
          </a:p>
        </p:txBody>
      </p:sp>
      <p:sp>
        <p:nvSpPr>
          <p:cNvPr id="4100" name="Rectangle 3"/>
          <p:cNvSpPr>
            <a:spLocks noGrp="1" noChangeArrowheads="1"/>
          </p:cNvSpPr>
          <p:nvPr>
            <p:ph type="body" idx="1"/>
          </p:nvPr>
        </p:nvSpPr>
        <p:spPr>
          <a:xfrm>
            <a:off x="539750" y="2133600"/>
            <a:ext cx="8420100" cy="4546600"/>
          </a:xfrm>
        </p:spPr>
        <p:txBody>
          <a:bodyPr/>
          <a:lstStyle/>
          <a:p>
            <a:pPr marL="609600" indent="-609600" eaLnBrk="1" hangingPunct="1">
              <a:lnSpc>
                <a:spcPct val="80000"/>
              </a:lnSpc>
            </a:pPr>
            <a:r>
              <a:rPr lang="es-ES" sz="2800" b="1" smtClean="0"/>
              <a:t>1 : Formula SEDIMENTO o GARDINER:</a:t>
            </a:r>
            <a:r>
              <a:rPr lang="es-ES" sz="2800" smtClean="0"/>
              <a:t> Una línea, denominada Línea Gardiner, trazada en relación con los puntos fijos más alejados, de las líneas de base recta, en cada uno de los cuales el espesor de los sedimentos y las rocas sedimentarias sea, por lo menos, el 1% de la distancia más corta entre ese punto y el pie del talud continental. Este espesor se calcula desde el techo de basamento hasta el fondo marino. Con valores medios de 1500 metros de espesor sedimentario, se podría realizar una ampliación de hasta 150 km.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p:txBody>
          <a:bodyPr/>
          <a:lstStyle/>
          <a:p>
            <a:pPr eaLnBrk="1" hangingPunct="1"/>
            <a:r>
              <a:rPr lang="es-UY" smtClean="0"/>
              <a:t>         CONTENIDO</a:t>
            </a:r>
            <a:endParaRPr lang="es-ES" smtClean="0"/>
          </a:p>
        </p:txBody>
      </p:sp>
      <p:sp>
        <p:nvSpPr>
          <p:cNvPr id="1034" name="Rectangle 3"/>
          <p:cNvSpPr>
            <a:spLocks noGrp="1" noChangeArrowheads="1"/>
          </p:cNvSpPr>
          <p:nvPr>
            <p:ph type="body" idx="1"/>
          </p:nvPr>
        </p:nvSpPr>
        <p:spPr>
          <a:xfrm>
            <a:off x="1187450" y="1989138"/>
            <a:ext cx="7772400" cy="4114800"/>
          </a:xfrm>
        </p:spPr>
        <p:txBody>
          <a:bodyPr/>
          <a:lstStyle/>
          <a:p>
            <a:pPr eaLnBrk="1" hangingPunct="1">
              <a:lnSpc>
                <a:spcPct val="80000"/>
              </a:lnSpc>
            </a:pPr>
            <a:r>
              <a:rPr lang="es-ES" sz="2000" smtClean="0"/>
              <a:t>Establece el marco fundamental para todos los aspectos de soberanía, jurisdicción, utilización y derechos y obligaciones de los Estados en relación con los océanos. </a:t>
            </a:r>
          </a:p>
          <a:p>
            <a:pPr eaLnBrk="1" hangingPunct="1">
              <a:lnSpc>
                <a:spcPct val="80000"/>
              </a:lnSpc>
              <a:buFont typeface="Wingdings" pitchFamily="2" charset="2"/>
              <a:buNone/>
            </a:pPr>
            <a:endParaRPr lang="es-ES" sz="2000" smtClean="0"/>
          </a:p>
          <a:p>
            <a:pPr eaLnBrk="1" hangingPunct="1">
              <a:lnSpc>
                <a:spcPct val="80000"/>
              </a:lnSpc>
            </a:pPr>
            <a:r>
              <a:rPr lang="es-ES" sz="2000" b="1" smtClean="0"/>
              <a:t>La Convención trata sobre el espacio oceánico y su utilización en todos sus aspectos</a:t>
            </a:r>
            <a:r>
              <a:rPr lang="es-ES" sz="2000" smtClean="0"/>
              <a:t>: navegación, sobrevuelo, exploración y explotación de recursos, conservación y contaminación, pesca y tráfico marítimo.</a:t>
            </a:r>
          </a:p>
          <a:p>
            <a:pPr eaLnBrk="1" hangingPunct="1">
              <a:lnSpc>
                <a:spcPct val="80000"/>
              </a:lnSpc>
              <a:buFont typeface="Wingdings" pitchFamily="2" charset="2"/>
              <a:buNone/>
            </a:pPr>
            <a:endParaRPr lang="es-ES" sz="2000" smtClean="0"/>
          </a:p>
          <a:p>
            <a:pPr eaLnBrk="1" hangingPunct="1">
              <a:lnSpc>
                <a:spcPct val="80000"/>
              </a:lnSpc>
            </a:pPr>
            <a:r>
              <a:rPr lang="es-ES" sz="2000" smtClean="0"/>
              <a:t>Contiene 320 artículos y nueve anexos </a:t>
            </a:r>
            <a:r>
              <a:rPr lang="es-ES" sz="2000" u="sng" smtClean="0"/>
              <a:t>que definen zonas marítimas, establecen normas para demarcar límites marítimos, asignan derechos, deberes y responsabilidades de carácter jurídico y prevén un mecanismo para la solución de controversias.</a:t>
            </a:r>
          </a:p>
        </p:txBody>
      </p:sp>
      <p:sp>
        <p:nvSpPr>
          <p:cNvPr id="1035" name="5 CuadroTexto"/>
          <p:cNvSpPr txBox="1">
            <a:spLocks noChangeArrowheads="1"/>
          </p:cNvSpPr>
          <p:nvPr/>
        </p:nvSpPr>
        <p:spPr bwMode="auto">
          <a:xfrm>
            <a:off x="4500563" y="6500813"/>
            <a:ext cx="2117725" cy="369887"/>
          </a:xfrm>
          <a:prstGeom prst="rect">
            <a:avLst/>
          </a:prstGeom>
          <a:noFill/>
          <a:ln w="9525">
            <a:noFill/>
            <a:miter lim="800000"/>
            <a:headEnd/>
            <a:tailEnd/>
          </a:ln>
        </p:spPr>
        <p:txBody>
          <a:bodyPr wrap="none">
            <a:spAutoFit/>
          </a:bodyPr>
          <a:lstStyle/>
          <a:p>
            <a:r>
              <a:rPr lang="es-ES">
                <a:latin typeface="Allegro BT"/>
              </a:rPr>
              <a:t>Lic. Graciela Aguilar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eaLnBrk="1" hangingPunct="1"/>
            <a:r>
              <a:rPr lang="es-UY" smtClean="0"/>
              <a:t>2:</a:t>
            </a:r>
            <a:endParaRPr lang="es-ES" smtClean="0"/>
          </a:p>
        </p:txBody>
      </p:sp>
      <p:sp>
        <p:nvSpPr>
          <p:cNvPr id="5124" name="Rectangle 4"/>
          <p:cNvSpPr>
            <a:spLocks noChangeArrowheads="1"/>
          </p:cNvSpPr>
          <p:nvPr/>
        </p:nvSpPr>
        <p:spPr bwMode="auto">
          <a:xfrm>
            <a:off x="1187450" y="2820988"/>
            <a:ext cx="7489825" cy="2835275"/>
          </a:xfrm>
          <a:prstGeom prst="rect">
            <a:avLst/>
          </a:prstGeom>
          <a:noFill/>
          <a:ln w="9525">
            <a:noFill/>
            <a:miter lim="800000"/>
            <a:headEnd/>
            <a:tailEnd/>
          </a:ln>
        </p:spPr>
        <p:txBody>
          <a:bodyPr anchor="ctr">
            <a:spAutoFit/>
          </a:bodyPr>
          <a:lstStyle/>
          <a:p>
            <a:pPr algn="ctr">
              <a:tabLst>
                <a:tab pos="457200" algn="l"/>
              </a:tabLst>
            </a:pPr>
            <a:r>
              <a:rPr lang="es-ES" sz="2000" b="1"/>
              <a:t>Fórmula de la DISTANCIA o HEDBERG:</a:t>
            </a:r>
            <a:r>
              <a:rPr lang="es-ES" sz="2000"/>
              <a:t> Una línea trazada en relación con puntos fijos situados a no más de 60 millas marinas del Pie del Talud (FOS, Foot Of the Slope) continental, denominada Fórmula de la Distancia. </a:t>
            </a:r>
          </a:p>
          <a:p>
            <a:pPr algn="ctr">
              <a:tabLst>
                <a:tab pos="457200" algn="l"/>
              </a:tabLst>
            </a:pPr>
            <a:r>
              <a:rPr lang="es-ES" sz="2000"/>
              <a:t>El límite de la plataforma continental, se puede extender hasta una línea trazada por referencia a puntos fijos, en los que el espesor de la roca sedimentaria sea del 1% de la distancia al pie del talud, y/o por referencia a puntos fijos situados a una distancia de 60 millas marinas desde el pie del talud continental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p:cNvSpPr>
            <a:spLocks noGrp="1" noChangeArrowheads="1"/>
          </p:cNvSpPr>
          <p:nvPr>
            <p:ph type="body" idx="1"/>
          </p:nvPr>
        </p:nvSpPr>
        <p:spPr/>
        <p:txBody>
          <a:bodyPr/>
          <a:lstStyle/>
          <a:p>
            <a:pPr eaLnBrk="1" hangingPunct="1">
              <a:lnSpc>
                <a:spcPct val="80000"/>
              </a:lnSpc>
            </a:pPr>
            <a:r>
              <a:rPr lang="es-ES" sz="2800" smtClean="0"/>
              <a:t>Las dos normas restrictivas, determinan que los puntos fijos que constituyen la línea del límite exterior de la plataforma continental en el lecho del mar, deberán estar situados a una distancia que no supere la línea de 350 millas marinas. </a:t>
            </a:r>
            <a:r>
              <a:rPr lang="es-ES" sz="2800" b="1" smtClean="0"/>
              <a:t>Esta línea estaría construida desde las líneas de base rectas, a partir de las cuales se mide la anchura del mar territorial o la de 100 millas marinas contadas desde la isobata de 2500 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s-UY" smtClean="0"/>
              <a:t>     Estructura orgánica</a:t>
            </a:r>
            <a:endParaRPr lang="es-ES" smtClean="0"/>
          </a:p>
        </p:txBody>
      </p:sp>
      <p:sp>
        <p:nvSpPr>
          <p:cNvPr id="7172" name="Rectangle 3"/>
          <p:cNvSpPr>
            <a:spLocks noGrp="1" noChangeArrowheads="1"/>
          </p:cNvSpPr>
          <p:nvPr>
            <p:ph type="body" idx="1"/>
          </p:nvPr>
        </p:nvSpPr>
        <p:spPr/>
        <p:txBody>
          <a:bodyPr/>
          <a:lstStyle/>
          <a:p>
            <a:pPr eaLnBrk="1" hangingPunct="1">
              <a:lnSpc>
                <a:spcPct val="80000"/>
              </a:lnSpc>
            </a:pPr>
            <a:r>
              <a:rPr lang="es-ES" sz="1800" b="1" smtClean="0"/>
              <a:t>Organos establecidos en virtud de la Convención</a:t>
            </a:r>
          </a:p>
          <a:p>
            <a:pPr eaLnBrk="1" hangingPunct="1">
              <a:lnSpc>
                <a:spcPct val="80000"/>
              </a:lnSpc>
              <a:buFont typeface="Wingdings" pitchFamily="2" charset="2"/>
              <a:buNone/>
            </a:pPr>
            <a:endParaRPr lang="es-ES" sz="1800" smtClean="0"/>
          </a:p>
          <a:p>
            <a:pPr eaLnBrk="1" hangingPunct="1">
              <a:lnSpc>
                <a:spcPct val="80000"/>
              </a:lnSpc>
            </a:pPr>
            <a:r>
              <a:rPr lang="es-ES" sz="1800" b="1" smtClean="0"/>
              <a:t>Autoridad Internacional de los Fondos Marinos</a:t>
            </a:r>
            <a:r>
              <a:rPr lang="es-ES" sz="1800" smtClean="0"/>
              <a:t>: a través de ésta los Estados partes controlan y organizan las actividades relativas a los recursos naturales en los fondos marinos fuera de los límites de las jurisdicciones nacionales. Se estableció en 1994 en Kingston, Jamaica </a:t>
            </a:r>
          </a:p>
          <a:p>
            <a:pPr eaLnBrk="1" hangingPunct="1">
              <a:lnSpc>
                <a:spcPct val="80000"/>
              </a:lnSpc>
            </a:pPr>
            <a:r>
              <a:rPr lang="es-ES" sz="1800" b="1" smtClean="0"/>
              <a:t>Tribunal Internacional del Derecho del Mar</a:t>
            </a:r>
            <a:r>
              <a:rPr lang="es-ES" sz="1800" smtClean="0"/>
              <a:t>: es un foro de solución de controversias sobre la interpretación o aplicación de las Convención. Fue establecido en 1994, en Hamburgo, Alemania y cuenta con no más de 21 jueces </a:t>
            </a:r>
          </a:p>
          <a:p>
            <a:pPr eaLnBrk="1" hangingPunct="1">
              <a:lnSpc>
                <a:spcPct val="80000"/>
              </a:lnSpc>
            </a:pPr>
            <a:r>
              <a:rPr lang="es-ES" sz="1800" b="1" smtClean="0"/>
              <a:t>Comisión de Límites de la Plataforma Continental</a:t>
            </a:r>
            <a:r>
              <a:rPr lang="es-ES" sz="1800" smtClean="0"/>
              <a:t>: hace recomendaciones a los Estados que reclaman plataformas continentales de más de 200 millas. Está integrada por 21 miembros elegidos por los Estados partes y se encuentra en la Sede de las Naciones Unidas, donde celebró sus dos primeras sesiones en 1997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3 Imagen" descr="FIN.jpg"/>
          <p:cNvPicPr>
            <a:picLocks noChangeAspect="1"/>
          </p:cNvPicPr>
          <p:nvPr/>
        </p:nvPicPr>
        <p:blipFill>
          <a:blip r:embed="rId2"/>
          <a:srcRect/>
          <a:stretch>
            <a:fillRect/>
          </a:stretch>
        </p:blipFill>
        <p:spPr bwMode="auto">
          <a:xfrm>
            <a:off x="827088" y="692150"/>
            <a:ext cx="7200900"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delfin mular4"/>
          <p:cNvPicPr>
            <a:picLocks noChangeAspect="1" noChangeArrowheads="1"/>
          </p:cNvPicPr>
          <p:nvPr/>
        </p:nvPicPr>
        <p:blipFill>
          <a:blip r:embed="rId2"/>
          <a:srcRect/>
          <a:stretch>
            <a:fillRect/>
          </a:stretch>
        </p:blipFill>
        <p:spPr bwMode="auto">
          <a:xfrm>
            <a:off x="1476375" y="728663"/>
            <a:ext cx="6840538" cy="5653087"/>
          </a:xfrm>
          <a:prstGeom prst="rect">
            <a:avLst/>
          </a:prstGeom>
          <a:noFill/>
          <a:ln w="9525">
            <a:noFill/>
            <a:miter lim="800000"/>
            <a:headEnd/>
            <a:tailEnd/>
          </a:ln>
        </p:spPr>
      </p:pic>
      <p:sp>
        <p:nvSpPr>
          <p:cNvPr id="55298" name="5 CuadroTexto"/>
          <p:cNvSpPr txBox="1">
            <a:spLocks noChangeArrowheads="1"/>
          </p:cNvSpPr>
          <p:nvPr/>
        </p:nvSpPr>
        <p:spPr bwMode="auto">
          <a:xfrm>
            <a:off x="7215188" y="5143500"/>
            <a:ext cx="400050" cy="369888"/>
          </a:xfrm>
          <a:prstGeom prst="rect">
            <a:avLst/>
          </a:prstGeom>
          <a:noFill/>
          <a:ln w="9525">
            <a:noFill/>
            <a:miter lim="800000"/>
            <a:headEnd/>
            <a:tailEnd/>
          </a:ln>
        </p:spPr>
        <p:txBody>
          <a:bodyPr wrap="none">
            <a:spAutoFit/>
          </a:bodyPr>
          <a:lstStyle/>
          <a:p>
            <a:r>
              <a:rPr lang="es-ES"/>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s-UY" sz="3600" smtClean="0"/>
              <a:t>       Delimitación de los espacios               </a:t>
            </a:r>
            <a:br>
              <a:rPr lang="es-UY" sz="3600" smtClean="0"/>
            </a:br>
            <a:r>
              <a:rPr lang="es-UY" sz="3600" smtClean="0"/>
              <a:t>                  marítimos</a:t>
            </a:r>
            <a:endParaRPr lang="es-ES" sz="3600" smtClean="0"/>
          </a:p>
        </p:txBody>
      </p:sp>
      <p:sp>
        <p:nvSpPr>
          <p:cNvPr id="2054" name="Rectangle 3"/>
          <p:cNvSpPr>
            <a:spLocks noGrp="1" noChangeArrowheads="1"/>
          </p:cNvSpPr>
          <p:nvPr>
            <p:ph type="body" idx="1"/>
          </p:nvPr>
        </p:nvSpPr>
        <p:spPr>
          <a:xfrm>
            <a:off x="1182688" y="2017713"/>
            <a:ext cx="7772400" cy="4651375"/>
          </a:xfrm>
        </p:spPr>
        <p:txBody>
          <a:bodyPr/>
          <a:lstStyle/>
          <a:p>
            <a:pPr marL="609600" indent="-609600" eaLnBrk="1" hangingPunct="1">
              <a:lnSpc>
                <a:spcPct val="80000"/>
              </a:lnSpc>
            </a:pPr>
            <a:r>
              <a:rPr lang="es-ES" sz="1600" b="1" u="sng" smtClean="0"/>
              <a:t>Aguas Interiores</a:t>
            </a:r>
            <a:r>
              <a:rPr lang="es-ES" sz="1600" u="sng" smtClean="0"/>
              <a:t> </a:t>
            </a:r>
            <a:r>
              <a:rPr lang="es-ES" sz="1600" smtClean="0"/>
              <a:t>(soberanía absoluta del Estado, tal y como se aplica al territorio nacional, a los ríos que atraviesan el territorio y a los lagos).</a:t>
            </a:r>
          </a:p>
          <a:p>
            <a:pPr marL="609600" indent="-609600" eaLnBrk="1" hangingPunct="1">
              <a:lnSpc>
                <a:spcPct val="80000"/>
              </a:lnSpc>
            </a:pPr>
            <a:r>
              <a:rPr lang="es-ES" sz="1600" b="1" u="sng" smtClean="0"/>
              <a:t>Mar Territorial</a:t>
            </a:r>
            <a:r>
              <a:rPr lang="es-ES" sz="1600" u="sng" smtClean="0"/>
              <a:t> </a:t>
            </a:r>
            <a:r>
              <a:rPr lang="es-ES" sz="1600" smtClean="0"/>
              <a:t>(soberanía del Estado, permitiendo el paso inocente de embarcaciones de terceros Estados).</a:t>
            </a:r>
          </a:p>
          <a:p>
            <a:pPr marL="609600" indent="-609600" eaLnBrk="1" hangingPunct="1">
              <a:lnSpc>
                <a:spcPct val="80000"/>
              </a:lnSpc>
            </a:pPr>
            <a:r>
              <a:rPr lang="es-ES" sz="1600" b="1" u="sng" smtClean="0"/>
              <a:t>Zona Contigua</a:t>
            </a:r>
            <a:r>
              <a:rPr lang="es-ES" sz="1600" u="sng" smtClean="0"/>
              <a:t> </a:t>
            </a:r>
            <a:r>
              <a:rPr lang="es-ES" sz="1600" smtClean="0"/>
              <a:t>(jurisdicción del Estado para prevenir infracciones de sus leyes, reglamentos aduaneros, fiscales, de inmigración o sanitarios).Forma parte de la ZEE.</a:t>
            </a:r>
          </a:p>
          <a:p>
            <a:pPr marL="609600" indent="-609600" eaLnBrk="1" hangingPunct="1">
              <a:lnSpc>
                <a:spcPct val="80000"/>
              </a:lnSpc>
            </a:pPr>
            <a:r>
              <a:rPr lang="es-ES" sz="1600" b="1" u="sng" smtClean="0"/>
              <a:t>Zona Económica Exclusiva</a:t>
            </a:r>
            <a:r>
              <a:rPr lang="es-ES" sz="1600" u="sng" smtClean="0"/>
              <a:t> </a:t>
            </a:r>
            <a:r>
              <a:rPr lang="es-ES" sz="1600" smtClean="0"/>
              <a:t>(jurisdicción del Estado de 200 millas a partir de la costa, donde el Estado puede explotar y explorar los recursos pesqueros allí existentes).</a:t>
            </a:r>
          </a:p>
          <a:p>
            <a:pPr marL="609600" indent="-609600" eaLnBrk="1" hangingPunct="1">
              <a:lnSpc>
                <a:spcPct val="80000"/>
              </a:lnSpc>
            </a:pPr>
            <a:r>
              <a:rPr lang="es-ES" sz="1600" b="1" u="sng" smtClean="0"/>
              <a:t>Alta mar</a:t>
            </a:r>
            <a:r>
              <a:rPr lang="es-ES" sz="1600" smtClean="0"/>
              <a:t> (zona fuera de la jurisdicción de los Estados, donde existe libertad de pesca, investigación científica, etc., con fines pacíficos).</a:t>
            </a:r>
          </a:p>
          <a:p>
            <a:pPr marL="609600" indent="-609600" eaLnBrk="1" hangingPunct="1">
              <a:lnSpc>
                <a:spcPct val="80000"/>
              </a:lnSpc>
            </a:pPr>
            <a:r>
              <a:rPr lang="es-ES" sz="1600" b="1" u="sng" smtClean="0"/>
              <a:t>Plataforma Continental</a:t>
            </a:r>
            <a:r>
              <a:rPr lang="es-ES" sz="1600" u="sng" smtClean="0"/>
              <a:t> </a:t>
            </a:r>
            <a:r>
              <a:rPr lang="es-ES" sz="1600" smtClean="0"/>
              <a:t>(lecho y subsuelo marino hasta una distancia mínima de 200 millas a partir de la costa, donde el Estado ribereño puede explotar de manera exclusiva los recursos allí existentes).</a:t>
            </a:r>
          </a:p>
          <a:p>
            <a:pPr marL="609600" indent="-609600" eaLnBrk="1" hangingPunct="1">
              <a:lnSpc>
                <a:spcPct val="80000"/>
              </a:lnSpc>
              <a:buFont typeface="Wingdings" pitchFamily="2" charset="2"/>
              <a:buNone/>
            </a:pPr>
            <a:r>
              <a:rPr lang="es-ES" sz="1600" smtClean="0"/>
              <a:t>         </a:t>
            </a:r>
            <a:r>
              <a:rPr lang="es-ES" sz="1600" b="1" u="sng" smtClean="0"/>
              <a:t>Fondos Marinos y Oceánicos</a:t>
            </a:r>
            <a:r>
              <a:rPr lang="es-ES" sz="1600" u="sng" smtClean="0"/>
              <a:t> </a:t>
            </a:r>
            <a:r>
              <a:rPr lang="es-ES" sz="1600" smtClean="0"/>
              <a:t>(La Zona) Patrimonio común de la humanidad donde ningún Estado puede ejercer soberanía ni reivindicarse derechos).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150938" y="214313"/>
            <a:ext cx="7793037" cy="693737"/>
          </a:xfrm>
        </p:spPr>
        <p:txBody>
          <a:bodyPr/>
          <a:lstStyle/>
          <a:p>
            <a:pPr eaLnBrk="1" hangingPunct="1"/>
            <a:r>
              <a:rPr lang="es-UY" sz="2400" smtClean="0"/>
              <a:t>Además de la delimitación marítima la CONVEMAR contiene :</a:t>
            </a:r>
            <a:endParaRPr lang="es-ES" sz="2400" smtClean="0"/>
          </a:p>
        </p:txBody>
      </p:sp>
      <p:sp>
        <p:nvSpPr>
          <p:cNvPr id="3076" name="Rectangle 3"/>
          <p:cNvSpPr>
            <a:spLocks noGrp="1" noChangeArrowheads="1"/>
          </p:cNvSpPr>
          <p:nvPr>
            <p:ph type="body" idx="1"/>
          </p:nvPr>
        </p:nvSpPr>
        <p:spPr>
          <a:xfrm>
            <a:off x="1187450" y="908050"/>
            <a:ext cx="7772400" cy="5949950"/>
          </a:xfrm>
        </p:spPr>
        <p:txBody>
          <a:bodyPr/>
          <a:lstStyle/>
          <a:p>
            <a:pPr eaLnBrk="1" hangingPunct="1">
              <a:lnSpc>
                <a:spcPct val="80000"/>
              </a:lnSpc>
            </a:pPr>
            <a:r>
              <a:rPr lang="es-ES" sz="1800" smtClean="0"/>
              <a:t> Estrechos utilizados para la navegación internacional</a:t>
            </a:r>
          </a:p>
          <a:p>
            <a:pPr eaLnBrk="1" hangingPunct="1">
              <a:lnSpc>
                <a:spcPct val="80000"/>
              </a:lnSpc>
            </a:pPr>
            <a:r>
              <a:rPr lang="es-ES" sz="1800" smtClean="0"/>
              <a:t> Estados archipelágicos</a:t>
            </a:r>
          </a:p>
          <a:p>
            <a:pPr eaLnBrk="1" hangingPunct="1">
              <a:lnSpc>
                <a:spcPct val="80000"/>
              </a:lnSpc>
            </a:pPr>
            <a:r>
              <a:rPr lang="es-ES" sz="1800" smtClean="0"/>
              <a:t> El régimen de las islas</a:t>
            </a:r>
          </a:p>
          <a:p>
            <a:pPr eaLnBrk="1" hangingPunct="1">
              <a:lnSpc>
                <a:spcPct val="80000"/>
              </a:lnSpc>
            </a:pPr>
            <a:r>
              <a:rPr lang="es-ES" sz="1800" smtClean="0"/>
              <a:t> Mares cerrados o semicerrados</a:t>
            </a:r>
          </a:p>
          <a:p>
            <a:pPr eaLnBrk="1" hangingPunct="1">
              <a:lnSpc>
                <a:spcPct val="80000"/>
              </a:lnSpc>
            </a:pPr>
            <a:r>
              <a:rPr lang="es-ES" sz="1800" smtClean="0"/>
              <a:t> Derecho de acceso al mar y desde el mar de los estados sin litoral y    </a:t>
            </a:r>
          </a:p>
          <a:p>
            <a:pPr eaLnBrk="1" hangingPunct="1">
              <a:lnSpc>
                <a:spcPct val="80000"/>
              </a:lnSpc>
              <a:buFont typeface="Wingdings" pitchFamily="2" charset="2"/>
              <a:buNone/>
            </a:pPr>
            <a:r>
              <a:rPr lang="es-ES" sz="1800" smtClean="0"/>
              <a:t>     libertad en tránsito</a:t>
            </a:r>
          </a:p>
          <a:p>
            <a:pPr eaLnBrk="1" hangingPunct="1">
              <a:lnSpc>
                <a:spcPct val="80000"/>
              </a:lnSpc>
            </a:pPr>
            <a:r>
              <a:rPr lang="es-ES" sz="1800" smtClean="0"/>
              <a:t> Protección y preservación del medio marino</a:t>
            </a:r>
          </a:p>
          <a:p>
            <a:pPr eaLnBrk="1" hangingPunct="1">
              <a:lnSpc>
                <a:spcPct val="80000"/>
              </a:lnSpc>
            </a:pPr>
            <a:r>
              <a:rPr lang="es-ES" sz="1800" smtClean="0"/>
              <a:t> Investigación científica marina</a:t>
            </a:r>
          </a:p>
          <a:p>
            <a:pPr eaLnBrk="1" hangingPunct="1">
              <a:lnSpc>
                <a:spcPct val="80000"/>
              </a:lnSpc>
            </a:pPr>
            <a:r>
              <a:rPr lang="es-ES" sz="1800" smtClean="0"/>
              <a:t> Desarrollo y transmisión de tecnología marina</a:t>
            </a:r>
          </a:p>
          <a:p>
            <a:pPr eaLnBrk="1" hangingPunct="1">
              <a:lnSpc>
                <a:spcPct val="80000"/>
              </a:lnSpc>
            </a:pPr>
            <a:r>
              <a:rPr lang="es-ES" sz="1800" smtClean="0"/>
              <a:t> Solución de controversias</a:t>
            </a:r>
          </a:p>
          <a:p>
            <a:pPr eaLnBrk="1" hangingPunct="1">
              <a:lnSpc>
                <a:spcPct val="80000"/>
              </a:lnSpc>
            </a:pPr>
            <a:r>
              <a:rPr lang="es-ES" sz="1800" smtClean="0"/>
              <a:t> Incluye nueve anexos que son considerados parte integrante de la Convención y comprenden los rubros siguientes:</a:t>
            </a:r>
          </a:p>
          <a:p>
            <a:pPr eaLnBrk="1" hangingPunct="1">
              <a:lnSpc>
                <a:spcPct val="80000"/>
              </a:lnSpc>
            </a:pPr>
            <a:r>
              <a:rPr lang="es-ES" sz="1800" smtClean="0"/>
              <a:t>a) Especies altamente migratorias</a:t>
            </a:r>
          </a:p>
          <a:p>
            <a:pPr eaLnBrk="1" hangingPunct="1">
              <a:lnSpc>
                <a:spcPct val="80000"/>
              </a:lnSpc>
            </a:pPr>
            <a:r>
              <a:rPr lang="es-ES" sz="1800" smtClean="0"/>
              <a:t>b) Comisión de límites de la plataforma continental</a:t>
            </a:r>
          </a:p>
          <a:p>
            <a:pPr eaLnBrk="1" hangingPunct="1">
              <a:lnSpc>
                <a:spcPct val="80000"/>
              </a:lnSpc>
            </a:pPr>
            <a:r>
              <a:rPr lang="es-ES" sz="1800" smtClean="0"/>
              <a:t>c) Disposiciones básicas relativas a la prospección, exploración y explotación (de los fondos marinos y oceánicos)</a:t>
            </a:r>
          </a:p>
          <a:p>
            <a:pPr eaLnBrk="1" hangingPunct="1">
              <a:lnSpc>
                <a:spcPct val="80000"/>
              </a:lnSpc>
            </a:pPr>
            <a:r>
              <a:rPr lang="es-ES" sz="1800" b="1" smtClean="0"/>
              <a:t>d) Estatuto de la empresa (de los fondos marinos y oceánicos) </a:t>
            </a:r>
          </a:p>
          <a:p>
            <a:pPr eaLnBrk="1" hangingPunct="1">
              <a:lnSpc>
                <a:spcPct val="80000"/>
              </a:lnSpc>
            </a:pPr>
            <a:endParaRPr lang="es-ES" sz="1800" smtClean="0"/>
          </a:p>
          <a:p>
            <a:pPr eaLnBrk="1" hangingPunct="1">
              <a:lnSpc>
                <a:spcPct val="80000"/>
              </a:lnSpc>
            </a:pPr>
            <a:r>
              <a:rPr lang="es-ES" sz="1800" smtClean="0"/>
              <a:t>e) Conciliación</a:t>
            </a:r>
          </a:p>
          <a:p>
            <a:pPr eaLnBrk="1" hangingPunct="1">
              <a:lnSpc>
                <a:spcPct val="80000"/>
              </a:lnSpc>
            </a:pPr>
            <a:r>
              <a:rPr lang="es-ES" sz="1800" smtClean="0"/>
              <a:t>f) Estatuto del Tribunal Internacional del Derecho del Mar</a:t>
            </a:r>
          </a:p>
          <a:p>
            <a:pPr eaLnBrk="1" hangingPunct="1">
              <a:lnSpc>
                <a:spcPct val="80000"/>
              </a:lnSpc>
            </a:pPr>
            <a:r>
              <a:rPr lang="es-ES" sz="1800" smtClean="0"/>
              <a:t>g) Arbitraje</a:t>
            </a:r>
          </a:p>
        </p:txBody>
      </p:sp>
      <p:sp>
        <p:nvSpPr>
          <p:cNvPr id="4" name="3 Estrella de 5 puntas"/>
          <p:cNvSpPr/>
          <p:nvPr/>
        </p:nvSpPr>
        <p:spPr>
          <a:xfrm>
            <a:off x="971550" y="5229225"/>
            <a:ext cx="215900" cy="2159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p:cNvSpPr/>
          <p:nvPr/>
        </p:nvSpPr>
        <p:spPr>
          <a:xfrm>
            <a:off x="1619250" y="5229225"/>
            <a:ext cx="7273925"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CuadroTexto"/>
          <p:cNvSpPr txBox="1">
            <a:spLocks noChangeArrowheads="1"/>
          </p:cNvSpPr>
          <p:nvPr/>
        </p:nvSpPr>
        <p:spPr bwMode="auto">
          <a:xfrm>
            <a:off x="1619250" y="5229225"/>
            <a:ext cx="4105275" cy="369888"/>
          </a:xfrm>
          <a:prstGeom prst="rect">
            <a:avLst/>
          </a:prstGeom>
          <a:solidFill>
            <a:schemeClr val="bg1"/>
          </a:solidFill>
          <a:ln w="38100">
            <a:solidFill>
              <a:schemeClr val="tx1"/>
            </a:solidFill>
            <a:miter lim="800000"/>
            <a:headEnd/>
            <a:tailEnd/>
          </a:ln>
        </p:spPr>
        <p:txBody>
          <a:bodyPr>
            <a:spAutoFit/>
          </a:bodyPr>
          <a:lstStyle/>
          <a:p>
            <a:r>
              <a:rPr lang="en-US" b="1"/>
              <a:t>Modificaciones: PARTE XI.</a:t>
            </a:r>
            <a:endParaRPr lang="es-E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PLATAFORMA CONTINENTAL"/>
          <p:cNvPicPr>
            <a:picLocks noChangeAspect="1" noChangeArrowheads="1"/>
          </p:cNvPicPr>
          <p:nvPr/>
        </p:nvPicPr>
        <p:blipFill>
          <a:blip r:embed="rId2"/>
          <a:srcRect/>
          <a:stretch>
            <a:fillRect/>
          </a:stretch>
        </p:blipFill>
        <p:spPr bwMode="auto">
          <a:xfrm>
            <a:off x="0" y="333375"/>
            <a:ext cx="9144000" cy="6524625"/>
          </a:xfrm>
          <a:prstGeom prst="rect">
            <a:avLst/>
          </a:prstGeom>
          <a:noFill/>
          <a:ln w="9525">
            <a:noFill/>
            <a:miter lim="800000"/>
            <a:headEnd/>
            <a:tailEnd/>
          </a:ln>
        </p:spPr>
      </p:pic>
      <p:sp>
        <p:nvSpPr>
          <p:cNvPr id="22530" name="Text Box 5"/>
          <p:cNvSpPr txBox="1">
            <a:spLocks noChangeArrowheads="1"/>
          </p:cNvSpPr>
          <p:nvPr/>
        </p:nvSpPr>
        <p:spPr bwMode="auto">
          <a:xfrm>
            <a:off x="376238" y="708025"/>
            <a:ext cx="4071937" cy="641350"/>
          </a:xfrm>
          <a:prstGeom prst="rect">
            <a:avLst/>
          </a:prstGeom>
          <a:noFill/>
          <a:ln w="9525">
            <a:noFill/>
            <a:miter lim="800000"/>
            <a:headEnd/>
            <a:tailEnd/>
          </a:ln>
        </p:spPr>
        <p:txBody>
          <a:bodyPr wrap="none">
            <a:spAutoFit/>
          </a:bodyPr>
          <a:lstStyle/>
          <a:p>
            <a:r>
              <a:rPr lang="es-UY">
                <a:solidFill>
                  <a:schemeClr val="folHlink"/>
                </a:solidFill>
              </a:rPr>
              <a:t>Delimitación de los espacios marítimos</a:t>
            </a:r>
          </a:p>
          <a:p>
            <a:r>
              <a:rPr lang="es-UY">
                <a:solidFill>
                  <a:schemeClr val="folHlink"/>
                </a:solidFill>
              </a:rPr>
              <a:t>CONVEMAR 1982</a:t>
            </a:r>
            <a:endParaRPr lang="es-ES">
              <a:solidFill>
                <a:schemeClr val="folHlink"/>
              </a:solidFill>
            </a:endParaRPr>
          </a:p>
        </p:txBody>
      </p:sp>
      <p:sp>
        <p:nvSpPr>
          <p:cNvPr id="22531" name="5 CuadroTexto"/>
          <p:cNvSpPr txBox="1">
            <a:spLocks noChangeArrowheads="1"/>
          </p:cNvSpPr>
          <p:nvPr/>
        </p:nvSpPr>
        <p:spPr bwMode="auto">
          <a:xfrm>
            <a:off x="785813" y="6286500"/>
            <a:ext cx="2189162" cy="369888"/>
          </a:xfrm>
          <a:prstGeom prst="rect">
            <a:avLst/>
          </a:prstGeom>
          <a:noFill/>
          <a:ln w="9525">
            <a:noFill/>
            <a:miter lim="800000"/>
            <a:headEnd/>
            <a:tailEnd/>
          </a:ln>
        </p:spPr>
        <p:txBody>
          <a:bodyPr wrap="none">
            <a:spAutoFit/>
          </a:bodyPr>
          <a:lstStyle/>
          <a:p>
            <a:r>
              <a:rPr lang="es-ES">
                <a:latin typeface="Allegro BT"/>
              </a:rPr>
              <a:t>Lic. Graciela Aguilar</a:t>
            </a:r>
          </a:p>
        </p:txBody>
      </p:sp>
      <p:cxnSp>
        <p:nvCxnSpPr>
          <p:cNvPr id="6" name="5 Conector recto"/>
          <p:cNvCxnSpPr/>
          <p:nvPr/>
        </p:nvCxnSpPr>
        <p:spPr>
          <a:xfrm>
            <a:off x="3851275" y="3068638"/>
            <a:ext cx="0" cy="10080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533" name="11 CuadroTexto"/>
          <p:cNvSpPr txBox="1">
            <a:spLocks noChangeArrowheads="1"/>
          </p:cNvSpPr>
          <p:nvPr/>
        </p:nvSpPr>
        <p:spPr bwMode="auto">
          <a:xfrm>
            <a:off x="3132138" y="3284538"/>
            <a:ext cx="484187" cy="368300"/>
          </a:xfrm>
          <a:prstGeom prst="rect">
            <a:avLst/>
          </a:prstGeom>
          <a:noFill/>
          <a:ln w="9525">
            <a:noFill/>
            <a:miter lim="800000"/>
            <a:headEnd/>
            <a:tailEnd/>
          </a:ln>
        </p:spPr>
        <p:txBody>
          <a:bodyPr wrap="none">
            <a:spAutoFit/>
          </a:bodyPr>
          <a:lstStyle/>
          <a:p>
            <a:r>
              <a:rPr lang="en-US" b="1"/>
              <a:t>ZC</a:t>
            </a:r>
            <a:endParaRPr lang="es-ES" b="1"/>
          </a:p>
        </p:txBody>
      </p:sp>
      <p:cxnSp>
        <p:nvCxnSpPr>
          <p:cNvPr id="14" name="13 Conector recto"/>
          <p:cNvCxnSpPr/>
          <p:nvPr/>
        </p:nvCxnSpPr>
        <p:spPr>
          <a:xfrm>
            <a:off x="5940425" y="2781300"/>
            <a:ext cx="0" cy="23034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908175" y="2997200"/>
            <a:ext cx="3959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536" name="19 CuadroTexto"/>
          <p:cNvSpPr txBox="1">
            <a:spLocks noChangeArrowheads="1"/>
          </p:cNvSpPr>
          <p:nvPr/>
        </p:nvSpPr>
        <p:spPr bwMode="auto">
          <a:xfrm>
            <a:off x="1258888" y="1916113"/>
            <a:ext cx="1368425" cy="277812"/>
          </a:xfrm>
          <a:prstGeom prst="rect">
            <a:avLst/>
          </a:prstGeom>
          <a:solidFill>
            <a:schemeClr val="bg1"/>
          </a:solidFill>
          <a:ln w="19050">
            <a:solidFill>
              <a:schemeClr val="tx1"/>
            </a:solidFill>
            <a:miter lim="800000"/>
            <a:headEnd/>
            <a:tailEnd/>
          </a:ln>
        </p:spPr>
        <p:txBody>
          <a:bodyPr>
            <a:spAutoFit/>
          </a:bodyPr>
          <a:lstStyle/>
          <a:p>
            <a:r>
              <a:rPr lang="en-US" sz="1200" b="1"/>
              <a:t>Linea de base</a:t>
            </a:r>
            <a:endParaRPr lang="es-ES" sz="1200" b="1"/>
          </a:p>
        </p:txBody>
      </p:sp>
      <p:sp>
        <p:nvSpPr>
          <p:cNvPr id="11" name="10 Rectángulo"/>
          <p:cNvSpPr/>
          <p:nvPr/>
        </p:nvSpPr>
        <p:spPr>
          <a:xfrm>
            <a:off x="2484438" y="3068638"/>
            <a:ext cx="86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Rectángulo"/>
          <p:cNvSpPr/>
          <p:nvPr/>
        </p:nvSpPr>
        <p:spPr>
          <a:xfrm>
            <a:off x="2051050" y="3068638"/>
            <a:ext cx="1441450" cy="14446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10" name="9 Conector recto"/>
          <p:cNvCxnSpPr/>
          <p:nvPr/>
        </p:nvCxnSpPr>
        <p:spPr>
          <a:xfrm>
            <a:off x="2916238" y="3068638"/>
            <a:ext cx="0" cy="1008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540" name="12 CuadroTexto"/>
          <p:cNvSpPr txBox="1">
            <a:spLocks noChangeArrowheads="1"/>
          </p:cNvSpPr>
          <p:nvPr/>
        </p:nvSpPr>
        <p:spPr bwMode="auto">
          <a:xfrm>
            <a:off x="1908175" y="3068638"/>
            <a:ext cx="877888" cy="246062"/>
          </a:xfrm>
          <a:prstGeom prst="rect">
            <a:avLst/>
          </a:prstGeom>
          <a:noFill/>
          <a:ln w="9525">
            <a:noFill/>
            <a:miter lim="800000"/>
            <a:headEnd/>
            <a:tailEnd/>
          </a:ln>
        </p:spPr>
        <p:txBody>
          <a:bodyPr wrap="none">
            <a:spAutoFit/>
          </a:bodyPr>
          <a:lstStyle/>
          <a:p>
            <a:r>
              <a:rPr lang="en-US" sz="1000" b="1"/>
              <a:t>12 MILLAS</a:t>
            </a:r>
            <a:endParaRPr lang="es-ES" sz="1000" b="1"/>
          </a:p>
        </p:txBody>
      </p:sp>
      <p:sp>
        <p:nvSpPr>
          <p:cNvPr id="22541" name="14 Rectángulo"/>
          <p:cNvSpPr>
            <a:spLocks noChangeArrowheads="1"/>
          </p:cNvSpPr>
          <p:nvPr/>
        </p:nvSpPr>
        <p:spPr bwMode="auto">
          <a:xfrm>
            <a:off x="2916238" y="3068638"/>
            <a:ext cx="877887" cy="246062"/>
          </a:xfrm>
          <a:prstGeom prst="rect">
            <a:avLst/>
          </a:prstGeom>
          <a:noFill/>
          <a:ln w="9525">
            <a:noFill/>
            <a:miter lim="800000"/>
            <a:headEnd/>
            <a:tailEnd/>
          </a:ln>
        </p:spPr>
        <p:txBody>
          <a:bodyPr wrap="none">
            <a:spAutoFit/>
          </a:bodyPr>
          <a:lstStyle/>
          <a:p>
            <a:r>
              <a:rPr lang="en-US" sz="1000" b="1"/>
              <a:t>12 MILLAS</a:t>
            </a:r>
            <a:endParaRPr lang="es-ES" sz="1000" b="1"/>
          </a:p>
        </p:txBody>
      </p:sp>
      <p:sp>
        <p:nvSpPr>
          <p:cNvPr id="22542" name="18 CuadroTexto"/>
          <p:cNvSpPr txBox="1">
            <a:spLocks noChangeArrowheads="1"/>
          </p:cNvSpPr>
          <p:nvPr/>
        </p:nvSpPr>
        <p:spPr bwMode="auto">
          <a:xfrm>
            <a:off x="6588125" y="3500438"/>
            <a:ext cx="944563" cy="307975"/>
          </a:xfrm>
          <a:prstGeom prst="rect">
            <a:avLst/>
          </a:prstGeom>
          <a:noFill/>
          <a:ln w="9525">
            <a:noFill/>
            <a:miter lim="800000"/>
            <a:headEnd/>
            <a:tailEnd/>
          </a:ln>
        </p:spPr>
        <p:txBody>
          <a:bodyPr wrap="none">
            <a:spAutoFit/>
          </a:bodyPr>
          <a:lstStyle/>
          <a:p>
            <a:r>
              <a:rPr lang="en-US" sz="1400" b="1"/>
              <a:t>Alta Mar</a:t>
            </a:r>
            <a:endParaRPr lang="es-ES" sz="1400" b="1"/>
          </a:p>
        </p:txBody>
      </p:sp>
      <p:sp>
        <p:nvSpPr>
          <p:cNvPr id="21" name="20 Llamada de flecha hacia arriba"/>
          <p:cNvSpPr/>
          <p:nvPr/>
        </p:nvSpPr>
        <p:spPr>
          <a:xfrm>
            <a:off x="1835150" y="4221163"/>
            <a:ext cx="1081088" cy="720725"/>
          </a:xfrm>
          <a:prstGeom prst="upArrowCallou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544" name="21 CuadroTexto"/>
          <p:cNvSpPr txBox="1">
            <a:spLocks noChangeArrowheads="1"/>
          </p:cNvSpPr>
          <p:nvPr/>
        </p:nvSpPr>
        <p:spPr bwMode="auto">
          <a:xfrm>
            <a:off x="4932363" y="765175"/>
            <a:ext cx="3138487" cy="461963"/>
          </a:xfrm>
          <a:prstGeom prst="rect">
            <a:avLst/>
          </a:prstGeom>
          <a:solidFill>
            <a:schemeClr val="bg1"/>
          </a:solidFill>
          <a:ln w="57150">
            <a:solidFill>
              <a:schemeClr val="tx1"/>
            </a:solidFill>
            <a:miter lim="800000"/>
            <a:headEnd/>
            <a:tailEnd/>
          </a:ln>
        </p:spPr>
        <p:txBody>
          <a:bodyPr wrap="none">
            <a:spAutoFit/>
          </a:bodyPr>
          <a:lstStyle/>
          <a:p>
            <a:r>
              <a:rPr lang="en-US" sz="2400" b="1"/>
              <a:t>MAR TERRITORIAL</a:t>
            </a:r>
            <a:endParaRPr lang="es-ES" sz="24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CuadroTexto"/>
          <p:cNvSpPr txBox="1">
            <a:spLocks noChangeArrowheads="1"/>
          </p:cNvSpPr>
          <p:nvPr/>
        </p:nvSpPr>
        <p:spPr bwMode="auto">
          <a:xfrm>
            <a:off x="1763713" y="404813"/>
            <a:ext cx="5184775" cy="646112"/>
          </a:xfrm>
          <a:prstGeom prst="rect">
            <a:avLst/>
          </a:prstGeom>
          <a:noFill/>
          <a:ln w="38100">
            <a:solidFill>
              <a:schemeClr val="tx1"/>
            </a:solidFill>
            <a:miter lim="800000"/>
            <a:headEnd/>
            <a:tailEnd/>
          </a:ln>
        </p:spPr>
        <p:txBody>
          <a:bodyPr>
            <a:spAutoFit/>
          </a:bodyPr>
          <a:lstStyle/>
          <a:p>
            <a:r>
              <a:rPr lang="en-US" sz="3600" b="1"/>
              <a:t>MAR TERRITORIAL</a:t>
            </a:r>
            <a:endParaRPr lang="es-ES" sz="3600" b="1"/>
          </a:p>
        </p:txBody>
      </p:sp>
      <p:sp>
        <p:nvSpPr>
          <p:cNvPr id="15363" name="2 CuadroTexto"/>
          <p:cNvSpPr txBox="1">
            <a:spLocks noChangeArrowheads="1"/>
          </p:cNvSpPr>
          <p:nvPr/>
        </p:nvSpPr>
        <p:spPr bwMode="auto">
          <a:xfrm>
            <a:off x="395288" y="1196975"/>
            <a:ext cx="8208962" cy="4154488"/>
          </a:xfrm>
          <a:prstGeom prst="rect">
            <a:avLst/>
          </a:prstGeom>
          <a:solidFill>
            <a:schemeClr val="accent3"/>
          </a:solidFill>
          <a:ln w="38100">
            <a:solidFill>
              <a:schemeClr val="tx1"/>
            </a:solidFill>
            <a:miter lim="800000"/>
            <a:headEnd/>
            <a:tailEnd/>
          </a:ln>
        </p:spPr>
        <p:txBody>
          <a:bodyPr>
            <a:spAutoFit/>
          </a:bodyPr>
          <a:lstStyle/>
          <a:p>
            <a:pPr>
              <a:buFont typeface="Wingdings" pitchFamily="2" charset="2"/>
              <a:buChar char="Ø"/>
              <a:defRPr/>
            </a:pPr>
            <a:r>
              <a:rPr lang="en-US" sz="2000" dirty="0"/>
              <a:t>  </a:t>
            </a:r>
            <a:r>
              <a:rPr lang="en-US" sz="2400" b="1" dirty="0" err="1"/>
              <a:t>Anchura</a:t>
            </a:r>
            <a:r>
              <a:rPr lang="en-US" sz="2400" b="1" dirty="0"/>
              <a:t> </a:t>
            </a:r>
            <a:r>
              <a:rPr lang="en-US" sz="2800" b="1" dirty="0"/>
              <a:t>:   </a:t>
            </a:r>
            <a:r>
              <a:rPr lang="en-US" sz="2800" b="1" u="sng" dirty="0"/>
              <a:t>12  </a:t>
            </a:r>
            <a:r>
              <a:rPr lang="en-US" sz="2800" b="1" u="sng" dirty="0" err="1"/>
              <a:t>Millas</a:t>
            </a:r>
            <a:r>
              <a:rPr lang="en-US" sz="2400" b="1" dirty="0"/>
              <a:t>.  </a:t>
            </a:r>
            <a:r>
              <a:rPr lang="en-US" sz="2400" b="1" dirty="0" err="1"/>
              <a:t>Contadas</a:t>
            </a:r>
            <a:r>
              <a:rPr lang="en-US" sz="2400" b="1" dirty="0"/>
              <a:t> </a:t>
            </a:r>
            <a:r>
              <a:rPr lang="en-US" sz="2400" b="1" dirty="0" err="1"/>
              <a:t>desde</a:t>
            </a:r>
            <a:r>
              <a:rPr lang="en-US" sz="2400" b="1" dirty="0"/>
              <a:t> </a:t>
            </a:r>
            <a:r>
              <a:rPr lang="en-US" sz="2400" b="1" dirty="0" err="1"/>
              <a:t>las</a:t>
            </a:r>
            <a:r>
              <a:rPr lang="en-US" sz="2400" b="1" dirty="0"/>
              <a:t>  </a:t>
            </a:r>
          </a:p>
          <a:p>
            <a:pPr>
              <a:defRPr/>
            </a:pPr>
            <a:r>
              <a:rPr lang="en-US" sz="2400" b="1" dirty="0"/>
              <a:t>                                                </a:t>
            </a:r>
            <a:r>
              <a:rPr lang="en-US" sz="2400" b="1" dirty="0" err="1"/>
              <a:t>lineas</a:t>
            </a:r>
            <a:r>
              <a:rPr lang="en-US" sz="2400" b="1" dirty="0"/>
              <a:t>  de base. </a:t>
            </a:r>
          </a:p>
          <a:p>
            <a:pPr>
              <a:defRPr/>
            </a:pPr>
            <a:r>
              <a:rPr lang="en-US" sz="2400" b="1" dirty="0"/>
              <a:t>                                    </a:t>
            </a:r>
          </a:p>
          <a:p>
            <a:pPr>
              <a:defRPr/>
            </a:pPr>
            <a:r>
              <a:rPr lang="en-US" sz="2400" b="1" dirty="0"/>
              <a:t>                                              </a:t>
            </a:r>
            <a:r>
              <a:rPr lang="en-US" b="1" dirty="0"/>
              <a:t>(</a:t>
            </a:r>
            <a:r>
              <a:rPr lang="en-US" sz="1600" b="1" dirty="0" err="1"/>
              <a:t>las</a:t>
            </a:r>
            <a:r>
              <a:rPr lang="en-US" sz="1600" b="1" dirty="0"/>
              <a:t> </a:t>
            </a:r>
            <a:r>
              <a:rPr lang="en-US" sz="1600" b="1" dirty="0" err="1"/>
              <a:t>aguas</a:t>
            </a:r>
            <a:r>
              <a:rPr lang="en-US" sz="1600" b="1" dirty="0"/>
              <a:t> al interior de </a:t>
            </a:r>
            <a:r>
              <a:rPr lang="en-US" sz="1600" b="1" dirty="0" err="1"/>
              <a:t>las</a:t>
            </a:r>
            <a:r>
              <a:rPr lang="en-US" sz="1600" b="1" dirty="0"/>
              <a:t> </a:t>
            </a:r>
            <a:r>
              <a:rPr lang="en-US" sz="1600" b="1" dirty="0" err="1"/>
              <a:t>lineas</a:t>
            </a:r>
            <a:r>
              <a:rPr lang="en-US" sz="1600" b="1" dirty="0"/>
              <a:t> de  </a:t>
            </a:r>
          </a:p>
          <a:p>
            <a:pPr>
              <a:defRPr/>
            </a:pPr>
            <a:r>
              <a:rPr lang="en-US" sz="1600" b="1" dirty="0"/>
              <a:t>                                                                     base se </a:t>
            </a:r>
            <a:r>
              <a:rPr lang="en-US" sz="1600" b="1" dirty="0" err="1"/>
              <a:t>denominan</a:t>
            </a:r>
            <a:r>
              <a:rPr lang="en-US" sz="1400" b="1" dirty="0" err="1"/>
              <a:t>AGUAS</a:t>
            </a:r>
            <a:r>
              <a:rPr lang="en-US" sz="1400" b="1" dirty="0"/>
              <a:t> INTERIORES  </a:t>
            </a:r>
          </a:p>
          <a:p>
            <a:pPr>
              <a:defRPr/>
            </a:pPr>
            <a:r>
              <a:rPr lang="en-US" sz="1400" b="1" dirty="0"/>
              <a:t>                                                                                –Art.8</a:t>
            </a:r>
            <a:r>
              <a:rPr lang="en-US" sz="1600" b="1" dirty="0"/>
              <a:t>)     </a:t>
            </a:r>
          </a:p>
          <a:p>
            <a:pPr>
              <a:buFont typeface="Wingdings" pitchFamily="2" charset="2"/>
              <a:buChar char="Ø"/>
              <a:defRPr/>
            </a:pPr>
            <a:endParaRPr lang="en-US" sz="2400" b="1" dirty="0"/>
          </a:p>
          <a:p>
            <a:pPr>
              <a:defRPr/>
            </a:pPr>
            <a:r>
              <a:rPr lang="en-US" sz="2400" b="1" u="sng" dirty="0"/>
              <a:t> ESTADO </a:t>
            </a:r>
            <a:r>
              <a:rPr lang="en-US" sz="2400" b="1" dirty="0"/>
              <a:t>:   </a:t>
            </a:r>
            <a:r>
              <a:rPr lang="en-US" sz="2400" b="1" dirty="0" err="1"/>
              <a:t>ejerce</a:t>
            </a:r>
            <a:r>
              <a:rPr lang="en-US" sz="2400" b="1" dirty="0"/>
              <a:t> </a:t>
            </a:r>
            <a:r>
              <a:rPr lang="en-US" sz="2400" b="1" dirty="0" err="1"/>
              <a:t>plena</a:t>
            </a:r>
            <a:r>
              <a:rPr lang="en-US" sz="2400" b="1" dirty="0"/>
              <a:t> </a:t>
            </a:r>
            <a:r>
              <a:rPr lang="en-US" sz="2400" b="1" dirty="0" err="1"/>
              <a:t>soberania</a:t>
            </a:r>
            <a:r>
              <a:rPr lang="en-US" sz="2400" b="1" dirty="0"/>
              <a:t>.</a:t>
            </a:r>
            <a:r>
              <a:rPr lang="es-ES" sz="2400" dirty="0"/>
              <a:t>  </a:t>
            </a:r>
            <a:r>
              <a:rPr lang="es-ES" sz="2000" dirty="0"/>
              <a:t>(se extiende al espacio aéreo sobre el mar territorial, así como al lecho y al subsuelo de ese mar).</a:t>
            </a:r>
            <a:endParaRPr lang="en-US" sz="2000" b="1" dirty="0"/>
          </a:p>
          <a:p>
            <a:pPr>
              <a:defRPr/>
            </a:pPr>
            <a:endParaRPr lang="en-US" sz="2400" b="1" dirty="0"/>
          </a:p>
          <a:p>
            <a:pPr>
              <a:defRPr/>
            </a:pPr>
            <a:endParaRPr lang="es-ES" sz="2000" b="1" dirty="0"/>
          </a:p>
        </p:txBody>
      </p:sp>
      <p:sp>
        <p:nvSpPr>
          <p:cNvPr id="4" name="3 Flecha abajo"/>
          <p:cNvSpPr/>
          <p:nvPr/>
        </p:nvSpPr>
        <p:spPr>
          <a:xfrm>
            <a:off x="3779838" y="4508500"/>
            <a:ext cx="431800" cy="1009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556" name="4 CuadroTexto"/>
          <p:cNvSpPr txBox="1">
            <a:spLocks noChangeArrowheads="1"/>
          </p:cNvSpPr>
          <p:nvPr/>
        </p:nvSpPr>
        <p:spPr bwMode="auto">
          <a:xfrm>
            <a:off x="1476375" y="5661025"/>
            <a:ext cx="5969000" cy="522288"/>
          </a:xfrm>
          <a:prstGeom prst="rect">
            <a:avLst/>
          </a:prstGeom>
          <a:noFill/>
          <a:ln w="38100">
            <a:solidFill>
              <a:schemeClr val="tx1"/>
            </a:solidFill>
            <a:miter lim="800000"/>
            <a:headEnd/>
            <a:tailEnd/>
          </a:ln>
        </p:spPr>
        <p:txBody>
          <a:bodyPr wrap="none">
            <a:spAutoFit/>
          </a:bodyPr>
          <a:lstStyle/>
          <a:p>
            <a:r>
              <a:rPr lang="en-US" sz="2800" b="1"/>
              <a:t>DERECHO  DE  PASO  INOCENTE</a:t>
            </a:r>
            <a:endParaRPr lang="es-ES" sz="2800" b="1"/>
          </a:p>
        </p:txBody>
      </p:sp>
      <p:sp>
        <p:nvSpPr>
          <p:cNvPr id="23557" name="5 CuadroTexto"/>
          <p:cNvSpPr txBox="1">
            <a:spLocks noChangeArrowheads="1"/>
          </p:cNvSpPr>
          <p:nvPr/>
        </p:nvSpPr>
        <p:spPr bwMode="auto">
          <a:xfrm>
            <a:off x="7380288" y="476250"/>
            <a:ext cx="1295400" cy="523875"/>
          </a:xfrm>
          <a:prstGeom prst="rect">
            <a:avLst/>
          </a:prstGeom>
          <a:noFill/>
          <a:ln w="38100">
            <a:solidFill>
              <a:schemeClr val="tx1"/>
            </a:solidFill>
            <a:miter lim="800000"/>
            <a:headEnd/>
            <a:tailEnd/>
          </a:ln>
        </p:spPr>
        <p:txBody>
          <a:bodyPr>
            <a:spAutoFit/>
          </a:bodyPr>
          <a:lstStyle/>
          <a:p>
            <a:r>
              <a:rPr lang="en-US" sz="2800" b="1"/>
              <a:t>Art.3</a:t>
            </a:r>
            <a:endParaRPr lang="es-ES" sz="2800" b="1"/>
          </a:p>
        </p:txBody>
      </p:sp>
      <p:sp>
        <p:nvSpPr>
          <p:cNvPr id="23558" name="6 CuadroTexto"/>
          <p:cNvSpPr txBox="1">
            <a:spLocks noChangeArrowheads="1"/>
          </p:cNvSpPr>
          <p:nvPr/>
        </p:nvSpPr>
        <p:spPr bwMode="auto">
          <a:xfrm>
            <a:off x="6227763" y="6308725"/>
            <a:ext cx="2286000" cy="400050"/>
          </a:xfrm>
          <a:prstGeom prst="rect">
            <a:avLst/>
          </a:prstGeom>
          <a:noFill/>
          <a:ln w="38100">
            <a:solidFill>
              <a:schemeClr val="tx1"/>
            </a:solidFill>
            <a:miter lim="800000"/>
            <a:headEnd/>
            <a:tailEnd/>
          </a:ln>
        </p:spPr>
        <p:txBody>
          <a:bodyPr wrap="none">
            <a:spAutoFit/>
          </a:bodyPr>
          <a:lstStyle/>
          <a:p>
            <a:r>
              <a:rPr lang="en-US" sz="2000" b="1"/>
              <a:t>Art.17.Secci</a:t>
            </a:r>
            <a:r>
              <a:rPr lang="es-ES" sz="2000" b="1"/>
              <a:t>ó</a:t>
            </a:r>
            <a:r>
              <a:rPr lang="en-US" sz="2000" b="1"/>
              <a:t>n 3</a:t>
            </a:r>
            <a:endParaRPr lang="es-ES" sz="2000" b="1"/>
          </a:p>
        </p:txBody>
      </p:sp>
      <p:cxnSp>
        <p:nvCxnSpPr>
          <p:cNvPr id="11" name="10 Conector recto de flecha"/>
          <p:cNvCxnSpPr/>
          <p:nvPr/>
        </p:nvCxnSpPr>
        <p:spPr>
          <a:xfrm>
            <a:off x="6011863" y="2060575"/>
            <a:ext cx="0" cy="2889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s-UY" smtClean="0"/>
              <a:t>         </a:t>
            </a:r>
            <a:r>
              <a:rPr lang="es-UY" sz="3600" smtClean="0"/>
              <a:t>MAR TERRITORIAL</a:t>
            </a:r>
            <a:br>
              <a:rPr lang="es-UY" sz="3600" smtClean="0"/>
            </a:br>
            <a:r>
              <a:rPr lang="es-UY" sz="3600" smtClean="0"/>
              <a:t>       Paso inocente :art.17 -26</a:t>
            </a:r>
            <a:endParaRPr lang="es-ES" sz="3600" smtClean="0"/>
          </a:p>
        </p:txBody>
      </p:sp>
      <p:sp>
        <p:nvSpPr>
          <p:cNvPr id="24578" name="Rectangle 3"/>
          <p:cNvSpPr>
            <a:spLocks noGrp="1" noChangeArrowheads="1"/>
          </p:cNvSpPr>
          <p:nvPr>
            <p:ph type="body" idx="1"/>
          </p:nvPr>
        </p:nvSpPr>
        <p:spPr/>
        <p:txBody>
          <a:bodyPr/>
          <a:lstStyle/>
          <a:p>
            <a:pPr eaLnBrk="1" hangingPunct="1"/>
            <a:r>
              <a:rPr lang="es-UY" smtClean="0"/>
              <a:t>Características:</a:t>
            </a:r>
            <a:endParaRPr lang="es-ES" smtClean="0"/>
          </a:p>
        </p:txBody>
      </p:sp>
      <p:sp>
        <p:nvSpPr>
          <p:cNvPr id="24579" name="Rectangle 4"/>
          <p:cNvSpPr>
            <a:spLocks noChangeArrowheads="1"/>
          </p:cNvSpPr>
          <p:nvPr/>
        </p:nvSpPr>
        <p:spPr bwMode="auto">
          <a:xfrm>
            <a:off x="952500" y="2689225"/>
            <a:ext cx="7435850" cy="3600450"/>
          </a:xfrm>
          <a:prstGeom prst="rect">
            <a:avLst/>
          </a:prstGeom>
          <a:noFill/>
          <a:ln w="9525">
            <a:noFill/>
            <a:miter lim="800000"/>
            <a:headEnd/>
            <a:tailEnd/>
          </a:ln>
        </p:spPr>
        <p:txBody>
          <a:bodyPr anchor="ctr">
            <a:spAutoFit/>
          </a:bodyPr>
          <a:lstStyle/>
          <a:p>
            <a:pPr algn="ctr"/>
            <a:r>
              <a:rPr lang="es-ES_tradnl" b="1"/>
              <a:t>El mar territorial está sometido a la soberanía del Estado con un límite</a:t>
            </a:r>
            <a:r>
              <a:rPr lang="es-ES_tradnl"/>
              <a:t>: el </a:t>
            </a:r>
            <a:r>
              <a:rPr lang="es-ES_tradnl" sz="3200">
                <a:solidFill>
                  <a:schemeClr val="hlink"/>
                </a:solidFill>
              </a:rPr>
              <a:t>“</a:t>
            </a:r>
            <a:r>
              <a:rPr lang="es-ES_tradnl" sz="3200" u="sng">
                <a:solidFill>
                  <a:schemeClr val="hlink"/>
                </a:solidFill>
              </a:rPr>
              <a:t>paso inocente</a:t>
            </a:r>
            <a:r>
              <a:rPr lang="es-ES_tradnl" sz="3200"/>
              <a:t>”, </a:t>
            </a:r>
            <a:r>
              <a:rPr lang="es-ES_tradnl"/>
              <a:t>que es la posibilidad de que otros barcos crucen el mar territorial de un Estado en navegación horizontal o vertical para entrar o salir de un puerto.</a:t>
            </a:r>
          </a:p>
          <a:p>
            <a:pPr algn="ctr"/>
            <a:endParaRPr lang="es-ES_tradnl"/>
          </a:p>
          <a:p>
            <a:pPr algn="ctr"/>
            <a:r>
              <a:rPr lang="es-ES_tradnl"/>
              <a:t> En este caso, el paso debe cumplir </a:t>
            </a:r>
            <a:r>
              <a:rPr lang="es-ES_tradnl" b="1"/>
              <a:t>dos requisitos:</a:t>
            </a:r>
          </a:p>
          <a:p>
            <a:pPr algn="ctr"/>
            <a:endParaRPr lang="es-ES"/>
          </a:p>
          <a:p>
            <a:pPr algn="ctr">
              <a:buFontTx/>
              <a:buChar char="-"/>
            </a:pPr>
            <a:r>
              <a:rPr lang="es-ES_tradnl" b="1"/>
              <a:t>Que  navegue de forma rápida e ininterrumpida.</a:t>
            </a:r>
          </a:p>
          <a:p>
            <a:pPr algn="ctr"/>
            <a:r>
              <a:rPr lang="es-ES_tradnl" b="1"/>
              <a:t>- Que sea inocente, que no perjudique al Estado ribereño.</a:t>
            </a:r>
            <a:endParaRPr lang="es-ES" b="1"/>
          </a:p>
          <a:p>
            <a:pPr algn="ctr"/>
            <a:endParaRPr lang="es-ES_tradnl" b="1"/>
          </a:p>
          <a:p>
            <a:pPr algn="ctr"/>
            <a:r>
              <a:rPr lang="es-ES_tradnl" b="1"/>
              <a:t>Los aviones no tienen paso inocente, pero los submarinos sí siempre que no estén sumergidos.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paso inocente 1"/>
          <p:cNvPicPr>
            <a:picLocks noChangeAspect="1" noChangeArrowheads="1"/>
          </p:cNvPicPr>
          <p:nvPr/>
        </p:nvPicPr>
        <p:blipFill>
          <a:blip r:embed="rId2"/>
          <a:srcRect/>
          <a:stretch>
            <a:fillRect/>
          </a:stretch>
        </p:blipFill>
        <p:spPr bwMode="auto">
          <a:xfrm>
            <a:off x="1187450" y="0"/>
            <a:ext cx="7345363"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zclas">
  <a:themeElements>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1317</TotalTime>
  <Words>1701</Words>
  <Application>Microsoft Office PowerPoint</Application>
  <PresentationFormat>On-screen Show (4:3)</PresentationFormat>
  <Paragraphs>208</Paragraphs>
  <Slides>34</Slides>
  <Notes>0</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34</vt:i4>
      </vt:variant>
    </vt:vector>
  </HeadingPairs>
  <TitlesOfParts>
    <vt:vector size="41" baseType="lpstr">
      <vt:lpstr>Tahoma</vt:lpstr>
      <vt:lpstr>Arial</vt:lpstr>
      <vt:lpstr>Wingdings</vt:lpstr>
      <vt:lpstr>Allegro BT</vt:lpstr>
      <vt:lpstr>Calibri</vt:lpstr>
      <vt:lpstr>Mezclas</vt:lpstr>
      <vt:lpstr>Mezclas</vt:lpstr>
      <vt:lpstr>     DOMINIO MARÍTIMO</vt:lpstr>
      <vt:lpstr>Convención de las Naciones Unidas sobre                   el Derecho del Mar                    (CONVEMAR )</vt:lpstr>
      <vt:lpstr>         CONTENIDO</vt:lpstr>
      <vt:lpstr>       Delimitación de los espacios                                  marítimos</vt:lpstr>
      <vt:lpstr>Además de la delimitación marítima la CONVEMAR contiene :</vt:lpstr>
      <vt:lpstr>Slide 6</vt:lpstr>
      <vt:lpstr>Slide 7</vt:lpstr>
      <vt:lpstr>         MAR TERRITORIAL        Paso inocente :art.17 -26</vt:lpstr>
      <vt:lpstr>Slide 9</vt:lpstr>
      <vt:lpstr>Slide 10</vt:lpstr>
      <vt:lpstr>Tratado del Río de la Plata  Convención del mar : Jamaica 1982</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 Fórmulas y restricciones aplicables para la ampliación de la plataforma continental.</vt:lpstr>
      <vt:lpstr>Slide 30</vt:lpstr>
      <vt:lpstr>Slide 31</vt:lpstr>
      <vt:lpstr>     Estructura orgánica</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DOMINIO MARÍTIMO</dc:title>
  <dc:creator>GRACIELA</dc:creator>
  <cp:lastModifiedBy>Silvia</cp:lastModifiedBy>
  <cp:revision>22</cp:revision>
  <cp:lastPrinted>1601-01-01T00:00:00Z</cp:lastPrinted>
  <dcterms:created xsi:type="dcterms:W3CDTF">2010-04-23T23:28:23Z</dcterms:created>
  <dcterms:modified xsi:type="dcterms:W3CDTF">2017-05-09T16:25:03Z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