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71" r:id="rId3"/>
    <p:sldId id="256" r:id="rId4"/>
    <p:sldId id="257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8830E-78E5-47D9-91D3-D9BA00B016DB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EECB-73DA-4D9F-986D-0EE395B188E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3226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EECB-73DA-4D9F-986D-0EE395B188E5}" type="slidenum">
              <a:rPr lang="es-UY" smtClean="0"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6344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EECB-73DA-4D9F-986D-0EE395B188E5}" type="slidenum">
              <a:rPr lang="es-UY" smtClean="0"/>
              <a:t>10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9631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81F9-289C-42F2-AC60-0D808BFD86E8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AB1D-EBD8-4FF0-9F63-9EF4D021CAE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81F9-289C-42F2-AC60-0D808BFD86E8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AB1D-EBD8-4FF0-9F63-9EF4D021CAE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81F9-289C-42F2-AC60-0D808BFD86E8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AB1D-EBD8-4FF0-9F63-9EF4D021CAE9}" type="slidenum">
              <a:rPr lang="es-UY" smtClean="0"/>
              <a:t>‹Nº›</a:t>
            </a:fld>
            <a:endParaRPr lang="es-UY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81F9-289C-42F2-AC60-0D808BFD86E8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AB1D-EBD8-4FF0-9F63-9EF4D021CAE9}" type="slidenum">
              <a:rPr lang="es-UY" smtClean="0"/>
              <a:t>‹Nº›</a:t>
            </a:fld>
            <a:endParaRPr lang="es-U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81F9-289C-42F2-AC60-0D808BFD86E8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AB1D-EBD8-4FF0-9F63-9EF4D021CAE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81F9-289C-42F2-AC60-0D808BFD86E8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AB1D-EBD8-4FF0-9F63-9EF4D021CAE9}" type="slidenum">
              <a:rPr lang="es-UY" smtClean="0"/>
              <a:t>‹Nº›</a:t>
            </a:fld>
            <a:endParaRPr lang="es-U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81F9-289C-42F2-AC60-0D808BFD86E8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AB1D-EBD8-4FF0-9F63-9EF4D021CAE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81F9-289C-42F2-AC60-0D808BFD86E8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AB1D-EBD8-4FF0-9F63-9EF4D021CAE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81F9-289C-42F2-AC60-0D808BFD86E8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AB1D-EBD8-4FF0-9F63-9EF4D021CAE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81F9-289C-42F2-AC60-0D808BFD86E8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AB1D-EBD8-4FF0-9F63-9EF4D021CAE9}" type="slidenum">
              <a:rPr lang="es-UY" smtClean="0"/>
              <a:t>‹Nº›</a:t>
            </a:fld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81F9-289C-42F2-AC60-0D808BFD86E8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AB1D-EBD8-4FF0-9F63-9EF4D021CAE9}" type="slidenum">
              <a:rPr lang="es-UY" smtClean="0"/>
              <a:t>‹Nº›</a:t>
            </a:fld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6A381F9-289C-42F2-AC60-0D808BFD86E8}" type="datetimeFigureOut">
              <a:rPr lang="es-UY" smtClean="0"/>
              <a:t>26/05/2015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1EAB1D-EBD8-4FF0-9F63-9EF4D021CAE9}" type="slidenum">
              <a:rPr lang="es-UY" smtClean="0"/>
              <a:t>‹Nº›</a:t>
            </a:fld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630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UY" sz="2800" dirty="0"/>
              <a:t>Los Estados Partes serán responsables internacionalmente de las actividades que realicen en el espacio ultraterrestre ya sean organismos gubernamentales o entidades no gubernamentales. </a:t>
            </a:r>
            <a:endParaRPr lang="es-UY" sz="2800" dirty="0" smtClean="0"/>
          </a:p>
          <a:p>
            <a:pPr marL="0" lvl="0" indent="0">
              <a:buNone/>
            </a:pPr>
            <a:endParaRPr lang="es-UY" sz="2800" dirty="0"/>
          </a:p>
          <a:p>
            <a:pPr lvl="0"/>
            <a:r>
              <a:rPr lang="es-UY" sz="2800" dirty="0"/>
              <a:t>Los Estados serán responsables por los daños causados (a otro Estado o sus personas naturales o jurídicas) por sus objetos espaciales. </a:t>
            </a:r>
            <a:endParaRPr lang="es-UY" sz="2800" dirty="0" smtClean="0"/>
          </a:p>
          <a:p>
            <a:pPr marL="0" lvl="0" indent="0">
              <a:buNone/>
            </a:pPr>
            <a:endParaRPr lang="es-UY" sz="2800" dirty="0"/>
          </a:p>
          <a:p>
            <a:pPr lvl="0"/>
            <a:r>
              <a:rPr lang="es-UY" sz="2800" dirty="0" smtClean="0"/>
              <a:t> </a:t>
            </a:r>
            <a:r>
              <a:rPr lang="es-UY" sz="2800" dirty="0"/>
              <a:t>Los Estados evitarán la contaminación del espacio y del medio ambiente terrestre. </a:t>
            </a:r>
          </a:p>
          <a:p>
            <a:endParaRPr lang="es-UY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PRINCIPIOS</a:t>
            </a:r>
            <a:endParaRPr lang="es-U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90792"/>
            <a:ext cx="1739602" cy="97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5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209331"/>
          </a:xfrm>
        </p:spPr>
        <p:txBody>
          <a:bodyPr>
            <a:normAutofit/>
          </a:bodyPr>
          <a:lstStyle/>
          <a:p>
            <a:endParaRPr lang="es-UY" dirty="0" smtClean="0"/>
          </a:p>
          <a:p>
            <a:r>
              <a:rPr lang="es-UY" dirty="0" smtClean="0"/>
              <a:t> de 22 de abril de 1968</a:t>
            </a:r>
          </a:p>
          <a:p>
            <a:r>
              <a:rPr lang="es-UY" dirty="0" smtClean="0"/>
              <a:t> ayuda a los astronautas en caso de accidente, peligro o aterrizaje forzoso, </a:t>
            </a:r>
          </a:p>
          <a:p>
            <a:r>
              <a:rPr lang="es-UY" dirty="0" smtClean="0"/>
              <a:t>la devolución de los  astronautas con seguridad y sin demora y la restitución de objetos lanzados al espacio ultraterrestre. </a:t>
            </a:r>
          </a:p>
          <a:p>
            <a:r>
              <a:rPr lang="es-UY" dirty="0" smtClean="0"/>
              <a:t>88 ratificaciones y 25 firmas</a:t>
            </a:r>
            <a:endParaRPr lang="es-UY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1420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UY" sz="2700" dirty="0">
                <a:solidFill>
                  <a:prstClr val="black"/>
                </a:solidFill>
              </a:rPr>
              <a:t>El Acuerdo sobre el salvamento y la devolución de astronautas y la </a:t>
            </a:r>
            <a:br>
              <a:rPr lang="es-UY" sz="2700" dirty="0">
                <a:solidFill>
                  <a:prstClr val="black"/>
                </a:solidFill>
              </a:rPr>
            </a:br>
            <a:r>
              <a:rPr lang="es-UY" sz="2700" dirty="0">
                <a:solidFill>
                  <a:prstClr val="black"/>
                </a:solidFill>
              </a:rPr>
              <a:t>restitución de objetos lanzados al espacio ultraterrestre</a:t>
            </a:r>
            <a:endParaRPr lang="es-U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2514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 14 de enero de 1975</a:t>
            </a:r>
          </a:p>
          <a:p>
            <a:r>
              <a:rPr lang="es-UY" dirty="0" smtClean="0"/>
              <a:t>los Estados de lanzamiento deberán mantener un registro de los objetos espaciales y brindar información específica sobre cada objeto espacial lanzado para ser incluido en un registro central llevado por el Secretario General de la ONU.</a:t>
            </a:r>
          </a:p>
          <a:p>
            <a:r>
              <a:rPr lang="es-UY" dirty="0" smtClean="0"/>
              <a:t> 45 ratificaciones, 4 firmas y 2 aceptaciones de derechos y obligaciones</a:t>
            </a:r>
            <a:endParaRPr lang="es-UY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s-UY" sz="2500" dirty="0">
                <a:solidFill>
                  <a:prstClr val="black"/>
                </a:solidFill>
              </a:rPr>
              <a:t>El Convenio sobre el registro de objetos lanzados al espacio </a:t>
            </a:r>
            <a:br>
              <a:rPr lang="es-UY" sz="2500" dirty="0">
                <a:solidFill>
                  <a:prstClr val="black"/>
                </a:solidFill>
              </a:rPr>
            </a:br>
            <a:r>
              <a:rPr lang="es-UY" sz="2500" dirty="0" smtClean="0">
                <a:solidFill>
                  <a:prstClr val="black"/>
                </a:solidFill>
              </a:rPr>
              <a:t>ultraterrestre</a:t>
            </a:r>
            <a:endParaRPr lang="es-UY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6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UY" dirty="0" smtClean="0"/>
              <a:t>18 de diciembre de 1979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UY" dirty="0" smtClean="0"/>
              <a:t>específica los principios relativos a la Luna y otros cuerpos celestes contenidos en el Tratado del Espacio </a:t>
            </a:r>
          </a:p>
          <a:p>
            <a:r>
              <a:rPr lang="es-UY" dirty="0" smtClean="0"/>
              <a:t> establece las bases para la futura regulación de la exploración y explotación de los recursos naturales encontrados en tales cuerpos. </a:t>
            </a:r>
          </a:p>
          <a:p>
            <a:r>
              <a:rPr lang="es-UY" dirty="0" smtClean="0"/>
              <a:t>clara y categórica que la Luna y sus recursos naturales son </a:t>
            </a:r>
            <a:r>
              <a:rPr lang="es-UY" b="1" dirty="0" smtClean="0"/>
              <a:t>Patrimonio Común de la Humanidad.</a:t>
            </a:r>
            <a:endParaRPr lang="es-UY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s-UY" sz="2200" dirty="0">
                <a:solidFill>
                  <a:prstClr val="black"/>
                </a:solidFill>
              </a:rPr>
              <a:t>El Acuerdo que debe regir las actividades de los Estados en la Luna y </a:t>
            </a:r>
            <a:br>
              <a:rPr lang="es-UY" sz="2200" dirty="0">
                <a:solidFill>
                  <a:prstClr val="black"/>
                </a:solidFill>
              </a:rPr>
            </a:br>
            <a:r>
              <a:rPr lang="es-UY" sz="2200" dirty="0">
                <a:solidFill>
                  <a:prstClr val="black"/>
                </a:solidFill>
              </a:rPr>
              <a:t>otros cuerpos celestes</a:t>
            </a:r>
            <a:endParaRPr lang="es-UY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UY" dirty="0" smtClean="0"/>
              <a:t>Principios que han de regir la utilización por los Estados de satélites artificiales de la Tierra para las trasmisiones internacionales directas por televisión, Resol. 27/92 de 10 de diciembre de 1982. 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UY" dirty="0" smtClean="0"/>
              <a:t> Principios relativos a la </a:t>
            </a:r>
            <a:r>
              <a:rPr lang="es-UY" dirty="0" err="1" smtClean="0"/>
              <a:t>teleobservación</a:t>
            </a:r>
            <a:r>
              <a:rPr lang="es-UY" dirty="0" smtClean="0"/>
              <a:t> de la tierra desde el espacio, Resol. 41/65 de 3 de diciembre de 1986. 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UY" dirty="0" smtClean="0"/>
              <a:t>Principios pertinentes a la utilización de fuentes de energía nuclear en el espacio ultraterrestre, Resol. 47/68 de 14 de diciembre de 1992. 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UY" dirty="0" smtClean="0"/>
              <a:t>Declaración sobre la cooperación internacional en la exploración y utilización del espacio ultraterrestre en beneficio e interés de todos los Estados, teniendo especialmente en cuenta las necesidades de los países  en desarrollo, Resol. 51/122 de 13 de diciembre de 1996. 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UY" dirty="0" smtClean="0"/>
              <a:t>Aplicación del concepto de “Estado de lanzamiento”, Resol. 59/115 de 10 de diciembre de 2004.</a:t>
            </a:r>
            <a:endParaRPr lang="es-UY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Resoluciones </a:t>
            </a:r>
            <a:endParaRPr lang="es-U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236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6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Estado de lanzamiento.</a:t>
            </a:r>
          </a:p>
          <a:p>
            <a:r>
              <a:rPr lang="es-UY" dirty="0" smtClean="0"/>
              <a:t>Objetiva: superficie o aeronaves.</a:t>
            </a:r>
          </a:p>
          <a:p>
            <a:r>
              <a:rPr lang="es-UY" dirty="0" smtClean="0"/>
              <a:t>Subjetiva: en el espacio.</a:t>
            </a:r>
          </a:p>
          <a:p>
            <a:endParaRPr lang="es-UY" dirty="0" smtClean="0"/>
          </a:p>
          <a:p>
            <a:r>
              <a:rPr lang="es-UY" dirty="0" smtClean="0"/>
              <a:t>Devolución objetos espaciales</a:t>
            </a:r>
            <a:endParaRPr lang="es-UY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Responsabilidad</a:t>
            </a:r>
            <a:endParaRPr lang="es-U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2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UY" dirty="0" smtClean="0"/>
          </a:p>
          <a:p>
            <a:pPr marL="0" indent="0">
              <a:buNone/>
            </a:pPr>
            <a:r>
              <a:rPr lang="es-UY" dirty="0" smtClean="0"/>
              <a:t>Elegimos </a:t>
            </a:r>
            <a:r>
              <a:rPr lang="es-UY" dirty="0"/>
              <a:t>ir a la Luna en esta década y hacer las otras cosas no porque </a:t>
            </a:r>
            <a:r>
              <a:rPr lang="es-UY" dirty="0" smtClean="0"/>
              <a:t>sean </a:t>
            </a:r>
            <a:r>
              <a:rPr lang="es-UY" dirty="0"/>
              <a:t>fáciles, sino porque son </a:t>
            </a:r>
            <a:r>
              <a:rPr lang="es-UY" dirty="0" smtClean="0"/>
              <a:t>difíciles.</a:t>
            </a:r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r>
              <a:rPr lang="es-UY" b="1" dirty="0" smtClean="0">
                <a:solidFill>
                  <a:srgbClr val="000000"/>
                </a:solidFill>
                <a:latin typeface="Arial"/>
              </a:rPr>
              <a:t>					</a:t>
            </a:r>
            <a:r>
              <a:rPr lang="es-UY" dirty="0"/>
              <a:t>John F.  Kennedy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26" y="4941168"/>
            <a:ext cx="1951589" cy="10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7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4" y="4410667"/>
            <a:ext cx="142375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8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4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/>
              <a:t>El Régimen Jurídico del Espacio Ultraterrestre</a:t>
            </a:r>
            <a:endParaRPr lang="es-U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Y" dirty="0" smtClean="0"/>
              <a:t>Dr. José E. Palermo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154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4 de octubre de 1957</a:t>
            </a:r>
          </a:p>
          <a:p>
            <a:r>
              <a:rPr lang="es-UY" dirty="0" smtClean="0"/>
              <a:t>URSS LANZA EL SPUNIK 1</a:t>
            </a:r>
          </a:p>
          <a:p>
            <a:endParaRPr lang="es-UY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ERA ESPACIAL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192941" cy="261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6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En 1958 </a:t>
            </a:r>
          </a:p>
          <a:p>
            <a:r>
              <a:rPr lang="es-UY" dirty="0" smtClean="0"/>
              <a:t>Comisión de las Naciones Unidas para la Utilización Pacífica del Espacio Ultraterrestre (COPUOS).</a:t>
            </a:r>
          </a:p>
          <a:p>
            <a:r>
              <a:rPr lang="es-UY" dirty="0" smtClean="0"/>
              <a:t>Dos Subcomisiones: </a:t>
            </a:r>
          </a:p>
          <a:p>
            <a:pPr lvl="1"/>
            <a:r>
              <a:rPr lang="es-UY" dirty="0" smtClean="0"/>
              <a:t>la Científica </a:t>
            </a:r>
          </a:p>
          <a:p>
            <a:pPr lvl="1"/>
            <a:r>
              <a:rPr lang="es-UY" dirty="0" smtClean="0"/>
              <a:t> Técnica y la Jurídica.  (</a:t>
            </a:r>
            <a:r>
              <a:rPr lang="es-UY" dirty="0" err="1" smtClean="0"/>
              <a:t>cosenso</a:t>
            </a:r>
            <a:r>
              <a:rPr lang="es-UY" dirty="0" smtClean="0"/>
              <a:t>)</a:t>
            </a:r>
            <a:endParaRPr lang="es-UY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COPUOS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3043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UY" dirty="0" smtClean="0"/>
          </a:p>
          <a:p>
            <a:pPr marL="0" indent="0" algn="ctr">
              <a:buNone/>
            </a:pPr>
            <a:r>
              <a:rPr lang="es-UY" dirty="0" smtClean="0"/>
              <a:t>“Declaración de los Principios Jurídicos que Gobiernan las actividades de los Estados en la exploración y utilización del espacio ultraterrestre”.</a:t>
            </a:r>
            <a:endParaRPr lang="es-UY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3200" dirty="0">
                <a:solidFill>
                  <a:prstClr val="black"/>
                </a:solidFill>
              </a:rPr>
              <a:t>Resolución 1962 (XVIII)</a:t>
            </a:r>
            <a:endParaRPr lang="es-UY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58022"/>
            <a:ext cx="2617343" cy="192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UY" dirty="0" smtClean="0"/>
              <a:t> </a:t>
            </a:r>
          </a:p>
          <a:p>
            <a:pPr marL="0" indent="0" algn="ctr">
              <a:buNone/>
            </a:pPr>
            <a:endParaRPr lang="es-UY" dirty="0" smtClean="0"/>
          </a:p>
          <a:p>
            <a:pPr marL="0" indent="0" algn="ctr">
              <a:buNone/>
            </a:pPr>
            <a:r>
              <a:rPr lang="es-UY" dirty="0" smtClean="0"/>
              <a:t>Tratado sobre los principios que deben regir las actividades de los Estados en la exploración y </a:t>
            </a:r>
          </a:p>
          <a:p>
            <a:pPr marL="0" indent="0" algn="ctr">
              <a:buNone/>
            </a:pPr>
            <a:r>
              <a:rPr lang="es-UY" dirty="0" smtClean="0"/>
              <a:t>utilización del espacio ultraterrestre, incluso la luna y otros cuerpos celestes</a:t>
            </a:r>
          </a:p>
          <a:p>
            <a:pPr marL="0" indent="0" algn="ctr">
              <a:buNone/>
            </a:pPr>
            <a:r>
              <a:rPr lang="es-UY" dirty="0" smtClean="0"/>
              <a:t>1967</a:t>
            </a:r>
          </a:p>
          <a:p>
            <a:pPr marL="0" indent="0" algn="ctr">
              <a:buNone/>
            </a:pPr>
            <a:r>
              <a:rPr lang="es-UY" dirty="0" smtClean="0"/>
              <a:t>98 ratificaciones y 27 firmas</a:t>
            </a:r>
            <a:endParaRPr lang="es-UY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UY" dirty="0" smtClean="0"/>
              <a:t>CARTA DEL ESPACIO</a:t>
            </a:r>
            <a:endParaRPr lang="es-U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0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>
            <a:normAutofit/>
          </a:bodyPr>
          <a:lstStyle/>
          <a:p>
            <a:r>
              <a:rPr lang="es-UY" dirty="0" smtClean="0"/>
              <a:t>La exploración y utilización del espacio ultraterrestre deberá hacerse en  provecho y en interés de todos los países e incumben a toda la humanidad. 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UY" dirty="0" smtClean="0"/>
              <a:t>El espacio ultraterrestre estará abierto para su exploración y utilización a todos los Estados. 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UY" dirty="0" smtClean="0"/>
              <a:t>El espacio ultraterrestre no podrá ser objeto de apropiación nacional por  reivindicación de soberanía, uso u ocupación, ni de ninguna otra manera. </a:t>
            </a:r>
          </a:p>
          <a:p>
            <a:endParaRPr lang="es-UY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PRINCIPIOS</a:t>
            </a:r>
            <a:endParaRPr lang="es-UY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7"/>
            <a:ext cx="1493912" cy="1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01208"/>
            <a:ext cx="1958939" cy="130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396678"/>
            <a:ext cx="849140" cy="119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5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UY" sz="3000" dirty="0"/>
              <a:t>Los Estados Partes se comprometen a no colocar en órbita alrededor de la Tierra ningún objeto portador de armas nucleares ni de ningún otro tipo de armas de destrucción en masa. </a:t>
            </a:r>
            <a:endParaRPr lang="es-UY" sz="3000" dirty="0" smtClean="0"/>
          </a:p>
          <a:p>
            <a:pPr marL="0" indent="0">
              <a:buNone/>
            </a:pPr>
            <a:endParaRPr lang="es-UY" sz="3000" dirty="0"/>
          </a:p>
          <a:p>
            <a:r>
              <a:rPr lang="es-UY" sz="3000" dirty="0"/>
              <a:t>La luna y demás cuerpos celestes se utilizarán exclusivamente con fines pacíficos. </a:t>
            </a:r>
            <a:endParaRPr lang="es-UY" sz="3000" dirty="0" smtClean="0"/>
          </a:p>
          <a:p>
            <a:pPr marL="0" indent="0">
              <a:buNone/>
            </a:pPr>
            <a:endParaRPr lang="es-UY" sz="3000" dirty="0"/>
          </a:p>
          <a:p>
            <a:r>
              <a:rPr lang="es-UY" sz="3000" dirty="0"/>
              <a:t>Los astronautas serán considerados como enviados de la humanidad. </a:t>
            </a:r>
          </a:p>
          <a:p>
            <a:endParaRPr lang="es-UY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PRINCIPIOS</a:t>
            </a:r>
            <a:endParaRPr lang="es-UY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09220"/>
            <a:ext cx="195034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0620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4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240</TotalTime>
  <Words>697</Words>
  <Application>Microsoft Office PowerPoint</Application>
  <PresentationFormat>Presentación en pantalla (4:3)</PresentationFormat>
  <Paragraphs>77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Forma de onda</vt:lpstr>
      <vt:lpstr>Presentación de PowerPoint</vt:lpstr>
      <vt:lpstr>Presentación de PowerPoint</vt:lpstr>
      <vt:lpstr>El Régimen Jurídico del Espacio Ultraterrestre</vt:lpstr>
      <vt:lpstr>ERA ESPACIAL</vt:lpstr>
      <vt:lpstr>COPUOS</vt:lpstr>
      <vt:lpstr>Resolución 1962 (XVIII)</vt:lpstr>
      <vt:lpstr>CARTA DEL ESPACIO</vt:lpstr>
      <vt:lpstr>PRINCIPIOS</vt:lpstr>
      <vt:lpstr>PRINCIPIOS</vt:lpstr>
      <vt:lpstr>PRINCIPIOS</vt:lpstr>
      <vt:lpstr>El Acuerdo sobre el salvamento y la devolución de astronautas y la  restitución de objetos lanzados al espacio ultraterrestre</vt:lpstr>
      <vt:lpstr>El Convenio sobre el registro de objetos lanzados al espacio  ultraterrestre</vt:lpstr>
      <vt:lpstr>El Acuerdo que debe regir las actividades de los Estados en la Luna y  otros cuerpos celestes</vt:lpstr>
      <vt:lpstr>Resoluciones </vt:lpstr>
      <vt:lpstr>Responsabilidad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Régimen Jurídico del Espacio Ultraterrestre</dc:title>
  <dc:creator>pcpalermo</dc:creator>
  <cp:lastModifiedBy>EDGARDO</cp:lastModifiedBy>
  <cp:revision>11</cp:revision>
  <dcterms:created xsi:type="dcterms:W3CDTF">2014-04-25T14:23:35Z</dcterms:created>
  <dcterms:modified xsi:type="dcterms:W3CDTF">2015-05-26T21:48:39Z</dcterms:modified>
</cp:coreProperties>
</file>