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76" r:id="rId2"/>
    <p:sldId id="256" r:id="rId3"/>
    <p:sldId id="257" r:id="rId4"/>
    <p:sldId id="258" r:id="rId5"/>
    <p:sldId id="259" r:id="rId6"/>
    <p:sldId id="260" r:id="rId7"/>
    <p:sldId id="283" r:id="rId8"/>
    <p:sldId id="261" r:id="rId9"/>
    <p:sldId id="277" r:id="rId10"/>
    <p:sldId id="262" r:id="rId11"/>
    <p:sldId id="263" r:id="rId12"/>
    <p:sldId id="264" r:id="rId13"/>
    <p:sldId id="265" r:id="rId14"/>
    <p:sldId id="266" r:id="rId15"/>
    <p:sldId id="267" r:id="rId16"/>
    <p:sldId id="268" r:id="rId17"/>
    <p:sldId id="269" r:id="rId18"/>
    <p:sldId id="279" r:id="rId19"/>
    <p:sldId id="280" r:id="rId20"/>
    <p:sldId id="281" r:id="rId21"/>
    <p:sldId id="270" r:id="rId22"/>
    <p:sldId id="271" r:id="rId23"/>
    <p:sldId id="272" r:id="rId24"/>
    <p:sldId id="273" r:id="rId25"/>
    <p:sldId id="274" r:id="rId26"/>
    <p:sldId id="278" r:id="rId27"/>
    <p:sldId id="275" r:id="rId28"/>
    <p:sldId id="282" r:id="rId29"/>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ACD45F09-B3D2-4A13-9BED-E46C2D278303}" type="datetimeFigureOut">
              <a:rPr lang="es-UY" smtClean="0"/>
              <a:t>08/05/2015</a:t>
            </a:fld>
            <a:endParaRPr lang="es-UY"/>
          </a:p>
        </p:txBody>
      </p:sp>
      <p:sp>
        <p:nvSpPr>
          <p:cNvPr id="19" name="Footer Placeholder 18"/>
          <p:cNvSpPr>
            <a:spLocks noGrp="1"/>
          </p:cNvSpPr>
          <p:nvPr>
            <p:ph type="ftr" sz="quarter" idx="11"/>
          </p:nvPr>
        </p:nvSpPr>
        <p:spPr/>
        <p:txBody>
          <a:bodyPr/>
          <a:lstStyle/>
          <a:p>
            <a:endParaRPr lang="es-UY"/>
          </a:p>
        </p:txBody>
      </p:sp>
      <p:sp>
        <p:nvSpPr>
          <p:cNvPr id="27" name="Slide Number Placeholder 26"/>
          <p:cNvSpPr>
            <a:spLocks noGrp="1"/>
          </p:cNvSpPr>
          <p:nvPr>
            <p:ph type="sldNum" sz="quarter" idx="12"/>
          </p:nvPr>
        </p:nvSpPr>
        <p:spPr/>
        <p:txBody>
          <a:bodyPr/>
          <a:lstStyle/>
          <a:p>
            <a:fld id="{EAA534A5-35EA-4C11-8AC0-78321B559FA8}" type="slidenum">
              <a:rPr lang="es-UY" smtClean="0"/>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ACD45F09-B3D2-4A13-9BED-E46C2D278303}" type="datetimeFigureOut">
              <a:rPr lang="es-UY" smtClean="0"/>
              <a:t>08/05/2015</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ACD45F09-B3D2-4A13-9BED-E46C2D278303}" type="datetimeFigureOut">
              <a:rPr lang="es-UY" smtClean="0"/>
              <a:t>08/05/2015</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ACD45F09-B3D2-4A13-9BED-E46C2D278303}" type="datetimeFigureOut">
              <a:rPr lang="es-UY" smtClean="0"/>
              <a:t>08/05/2015</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ACD45F09-B3D2-4A13-9BED-E46C2D278303}" type="datetimeFigureOut">
              <a:rPr lang="es-UY" smtClean="0"/>
              <a:t>08/05/2015</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EAA534A5-35EA-4C11-8AC0-78321B559FA8}" type="slidenum">
              <a:rPr lang="es-UY" smtClean="0"/>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ACD45F09-B3D2-4A13-9BED-E46C2D278303}" type="datetimeFigureOut">
              <a:rPr lang="es-UY" smtClean="0"/>
              <a:t>08/05/2015</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ACD45F09-B3D2-4A13-9BED-E46C2D278303}" type="datetimeFigureOut">
              <a:rPr lang="es-UY" smtClean="0"/>
              <a:t>08/05/2015</a:t>
            </a:fld>
            <a:endParaRPr lang="es-UY"/>
          </a:p>
        </p:txBody>
      </p:sp>
      <p:sp>
        <p:nvSpPr>
          <p:cNvPr id="8" name="Footer Placeholder 7"/>
          <p:cNvSpPr>
            <a:spLocks noGrp="1"/>
          </p:cNvSpPr>
          <p:nvPr>
            <p:ph type="ftr" sz="quarter" idx="11"/>
          </p:nvPr>
        </p:nvSpPr>
        <p:spPr/>
        <p:txBody>
          <a:bodyPr/>
          <a:lstStyle/>
          <a:p>
            <a:endParaRPr lang="es-UY"/>
          </a:p>
        </p:txBody>
      </p:sp>
      <p:sp>
        <p:nvSpPr>
          <p:cNvPr id="9" name="Slide Number Placeholder 8"/>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ACD45F09-B3D2-4A13-9BED-E46C2D278303}" type="datetimeFigureOut">
              <a:rPr lang="es-UY" smtClean="0"/>
              <a:t>08/05/2015</a:t>
            </a:fld>
            <a:endParaRPr lang="es-UY"/>
          </a:p>
        </p:txBody>
      </p:sp>
      <p:sp>
        <p:nvSpPr>
          <p:cNvPr id="4" name="Footer Placeholder 3"/>
          <p:cNvSpPr>
            <a:spLocks noGrp="1"/>
          </p:cNvSpPr>
          <p:nvPr>
            <p:ph type="ftr" sz="quarter" idx="11"/>
          </p:nvPr>
        </p:nvSpPr>
        <p:spPr/>
        <p:txBody>
          <a:bodyPr/>
          <a:lstStyle/>
          <a:p>
            <a:endParaRPr lang="es-UY"/>
          </a:p>
        </p:txBody>
      </p:sp>
      <p:sp>
        <p:nvSpPr>
          <p:cNvPr id="5" name="Slide Number Placeholder 4"/>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45F09-B3D2-4A13-9BED-E46C2D278303}" type="datetimeFigureOut">
              <a:rPr lang="es-UY" smtClean="0"/>
              <a:t>08/05/2015</a:t>
            </a:fld>
            <a:endParaRPr lang="es-UY"/>
          </a:p>
        </p:txBody>
      </p:sp>
      <p:sp>
        <p:nvSpPr>
          <p:cNvPr id="3" name="Footer Placeholder 2"/>
          <p:cNvSpPr>
            <a:spLocks noGrp="1"/>
          </p:cNvSpPr>
          <p:nvPr>
            <p:ph type="ftr" sz="quarter" idx="11"/>
          </p:nvPr>
        </p:nvSpPr>
        <p:spPr/>
        <p:txBody>
          <a:bodyPr/>
          <a:lstStyle/>
          <a:p>
            <a:endParaRPr lang="es-UY"/>
          </a:p>
        </p:txBody>
      </p:sp>
      <p:sp>
        <p:nvSpPr>
          <p:cNvPr id="4" name="Slide Number Placeholder 3"/>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ACD45F09-B3D2-4A13-9BED-E46C2D278303}" type="datetimeFigureOut">
              <a:rPr lang="es-UY" smtClean="0"/>
              <a:t>08/05/2015</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EAA534A5-35EA-4C11-8AC0-78321B559FA8}" type="slidenum">
              <a:rPr lang="es-UY" smtClean="0"/>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ACD45F09-B3D2-4A13-9BED-E46C2D278303}" type="datetimeFigureOut">
              <a:rPr lang="es-UY" smtClean="0"/>
              <a:t>08/05/2015</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a:xfrm>
            <a:off x="8077200" y="6356350"/>
            <a:ext cx="609600" cy="365125"/>
          </a:xfrm>
        </p:spPr>
        <p:txBody>
          <a:bodyPr/>
          <a:lstStyle/>
          <a:p>
            <a:fld id="{EAA534A5-35EA-4C11-8AC0-78321B559FA8}" type="slidenum">
              <a:rPr lang="es-UY" smtClean="0"/>
              <a:t>‹Nº›</a:t>
            </a:fld>
            <a:endParaRPr lang="es-UY"/>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D45F09-B3D2-4A13-9BED-E46C2D278303}" type="datetimeFigureOut">
              <a:rPr lang="es-UY" smtClean="0"/>
              <a:t>08/05/2015</a:t>
            </a:fld>
            <a:endParaRPr lang="es-UY"/>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UY"/>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A534A5-35EA-4C11-8AC0-78321B559FA8}" type="slidenum">
              <a:rPr lang="es-UY" smtClean="0"/>
              <a:t>‹Nº›</a:t>
            </a:fld>
            <a:endParaRPr lang="es-UY"/>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1" y="34815"/>
            <a:ext cx="9143999" cy="6823185"/>
          </a:xfrm>
          <a:prstGeom prst="rect">
            <a:avLst/>
          </a:prstGeom>
        </p:spPr>
      </p:pic>
    </p:spTree>
    <p:extLst>
      <p:ext uri="{BB962C8B-B14F-4D97-AF65-F5344CB8AC3E}">
        <p14:creationId xmlns:p14="http://schemas.microsoft.com/office/powerpoint/2010/main" val="320839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Jurisdicción Sobre el Volumen y Espejo de Aguas</a:t>
            </a:r>
            <a:endParaRPr lang="es-UY" dirty="0"/>
          </a:p>
        </p:txBody>
      </p:sp>
      <p:sp>
        <p:nvSpPr>
          <p:cNvPr id="3" name="2 Marcador de contenido"/>
          <p:cNvSpPr>
            <a:spLocks noGrp="1"/>
          </p:cNvSpPr>
          <p:nvPr>
            <p:ph idx="1"/>
          </p:nvPr>
        </p:nvSpPr>
        <p:spPr/>
        <p:txBody>
          <a:bodyPr>
            <a:noAutofit/>
          </a:bodyPr>
          <a:lstStyle/>
          <a:p>
            <a:pPr marL="0" indent="0">
              <a:buNone/>
            </a:pPr>
            <a:r>
              <a:rPr lang="es-UY" sz="1800" dirty="0" smtClean="0"/>
              <a:t>Artículo 3º </a:t>
            </a:r>
          </a:p>
          <a:p>
            <a:r>
              <a:rPr lang="es-UY" sz="1800" dirty="0"/>
              <a:t>	</a:t>
            </a:r>
            <a:r>
              <a:rPr lang="es-UY" sz="1800" dirty="0" smtClean="0"/>
              <a:t>Fuera de las franjas costeras, la jurisdicción de cada Parte se 	aplicará, asimismo, </a:t>
            </a:r>
            <a:r>
              <a:rPr lang="es-UY" sz="1800" b="1" u="sng" dirty="0" smtClean="0"/>
              <a:t>a los buques de su bandera</a:t>
            </a:r>
            <a:r>
              <a:rPr lang="es-UY" sz="1800" dirty="0" smtClean="0"/>
              <a:t>.</a:t>
            </a:r>
          </a:p>
          <a:p>
            <a:pPr marL="0" indent="0">
              <a:buNone/>
            </a:pPr>
            <a:r>
              <a:rPr lang="es-UY" sz="1800" dirty="0" smtClean="0"/>
              <a:t>	</a:t>
            </a:r>
          </a:p>
          <a:p>
            <a:r>
              <a:rPr lang="es-UY" sz="1800" dirty="0"/>
              <a:t>	</a:t>
            </a:r>
            <a:r>
              <a:rPr lang="es-UY" sz="1800" dirty="0" smtClean="0"/>
              <a:t>La misma jurisdicción se aplicará también a buques de </a:t>
            </a:r>
            <a:r>
              <a:rPr lang="es-UY" sz="1800" b="1" u="sng" dirty="0" smtClean="0"/>
              <a:t>terceras </a:t>
            </a:r>
            <a:r>
              <a:rPr lang="es-UY" sz="1800" b="1" dirty="0" smtClean="0"/>
              <a:t>	</a:t>
            </a:r>
            <a:r>
              <a:rPr lang="es-UY" sz="1800" b="1" u="sng" dirty="0" smtClean="0"/>
              <a:t>banderas involucrados en siniestros con buques de dicha Parte</a:t>
            </a:r>
            <a:r>
              <a:rPr lang="es-UY" sz="1800" dirty="0" smtClean="0"/>
              <a:t>.</a:t>
            </a:r>
          </a:p>
          <a:p>
            <a:pPr marL="0" indent="0">
              <a:buNone/>
            </a:pPr>
            <a:r>
              <a:rPr lang="es-UY" sz="1800" dirty="0" smtClean="0"/>
              <a:t>	</a:t>
            </a:r>
          </a:p>
          <a:p>
            <a:r>
              <a:rPr lang="es-UY" sz="1800" dirty="0"/>
              <a:t>	</a:t>
            </a:r>
            <a:r>
              <a:rPr lang="es-UY" sz="1800" dirty="0" smtClean="0"/>
              <a:t>No obstante lo establecido en los párrafos primero y segundo, será 	aplicable la jurisdicción de una Parte en todos los casos en 	que se </a:t>
            </a:r>
            <a:r>
              <a:rPr lang="es-UY" sz="1800" dirty="0" smtClean="0"/>
              <a:t>	afecte </a:t>
            </a:r>
            <a:r>
              <a:rPr lang="es-UY" sz="1800" dirty="0" smtClean="0"/>
              <a:t>su 	seguridad o se cometan ilícitos que tengan </a:t>
            </a:r>
            <a:r>
              <a:rPr lang="es-UY" sz="1800" b="1" u="sng" dirty="0" smtClean="0"/>
              <a:t>efecto en su </a:t>
            </a:r>
            <a:r>
              <a:rPr lang="es-UY" sz="1800" b="1" dirty="0" smtClean="0"/>
              <a:t>	t</a:t>
            </a:r>
            <a:r>
              <a:rPr lang="es-UY" sz="1800" b="1" u="sng" dirty="0" smtClean="0"/>
              <a:t>erritorio</a:t>
            </a:r>
            <a:r>
              <a:rPr lang="es-UY" sz="1800" dirty="0" smtClean="0"/>
              <a:t>, 	cualquiera fuere la bandera del buque 	involucrado.</a:t>
            </a:r>
          </a:p>
          <a:p>
            <a:r>
              <a:rPr lang="es-UY" sz="1800" dirty="0" smtClean="0"/>
              <a:t>	En el caso en que se afecte la seguridad de ambas Partes o el ilícito 	tenga 	efecto en ambos territorios, privará la jurisdicción de la Parte </a:t>
            </a:r>
            <a:r>
              <a:rPr lang="es-UY" sz="1800" b="1" u="sng" dirty="0" smtClean="0"/>
              <a:t>cuya 	franja </a:t>
            </a:r>
            <a:r>
              <a:rPr lang="es-UY" sz="1800" b="1" dirty="0" smtClean="0"/>
              <a:t>	</a:t>
            </a:r>
            <a:r>
              <a:rPr lang="es-UY" sz="1800" b="1" u="sng" dirty="0" smtClean="0"/>
              <a:t>costera esté más próxima </a:t>
            </a:r>
            <a:r>
              <a:rPr lang="es-UY" sz="1800" dirty="0" smtClean="0"/>
              <a:t>que la franja costera de la otra Parte, 	respecto del lugar de aprehensión del buque</a:t>
            </a:r>
            <a:endParaRPr lang="es-UY" sz="1800" dirty="0"/>
          </a:p>
        </p:txBody>
      </p:sp>
    </p:spTree>
    <p:extLst>
      <p:ext uri="{BB962C8B-B14F-4D97-AF65-F5344CB8AC3E}">
        <p14:creationId xmlns:p14="http://schemas.microsoft.com/office/powerpoint/2010/main" val="3690039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Jurisdicción del Volumen y Espejo de Aguas </a:t>
            </a:r>
            <a:endParaRPr lang="es-UY" dirty="0"/>
          </a:p>
        </p:txBody>
      </p:sp>
      <p:sp>
        <p:nvSpPr>
          <p:cNvPr id="3" name="2 Marcador de contenido"/>
          <p:cNvSpPr>
            <a:spLocks noGrp="1"/>
          </p:cNvSpPr>
          <p:nvPr>
            <p:ph idx="1"/>
          </p:nvPr>
        </p:nvSpPr>
        <p:spPr/>
        <p:txBody>
          <a:bodyPr>
            <a:normAutofit/>
          </a:bodyPr>
          <a:lstStyle/>
          <a:p>
            <a:r>
              <a:rPr lang="es-UY" sz="2000" dirty="0" smtClean="0"/>
              <a:t>Artículo 4º </a:t>
            </a:r>
          </a:p>
          <a:p>
            <a:pPr marL="0" indent="0">
              <a:buNone/>
            </a:pPr>
            <a:r>
              <a:rPr lang="es-UY" sz="2000" dirty="0" smtClean="0"/>
              <a:t>En los casos no previstos en el Artículo 3º y sin perjuicio de lo establecido específicamente en otras disposiciones del presente Tratado, será aplicable la jurisdicción de una u otra Parte conforme al </a:t>
            </a:r>
            <a:r>
              <a:rPr lang="es-UY" sz="2000" b="1" u="sng" dirty="0" smtClean="0"/>
              <a:t>criterio de la mayor proximidad a una u otra franja costera del lugar en que se produzcan los hechos </a:t>
            </a:r>
          </a:p>
          <a:p>
            <a:pPr marL="0" indent="0">
              <a:buNone/>
            </a:pPr>
            <a:r>
              <a:rPr lang="es-UY" sz="2000" b="1" u="sng" dirty="0" smtClean="0"/>
              <a:t>Considerados</a:t>
            </a:r>
          </a:p>
          <a:p>
            <a:pPr marL="0" indent="0">
              <a:buNone/>
            </a:pPr>
            <a:endParaRPr lang="es-UY" sz="2000" b="1" u="sng" dirty="0"/>
          </a:p>
          <a:p>
            <a:r>
              <a:rPr lang="es-UY" sz="2000" dirty="0" smtClean="0"/>
              <a:t>Criterio Residual</a:t>
            </a:r>
          </a:p>
          <a:p>
            <a:r>
              <a:rPr lang="es-UY" sz="2000" dirty="0" smtClean="0"/>
              <a:t>Línea media.</a:t>
            </a:r>
          </a:p>
          <a:p>
            <a:r>
              <a:rPr lang="es-UY" sz="2000" dirty="0" smtClean="0"/>
              <a:t>Eufemismo para no mencionarlo </a:t>
            </a:r>
            <a:endParaRPr lang="es-UY" sz="2000" dirty="0"/>
          </a:p>
        </p:txBody>
      </p:sp>
    </p:spTree>
    <p:extLst>
      <p:ext uri="{BB962C8B-B14F-4D97-AF65-F5344CB8AC3E}">
        <p14:creationId xmlns:p14="http://schemas.microsoft.com/office/powerpoint/2010/main" val="3728705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txBody>
          <a:bodyPr>
            <a:normAutofit fontScale="90000"/>
          </a:bodyPr>
          <a:lstStyle/>
          <a:p>
            <a:r>
              <a:rPr lang="es-UY" dirty="0" smtClean="0"/>
              <a:t>Jurisdicción de la Parte que Administra</a:t>
            </a:r>
            <a:endParaRPr lang="es-UY" dirty="0"/>
          </a:p>
        </p:txBody>
      </p:sp>
      <p:sp>
        <p:nvSpPr>
          <p:cNvPr id="3" name="2 Marcador de contenido"/>
          <p:cNvSpPr>
            <a:spLocks noGrp="1"/>
          </p:cNvSpPr>
          <p:nvPr>
            <p:ph idx="1"/>
          </p:nvPr>
        </p:nvSpPr>
        <p:spPr>
          <a:xfrm>
            <a:off x="457200" y="1412776"/>
            <a:ext cx="8229600" cy="4713387"/>
          </a:xfrm>
        </p:spPr>
        <p:txBody>
          <a:bodyPr>
            <a:noAutofit/>
          </a:bodyPr>
          <a:lstStyle/>
          <a:p>
            <a:pPr marL="0" indent="0">
              <a:buNone/>
            </a:pPr>
            <a:r>
              <a:rPr lang="es-UY" sz="1800" b="1" dirty="0" smtClean="0"/>
              <a:t>Artículo 12º. </a:t>
            </a:r>
          </a:p>
          <a:p>
            <a:pPr marL="0" indent="0">
              <a:buNone/>
            </a:pPr>
            <a:r>
              <a:rPr lang="es-UY" sz="1800" dirty="0" smtClean="0"/>
              <a:t>Fuera de las franjas costeras las Partes, conjunta o individualmente, pueden construir canales u otros tipos de obras de acuerdo con las disposiciones establecidas en los Artículos 17º a 22º.</a:t>
            </a:r>
          </a:p>
          <a:p>
            <a:pPr marL="0" indent="0">
              <a:buNone/>
            </a:pPr>
            <a:r>
              <a:rPr lang="es-UY" sz="1800" dirty="0" smtClean="0"/>
              <a:t>La Parte que construya o haya construido una obra tendrá a su cargo el mantenimiento y la administración de la misma.</a:t>
            </a:r>
          </a:p>
          <a:p>
            <a:pPr marL="0" indent="0">
              <a:buNone/>
            </a:pPr>
            <a:r>
              <a:rPr lang="es-UY" sz="1800" dirty="0" smtClean="0"/>
              <a:t>La Parte que construya o haya construido un canal dictará, asimismo, la reglamentación respectiva, ejercerá el control de su cumplimiento con los medios adecuados a ese fin y tendrá a su cargo la extracción, remoción y demolición de buques, artefactos navales, aeronaves, restos náufragos o de carga o cualesquiera </a:t>
            </a:r>
          </a:p>
          <a:p>
            <a:pPr marL="0" indent="0">
              <a:buNone/>
            </a:pPr>
            <a:r>
              <a:rPr lang="es-UY" sz="1800" dirty="0" smtClean="0"/>
              <a:t>otros objetos que constituyan un obstáculo o peligro para la navegación y que se hallen hundidos o encallados en dicha vía</a:t>
            </a:r>
          </a:p>
          <a:p>
            <a:pPr marL="0" indent="0">
              <a:buNone/>
            </a:pPr>
            <a:r>
              <a:rPr lang="es-UY" sz="1800" b="1" dirty="0" smtClean="0"/>
              <a:t>Artículo 15º. </a:t>
            </a:r>
          </a:p>
          <a:p>
            <a:pPr marL="0" indent="0">
              <a:buNone/>
            </a:pPr>
            <a:r>
              <a:rPr lang="es-UY" sz="1800" dirty="0" smtClean="0"/>
              <a:t>La responsabilidad civil, penal y administrativa derivada de hechos que afecten la navegación de un canal, el uso del mismo o sus instalaciones, estará bajo la competencia de las autoridades de la Parte que mantiene y administra el canal y se regirá por su legislación.</a:t>
            </a:r>
            <a:endParaRPr lang="es-UY" sz="1800" dirty="0"/>
          </a:p>
        </p:txBody>
      </p:sp>
    </p:spTree>
    <p:extLst>
      <p:ext uri="{BB962C8B-B14F-4D97-AF65-F5344CB8AC3E}">
        <p14:creationId xmlns:p14="http://schemas.microsoft.com/office/powerpoint/2010/main" val="2336382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Salvaguarda de la </a:t>
            </a:r>
            <a:br>
              <a:rPr lang="es-UY" dirty="0" smtClean="0"/>
            </a:br>
            <a:r>
              <a:rPr lang="es-UY" dirty="0" smtClean="0"/>
              <a:t>Vida Humana </a:t>
            </a:r>
            <a:br>
              <a:rPr lang="es-UY" dirty="0" smtClean="0"/>
            </a:br>
            <a:r>
              <a:rPr lang="es-UY" dirty="0" smtClean="0"/>
              <a:t>y Salvamento</a:t>
            </a:r>
            <a:endParaRPr lang="es-UY" dirty="0"/>
          </a:p>
        </p:txBody>
      </p:sp>
      <p:sp>
        <p:nvSpPr>
          <p:cNvPr id="3" name="2 Marcador de contenido"/>
          <p:cNvSpPr>
            <a:spLocks noGrp="1"/>
          </p:cNvSpPr>
          <p:nvPr>
            <p:ph idx="1"/>
          </p:nvPr>
        </p:nvSpPr>
        <p:spPr>
          <a:xfrm>
            <a:off x="457200" y="1844824"/>
            <a:ext cx="7620000" cy="4555976"/>
          </a:xfrm>
        </p:spPr>
        <p:txBody>
          <a:bodyPr>
            <a:normAutofit fontScale="55000" lnSpcReduction="20000"/>
          </a:bodyPr>
          <a:lstStyle/>
          <a:p>
            <a:pPr marL="0" indent="0">
              <a:buNone/>
            </a:pPr>
            <a:r>
              <a:rPr lang="es-UY" sz="2000" b="1" dirty="0" smtClean="0"/>
              <a:t>Artículo 33º. </a:t>
            </a:r>
          </a:p>
          <a:p>
            <a:pPr marL="0" indent="0">
              <a:buNone/>
            </a:pPr>
            <a:r>
              <a:rPr lang="es-UY" sz="2000" dirty="0" smtClean="0"/>
              <a:t>Fuera de las franjas costeras, la autoridad de la Parte que inicie la operación de búsqueda y rescate tendrá la dirección de la misma.</a:t>
            </a:r>
          </a:p>
          <a:p>
            <a:pPr marL="0" indent="0">
              <a:buNone/>
            </a:pPr>
            <a:endParaRPr lang="es-UY" sz="2000" b="1" dirty="0" smtClean="0"/>
          </a:p>
          <a:p>
            <a:pPr marL="0" indent="0">
              <a:buNone/>
            </a:pPr>
            <a:r>
              <a:rPr lang="es-UY" sz="2000" b="1" dirty="0" smtClean="0"/>
              <a:t>Artículo 34º. </a:t>
            </a:r>
          </a:p>
          <a:p>
            <a:pPr marL="0" indent="0">
              <a:buNone/>
            </a:pPr>
            <a:r>
              <a:rPr lang="es-UY" sz="2000" dirty="0" smtClean="0"/>
              <a:t>La autoridad que inicie una operación de búsqueda y rescate, lo comunicará inmediatamente a la autoridad competente de la otra Parte</a:t>
            </a:r>
          </a:p>
          <a:p>
            <a:pPr marL="0" indent="0">
              <a:buNone/>
            </a:pPr>
            <a:endParaRPr lang="es-UY" sz="2000" dirty="0" smtClean="0"/>
          </a:p>
          <a:p>
            <a:pPr marL="0" indent="0">
              <a:buNone/>
            </a:pPr>
            <a:r>
              <a:rPr lang="es-UY" sz="2000" b="1" dirty="0" smtClean="0"/>
              <a:t>Artículo 38º. </a:t>
            </a:r>
          </a:p>
          <a:p>
            <a:pPr marL="0" indent="0">
              <a:buNone/>
            </a:pPr>
            <a:r>
              <a:rPr lang="es-UY" sz="2000" dirty="0" smtClean="0"/>
              <a:t>El salvamento de un buque de la bandera de una de las Partes, fuera de las franjas costeras,  podrá ser efectuado por la autoridad o las empresas de cualquiera de ellas a opción del capitán o armador </a:t>
            </a:r>
          </a:p>
          <a:p>
            <a:pPr marL="0" indent="0">
              <a:buNone/>
            </a:pPr>
            <a:r>
              <a:rPr lang="es-UY" sz="2000" dirty="0" smtClean="0"/>
              <a:t>del buque siniestrado, sin perjuicio de lo que respecto de esa opción dispongan las reglamentaciones </a:t>
            </a:r>
          </a:p>
          <a:p>
            <a:pPr marL="0" indent="0">
              <a:buNone/>
            </a:pPr>
            <a:r>
              <a:rPr lang="es-UY" sz="2000" dirty="0" smtClean="0"/>
              <a:t>internas de cada Parte.</a:t>
            </a:r>
          </a:p>
          <a:p>
            <a:pPr marL="0" indent="0">
              <a:buNone/>
            </a:pPr>
            <a:r>
              <a:rPr lang="es-UY" sz="2000" dirty="0" smtClean="0"/>
              <a:t>Sin embargo, la tarea de salvamento de un buque de bandera de cualquiera de las Partes, siniestrado en un </a:t>
            </a:r>
          </a:p>
          <a:p>
            <a:pPr marL="0" indent="0">
              <a:buNone/>
            </a:pPr>
            <a:r>
              <a:rPr lang="es-UY" sz="2000" dirty="0" smtClean="0"/>
              <a:t>canal situado en las aguas de uso común, se efectuará por la autoridad o las empresas de la Parte que lo </a:t>
            </a:r>
          </a:p>
          <a:p>
            <a:pPr marL="0" indent="0">
              <a:buNone/>
            </a:pPr>
            <a:r>
              <a:rPr lang="es-UY" sz="2000" dirty="0" smtClean="0"/>
              <a:t>administra cuando el buque siniestrado constituya un obstáculo o peligro para la navegación en dicho canal.</a:t>
            </a:r>
          </a:p>
          <a:p>
            <a:pPr marL="0" indent="0">
              <a:buNone/>
            </a:pPr>
            <a:endParaRPr lang="es-UY" sz="2000" dirty="0" smtClean="0"/>
          </a:p>
          <a:p>
            <a:pPr marL="0" indent="0">
              <a:buNone/>
            </a:pPr>
            <a:r>
              <a:rPr lang="es-UY" sz="2000" b="1" dirty="0" smtClean="0"/>
              <a:t>Artículo 39º</a:t>
            </a:r>
            <a:r>
              <a:rPr lang="es-UY" sz="2000" dirty="0" smtClean="0"/>
              <a:t>. </a:t>
            </a:r>
          </a:p>
          <a:p>
            <a:pPr marL="0" indent="0">
              <a:buNone/>
            </a:pPr>
            <a:r>
              <a:rPr lang="es-UY" sz="2000" dirty="0" smtClean="0"/>
              <a:t>El salvamento de un buque de tercera bandera se efectuará por la autoridad o las empresas de </a:t>
            </a:r>
          </a:p>
          <a:p>
            <a:pPr marL="0" indent="0">
              <a:buNone/>
            </a:pPr>
            <a:r>
              <a:rPr lang="es-UY" sz="2000" dirty="0" smtClean="0"/>
              <a:t>la Parte cuya franja costera esté más próxima al lugar en que se encuentre el buque que solicita asistencia.</a:t>
            </a:r>
          </a:p>
          <a:p>
            <a:pPr marL="0" indent="0">
              <a:buNone/>
            </a:pPr>
            <a:r>
              <a:rPr lang="es-UY" sz="2000" dirty="0" smtClean="0"/>
              <a:t>No obstante, la tarea de salvamento de un buque de tercera bandera siniestrado en un canal situado en las </a:t>
            </a:r>
          </a:p>
          <a:p>
            <a:pPr marL="0" indent="0">
              <a:buNone/>
            </a:pPr>
            <a:r>
              <a:rPr lang="es-UY" sz="2000" dirty="0" smtClean="0"/>
              <a:t>aguas de uso común se efectuará por la autoridad o las empresas de la Parte que administra dicho canal.</a:t>
            </a:r>
            <a:endParaRPr lang="es-UY" sz="2000"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0"/>
            <a:ext cx="3017912" cy="1971703"/>
          </a:xfrm>
          <a:prstGeom prst="rect">
            <a:avLst/>
          </a:prstGeom>
        </p:spPr>
      </p:pic>
    </p:spTree>
    <p:extLst>
      <p:ext uri="{BB962C8B-B14F-4D97-AF65-F5344CB8AC3E}">
        <p14:creationId xmlns:p14="http://schemas.microsoft.com/office/powerpoint/2010/main" val="680999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Pesca </a:t>
            </a:r>
            <a:endParaRPr lang="es-UY" dirty="0"/>
          </a:p>
        </p:txBody>
      </p:sp>
      <p:sp>
        <p:nvSpPr>
          <p:cNvPr id="3" name="2 Marcador de contenido"/>
          <p:cNvSpPr>
            <a:spLocks noGrp="1"/>
          </p:cNvSpPr>
          <p:nvPr>
            <p:ph idx="1"/>
          </p:nvPr>
        </p:nvSpPr>
        <p:spPr/>
        <p:txBody>
          <a:bodyPr>
            <a:normAutofit fontScale="92500" lnSpcReduction="10000"/>
          </a:bodyPr>
          <a:lstStyle/>
          <a:p>
            <a:pPr marL="0" indent="0">
              <a:buNone/>
            </a:pPr>
            <a:r>
              <a:rPr lang="es-UY" u="sng" dirty="0" smtClean="0"/>
              <a:t>Artículo 53º. </a:t>
            </a:r>
          </a:p>
          <a:p>
            <a:pPr marL="0" indent="0">
              <a:buNone/>
            </a:pPr>
            <a:r>
              <a:rPr lang="es-UY" dirty="0" smtClean="0"/>
              <a:t>Cada Parte tiene </a:t>
            </a:r>
            <a:r>
              <a:rPr lang="es-UY" b="1" dirty="0" smtClean="0"/>
              <a:t>derecho exclusivo de pesca </a:t>
            </a:r>
            <a:r>
              <a:rPr lang="es-UY" dirty="0" smtClean="0"/>
              <a:t>en la respectiva franja costera indicada en el Artículo 2º.</a:t>
            </a:r>
          </a:p>
          <a:p>
            <a:pPr marL="0" indent="0">
              <a:buNone/>
            </a:pPr>
            <a:r>
              <a:rPr lang="es-UY" dirty="0" smtClean="0"/>
              <a:t>Fuera de las franjas costeras, las </a:t>
            </a:r>
            <a:r>
              <a:rPr lang="es-UY" b="1" dirty="0" smtClean="0"/>
              <a:t>Partes se reconocen mutuamente la libertad de pesca en el Río para los </a:t>
            </a:r>
          </a:p>
          <a:p>
            <a:pPr marL="0" indent="0">
              <a:buNone/>
            </a:pPr>
            <a:r>
              <a:rPr lang="es-UY" b="1" dirty="0" smtClean="0"/>
              <a:t>buques de sus banderas.</a:t>
            </a:r>
          </a:p>
          <a:p>
            <a:pPr marL="0" indent="0">
              <a:buNone/>
            </a:pPr>
            <a:endParaRPr lang="es-UY" dirty="0" smtClean="0"/>
          </a:p>
          <a:p>
            <a:pPr marL="0" indent="0">
              <a:buNone/>
            </a:pPr>
            <a:r>
              <a:rPr lang="es-UY" b="1" u="sng" dirty="0" smtClean="0"/>
              <a:t>Artículo 54°. </a:t>
            </a:r>
          </a:p>
          <a:p>
            <a:pPr marL="0" indent="0">
              <a:buNone/>
            </a:pPr>
            <a:r>
              <a:rPr lang="es-UY" dirty="0" smtClean="0"/>
              <a:t>Las Partes </a:t>
            </a:r>
            <a:r>
              <a:rPr lang="es-UY" b="1" dirty="0" smtClean="0"/>
              <a:t>acordarán las normas que regularán las actividades de pesca </a:t>
            </a:r>
            <a:r>
              <a:rPr lang="es-UY" dirty="0" smtClean="0"/>
              <a:t>en el Río en relación con la conservación y preservación de los recursos vivos</a:t>
            </a:r>
          </a:p>
          <a:p>
            <a:pPr marL="0" indent="0">
              <a:buNone/>
            </a:pPr>
            <a:endParaRPr lang="es-UY" dirty="0" smtClean="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332656"/>
            <a:ext cx="2571750" cy="1771650"/>
          </a:xfrm>
          <a:prstGeom prst="rect">
            <a:avLst/>
          </a:prstGeom>
        </p:spPr>
      </p:pic>
    </p:spTree>
    <p:extLst>
      <p:ext uri="{BB962C8B-B14F-4D97-AF65-F5344CB8AC3E}">
        <p14:creationId xmlns:p14="http://schemas.microsoft.com/office/powerpoint/2010/main" val="793550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JURISDICCIÓN ENEL LECHO Y SUBSUELO DEL RIO E ISLAS</a:t>
            </a:r>
            <a:endParaRPr lang="es-UY" dirty="0"/>
          </a:p>
        </p:txBody>
      </p:sp>
      <p:sp>
        <p:nvSpPr>
          <p:cNvPr id="3" name="2 Marcador de contenido"/>
          <p:cNvSpPr>
            <a:spLocks noGrp="1"/>
          </p:cNvSpPr>
          <p:nvPr>
            <p:ph idx="1"/>
          </p:nvPr>
        </p:nvSpPr>
        <p:spPr>
          <a:xfrm>
            <a:off x="467544" y="1772816"/>
            <a:ext cx="8229600" cy="4525963"/>
          </a:xfrm>
        </p:spPr>
        <p:txBody>
          <a:bodyPr>
            <a:normAutofit fontScale="92500" lnSpcReduction="20000"/>
          </a:bodyPr>
          <a:lstStyle/>
          <a:p>
            <a:pPr marL="0" indent="0">
              <a:buNone/>
            </a:pPr>
            <a:r>
              <a:rPr lang="es-UY" sz="2400" b="1" u="sng" dirty="0" smtClean="0"/>
              <a:t>Artículo 41º</a:t>
            </a:r>
          </a:p>
          <a:p>
            <a:pPr marL="0" indent="0">
              <a:buNone/>
            </a:pPr>
            <a:endParaRPr lang="es-UY" sz="2400" dirty="0" smtClean="0"/>
          </a:p>
          <a:p>
            <a:pPr marL="0" indent="0">
              <a:buNone/>
            </a:pPr>
            <a:r>
              <a:rPr lang="es-UY" sz="2400" dirty="0" smtClean="0"/>
              <a:t>Será explotado de forma tal que la distribución de los volúmenes del recurso que se extraiga de dicho yacimiento o depósito sea </a:t>
            </a:r>
            <a:r>
              <a:rPr lang="es-UY" sz="2400" b="1" dirty="0" smtClean="0"/>
              <a:t>proporcional al volumen del mismo que se encuentre respectivamente a cada lado de dicha línea. (determinada por puntos geográficos) </a:t>
            </a:r>
          </a:p>
          <a:p>
            <a:pPr marL="0" indent="0">
              <a:buNone/>
            </a:pPr>
            <a:r>
              <a:rPr lang="es-UY" sz="2400" dirty="0" smtClean="0"/>
              <a:t>Cada Parte realizará la explotación de los yacimientos o depósitos que se hallen en esas condiciones, </a:t>
            </a:r>
            <a:r>
              <a:rPr lang="es-UY" sz="2400" b="1" dirty="0" smtClean="0"/>
              <a:t>sin causar perjuicio sensible </a:t>
            </a:r>
            <a:r>
              <a:rPr lang="es-UY" sz="2400" dirty="0" smtClean="0"/>
              <a:t>a la otra Parte y de acuerdo con las exigencias de un aprovechamiento integral y racional del recurso, ajustado al criterio establecido en el párrafo primero.</a:t>
            </a:r>
          </a:p>
          <a:p>
            <a:pPr marL="0" lvl="0" indent="0" algn="ctr">
              <a:buNone/>
            </a:pPr>
            <a:endParaRPr lang="es-UY" sz="2200" b="1" dirty="0" smtClean="0">
              <a:solidFill>
                <a:prstClr val="black"/>
              </a:solidFill>
            </a:endParaRPr>
          </a:p>
          <a:p>
            <a:pPr marL="0" lvl="0" indent="0" algn="ctr">
              <a:buNone/>
            </a:pPr>
            <a:r>
              <a:rPr lang="es-UY" sz="2200" b="1" dirty="0" smtClean="0">
                <a:solidFill>
                  <a:prstClr val="black"/>
                </a:solidFill>
              </a:rPr>
              <a:t>La </a:t>
            </a:r>
            <a:r>
              <a:rPr lang="es-UY" sz="2200" b="1" dirty="0">
                <a:solidFill>
                  <a:prstClr val="black"/>
                </a:solidFill>
              </a:rPr>
              <a:t>línea combina el </a:t>
            </a:r>
            <a:r>
              <a:rPr lang="es-UY" sz="2200" b="1" dirty="0" err="1">
                <a:solidFill>
                  <a:prstClr val="black"/>
                </a:solidFill>
              </a:rPr>
              <a:t>Thalweg</a:t>
            </a:r>
            <a:r>
              <a:rPr lang="es-UY" sz="2200" b="1" dirty="0">
                <a:solidFill>
                  <a:prstClr val="black"/>
                </a:solidFill>
              </a:rPr>
              <a:t> en el Plata Superior y Medio y la línea media en el plata inferior</a:t>
            </a:r>
          </a:p>
          <a:p>
            <a:pPr marL="0" indent="0">
              <a:buNone/>
            </a:pPr>
            <a:endParaRPr lang="es-UY" sz="2400" dirty="0" smtClean="0"/>
          </a:p>
          <a:p>
            <a:pPr marL="0" indent="0">
              <a:buNone/>
            </a:pPr>
            <a:endParaRPr lang="es-UY" sz="2400" dirty="0"/>
          </a:p>
        </p:txBody>
      </p:sp>
    </p:spTree>
    <p:extLst>
      <p:ext uri="{BB962C8B-B14F-4D97-AF65-F5344CB8AC3E}">
        <p14:creationId xmlns:p14="http://schemas.microsoft.com/office/powerpoint/2010/main" val="3630609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ISLAS</a:t>
            </a:r>
            <a:br>
              <a:rPr lang="es-UY" dirty="0" smtClean="0"/>
            </a:br>
            <a:r>
              <a:rPr lang="es-UY" dirty="0" smtClean="0"/>
              <a:t> Régimen General </a:t>
            </a:r>
            <a:endParaRPr lang="es-UY" dirty="0"/>
          </a:p>
        </p:txBody>
      </p:sp>
      <p:sp>
        <p:nvSpPr>
          <p:cNvPr id="3" name="2 Marcador de contenido"/>
          <p:cNvSpPr>
            <a:spLocks noGrp="1"/>
          </p:cNvSpPr>
          <p:nvPr>
            <p:ph idx="1"/>
          </p:nvPr>
        </p:nvSpPr>
        <p:spPr/>
        <p:txBody>
          <a:bodyPr>
            <a:normAutofit fontScale="92500" lnSpcReduction="10000"/>
          </a:bodyPr>
          <a:lstStyle/>
          <a:p>
            <a:pPr marL="0" indent="0">
              <a:buNone/>
            </a:pPr>
            <a:r>
              <a:rPr lang="es-UY" sz="2400" b="1" u="sng" dirty="0" smtClean="0"/>
              <a:t>Artículo 44º. </a:t>
            </a:r>
          </a:p>
          <a:p>
            <a:pPr marL="0" indent="0">
              <a:buNone/>
            </a:pPr>
            <a:r>
              <a:rPr lang="es-UY" sz="2400" dirty="0"/>
              <a:t> </a:t>
            </a:r>
            <a:r>
              <a:rPr lang="es-UY" sz="2400" dirty="0" smtClean="0"/>
              <a:t>Las islas existentes o las que en el futuro emerjan en el Río, pertenecen a una u otra Parte según se hallen a uno u otro lado de la línea indicada en el Artículo 41º, </a:t>
            </a:r>
            <a:r>
              <a:rPr lang="es-UY" sz="2400" b="1" dirty="0" smtClean="0"/>
              <a:t>con excepción </a:t>
            </a:r>
            <a:r>
              <a:rPr lang="es-UY" sz="2400" dirty="0" smtClean="0"/>
              <a:t>de lo que se establece para la Isla Martín García en el Artículo 45º</a:t>
            </a:r>
          </a:p>
          <a:p>
            <a:endParaRPr lang="es-UY" dirty="0" smtClean="0"/>
          </a:p>
          <a:p>
            <a:r>
              <a:rPr lang="es-UY" dirty="0" smtClean="0"/>
              <a:t>Misma línea x punto geográficos</a:t>
            </a:r>
          </a:p>
          <a:p>
            <a:r>
              <a:rPr lang="es-UY" dirty="0" smtClean="0"/>
              <a:t>Art. 44 sirve para división de las islas actuales o que puedan emerger en el futuro </a:t>
            </a:r>
          </a:p>
          <a:p>
            <a:r>
              <a:rPr lang="es-UY" dirty="0" smtClean="0"/>
              <a:t>Este y Norte Uruguay (15053 km2)</a:t>
            </a:r>
          </a:p>
          <a:p>
            <a:r>
              <a:rPr lang="es-UY" dirty="0" smtClean="0"/>
              <a:t>Oeste y Sur Argentina (14897 km2)</a:t>
            </a:r>
            <a:endParaRPr lang="es-UY" dirty="0"/>
          </a:p>
        </p:txBody>
      </p:sp>
    </p:spTree>
    <p:extLst>
      <p:ext uri="{BB962C8B-B14F-4D97-AF65-F5344CB8AC3E}">
        <p14:creationId xmlns:p14="http://schemas.microsoft.com/office/powerpoint/2010/main" val="3173517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ISLA MARTIN GARCÍA</a:t>
            </a:r>
            <a:endParaRPr lang="es-UY" dirty="0"/>
          </a:p>
        </p:txBody>
      </p:sp>
      <p:sp>
        <p:nvSpPr>
          <p:cNvPr id="3" name="2 Marcador de contenido"/>
          <p:cNvSpPr>
            <a:spLocks noGrp="1"/>
          </p:cNvSpPr>
          <p:nvPr>
            <p:ph idx="1"/>
          </p:nvPr>
        </p:nvSpPr>
        <p:spPr/>
        <p:txBody>
          <a:bodyPr>
            <a:normAutofit fontScale="92500" lnSpcReduction="10000"/>
          </a:bodyPr>
          <a:lstStyle/>
          <a:p>
            <a:pPr marL="0" indent="0">
              <a:buNone/>
            </a:pPr>
            <a:endParaRPr lang="es-UY" sz="1800" dirty="0" smtClean="0"/>
          </a:p>
          <a:p>
            <a:pPr marL="0" indent="0">
              <a:buNone/>
            </a:pPr>
            <a:r>
              <a:rPr lang="es-UY" sz="1800" b="1" u="sng" dirty="0" smtClean="0"/>
              <a:t>Artículo 45º</a:t>
            </a:r>
            <a:r>
              <a:rPr lang="es-UY" sz="1800" dirty="0" smtClean="0"/>
              <a:t>.</a:t>
            </a:r>
          </a:p>
          <a:p>
            <a:pPr marL="0" indent="0">
              <a:buNone/>
            </a:pPr>
            <a:r>
              <a:rPr lang="es-UY" sz="1800" dirty="0" smtClean="0"/>
              <a:t>La Isla Martín García será destinada exclusivamente a reserva natural para la conservación y preservación de la </a:t>
            </a:r>
            <a:r>
              <a:rPr lang="es-UY" sz="1800" b="1" dirty="0" smtClean="0"/>
              <a:t>fauna y flora </a:t>
            </a:r>
            <a:r>
              <a:rPr lang="es-UY" sz="1800" dirty="0" smtClean="0"/>
              <a:t>autóctonas, </a:t>
            </a:r>
            <a:r>
              <a:rPr lang="es-UY" sz="1800" b="1" dirty="0" smtClean="0"/>
              <a:t>bajo jurisdicción de la República Argentina</a:t>
            </a:r>
            <a:r>
              <a:rPr lang="es-UY" sz="1800" dirty="0" smtClean="0"/>
              <a:t>, sin perjuicio de lo establecido en el Artículo 63º.</a:t>
            </a:r>
          </a:p>
          <a:p>
            <a:pPr marL="0" indent="0">
              <a:buNone/>
            </a:pPr>
            <a:endParaRPr lang="es-UY" sz="1800" dirty="0" smtClean="0"/>
          </a:p>
          <a:p>
            <a:pPr marL="0" indent="0">
              <a:buNone/>
            </a:pPr>
            <a:r>
              <a:rPr lang="es-UY" sz="1800" b="1" u="sng" dirty="0" smtClean="0"/>
              <a:t>Artículo 46º. </a:t>
            </a:r>
          </a:p>
          <a:p>
            <a:pPr marL="0" indent="0">
              <a:buNone/>
            </a:pPr>
            <a:r>
              <a:rPr lang="es-UY" sz="1800" dirty="0" smtClean="0"/>
              <a:t>Si la Isla Martín García se uniera en el futuro a otra isla, el límite correspondiente se trazará siguiendo el perfil de la Isla Martín García que resulta de la carta H-118 a la que se refiere el Artículo 41º. </a:t>
            </a:r>
          </a:p>
          <a:p>
            <a:pPr marL="0" indent="0">
              <a:buNone/>
            </a:pPr>
            <a:r>
              <a:rPr lang="es-UY" sz="1800" dirty="0" smtClean="0"/>
              <a:t>Sin embargo, los aumentos por aluvión de Martín García, que afecten sus actuales accesos naturales a los canales de Martín García (Buenos Aires) y del Infierno, pertenecerán a esta Isla.</a:t>
            </a:r>
          </a:p>
          <a:p>
            <a:pPr marL="0" indent="0">
              <a:buNone/>
            </a:pPr>
            <a:endParaRPr lang="es-UY" sz="1800" dirty="0"/>
          </a:p>
          <a:p>
            <a:pPr marL="0" indent="0">
              <a:buNone/>
            </a:pPr>
            <a:r>
              <a:rPr lang="es-UY" sz="1800" b="1" u="sng" dirty="0" smtClean="0"/>
              <a:t>Art 63 </a:t>
            </a:r>
          </a:p>
          <a:p>
            <a:pPr marL="0" indent="0">
              <a:buNone/>
            </a:pPr>
            <a:r>
              <a:rPr lang="es-UY" sz="1800" dirty="0" smtClean="0"/>
              <a:t>Sede de la Comisión Administradora del Rio de la Plata CARP</a:t>
            </a:r>
            <a:endParaRPr lang="es-UY" sz="1800" dirty="0"/>
          </a:p>
        </p:txBody>
      </p:sp>
    </p:spTree>
    <p:extLst>
      <p:ext uri="{BB962C8B-B14F-4D97-AF65-F5344CB8AC3E}">
        <p14:creationId xmlns:p14="http://schemas.microsoft.com/office/powerpoint/2010/main" val="3183048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42" y="0"/>
            <a:ext cx="9154942" cy="6858000"/>
          </a:xfrm>
        </p:spPr>
      </p:pic>
    </p:spTree>
    <p:extLst>
      <p:ext uri="{BB962C8B-B14F-4D97-AF65-F5344CB8AC3E}">
        <p14:creationId xmlns:p14="http://schemas.microsoft.com/office/powerpoint/2010/main" val="1956290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5896" y="1628800"/>
            <a:ext cx="4320480" cy="4187833"/>
          </a:xfr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332656"/>
            <a:ext cx="3096344" cy="4712567"/>
          </a:xfrm>
          <a:prstGeom prst="rect">
            <a:avLst/>
          </a:prstGeom>
        </p:spPr>
      </p:pic>
    </p:spTree>
    <p:extLst>
      <p:ext uri="{BB962C8B-B14F-4D97-AF65-F5344CB8AC3E}">
        <p14:creationId xmlns:p14="http://schemas.microsoft.com/office/powerpoint/2010/main" val="2969114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UY" dirty="0" smtClean="0"/>
              <a:t>TRATADO DEL RIO DE LA PLATA Y SU FRENTE MARÍTIMO</a:t>
            </a:r>
            <a:br>
              <a:rPr lang="es-UY" dirty="0" smtClean="0"/>
            </a:br>
            <a:endParaRPr lang="es-UY" dirty="0"/>
          </a:p>
        </p:txBody>
      </p:sp>
      <p:sp>
        <p:nvSpPr>
          <p:cNvPr id="3" name="2 Subtítulo"/>
          <p:cNvSpPr>
            <a:spLocks noGrp="1"/>
          </p:cNvSpPr>
          <p:nvPr>
            <p:ph type="subTitle" idx="1"/>
          </p:nvPr>
        </p:nvSpPr>
        <p:spPr/>
        <p:txBody>
          <a:bodyPr>
            <a:normAutofit/>
          </a:bodyPr>
          <a:lstStyle/>
          <a:p>
            <a:r>
              <a:rPr lang="es-UY" sz="2800" dirty="0" smtClean="0"/>
              <a:t>Dr. JOSÉ E. PALERMO </a:t>
            </a:r>
            <a:endParaRPr lang="es-UY" sz="2800" dirty="0"/>
          </a:p>
        </p:txBody>
      </p:sp>
    </p:spTree>
    <p:extLst>
      <p:ext uri="{BB962C8B-B14F-4D97-AF65-F5344CB8AC3E}">
        <p14:creationId xmlns:p14="http://schemas.microsoft.com/office/powerpoint/2010/main" val="3659578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713" y="34280"/>
            <a:ext cx="4970701" cy="3106688"/>
          </a:xfr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2506753"/>
            <a:ext cx="3528392" cy="4316076"/>
          </a:xfrm>
          <a:prstGeom prst="rect">
            <a:avLst/>
          </a:prstGeom>
        </p:spPr>
      </p:pic>
    </p:spTree>
    <p:extLst>
      <p:ext uri="{BB962C8B-B14F-4D97-AF65-F5344CB8AC3E}">
        <p14:creationId xmlns:p14="http://schemas.microsoft.com/office/powerpoint/2010/main" val="1192687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USO DEL RIO</a:t>
            </a:r>
            <a:endParaRPr lang="es-UY" dirty="0"/>
          </a:p>
        </p:txBody>
      </p:sp>
      <p:sp>
        <p:nvSpPr>
          <p:cNvPr id="3" name="2 Marcador de contenido"/>
          <p:cNvSpPr>
            <a:spLocks noGrp="1"/>
          </p:cNvSpPr>
          <p:nvPr>
            <p:ph idx="1"/>
          </p:nvPr>
        </p:nvSpPr>
        <p:spPr/>
        <p:txBody>
          <a:bodyPr>
            <a:normAutofit fontScale="92500" lnSpcReduction="10000"/>
          </a:bodyPr>
          <a:lstStyle/>
          <a:p>
            <a:r>
              <a:rPr lang="es-UY" dirty="0" smtClean="0"/>
              <a:t>Navegación y actividades vinculadas a la misma.</a:t>
            </a:r>
          </a:p>
          <a:p>
            <a:pPr lvl="1"/>
            <a:r>
              <a:rPr lang="es-UY" dirty="0" smtClean="0"/>
              <a:t>Ribereños</a:t>
            </a:r>
          </a:p>
          <a:p>
            <a:pPr lvl="2"/>
            <a:r>
              <a:rPr lang="es-UY" dirty="0" smtClean="0"/>
              <a:t>Art 7 Libertad de Navegación</a:t>
            </a:r>
          </a:p>
          <a:p>
            <a:pPr lvl="2"/>
            <a:r>
              <a:rPr lang="es-UY" dirty="0" smtClean="0"/>
              <a:t>Art. 10 Igualdad de uso de los canales en aguas de uso común</a:t>
            </a:r>
          </a:p>
          <a:p>
            <a:pPr lvl="1"/>
            <a:r>
              <a:rPr lang="es-UY" dirty="0" smtClean="0"/>
              <a:t>Buques de países de la cuenta del Plata (Bolivia, Brasil y Paraguay)  </a:t>
            </a:r>
          </a:p>
          <a:p>
            <a:pPr lvl="2"/>
            <a:r>
              <a:rPr lang="es-UY" dirty="0" smtClean="0"/>
              <a:t>Aguas de Uso común: libertad de navegación  buques públicos y privados.</a:t>
            </a:r>
          </a:p>
          <a:p>
            <a:pPr lvl="1"/>
            <a:r>
              <a:rPr lang="es-UY" dirty="0" smtClean="0"/>
              <a:t>Otras Banderas.</a:t>
            </a:r>
          </a:p>
          <a:p>
            <a:pPr lvl="2"/>
            <a:r>
              <a:rPr lang="es-UY" dirty="0" smtClean="0"/>
              <a:t>Aguas de Uso común : libertad de navegación de MERCANTES públicos y privados </a:t>
            </a:r>
          </a:p>
          <a:p>
            <a:pPr lvl="2"/>
            <a:r>
              <a:rPr lang="es-UY" dirty="0" smtClean="0"/>
              <a:t>Los buques de guerra deben contar con autorización de las dos partes. </a:t>
            </a:r>
          </a:p>
          <a:p>
            <a:pPr lvl="1"/>
            <a:endParaRPr lang="es-UY" dirty="0" smtClean="0"/>
          </a:p>
          <a:p>
            <a:pPr lvl="1"/>
            <a:endParaRPr lang="es-UY"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260648"/>
            <a:ext cx="2218607" cy="1297885"/>
          </a:xfrm>
          <a:prstGeom prst="rect">
            <a:avLst/>
          </a:prstGeom>
        </p:spPr>
      </p:pic>
    </p:spTree>
    <p:extLst>
      <p:ext uri="{BB962C8B-B14F-4D97-AF65-F5344CB8AC3E}">
        <p14:creationId xmlns:p14="http://schemas.microsoft.com/office/powerpoint/2010/main" val="1954875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Otros asuntos vinculados a la navegación</a:t>
            </a:r>
            <a:endParaRPr lang="es-UY" dirty="0"/>
          </a:p>
        </p:txBody>
      </p:sp>
      <p:sp>
        <p:nvSpPr>
          <p:cNvPr id="3" name="2 Marcador de contenido"/>
          <p:cNvSpPr>
            <a:spLocks noGrp="1"/>
          </p:cNvSpPr>
          <p:nvPr>
            <p:ph idx="1"/>
          </p:nvPr>
        </p:nvSpPr>
        <p:spPr/>
        <p:txBody>
          <a:bodyPr>
            <a:normAutofit/>
          </a:bodyPr>
          <a:lstStyle/>
          <a:p>
            <a:r>
              <a:rPr lang="es-UY" dirty="0" smtClean="0"/>
              <a:t>Practicaje (23 a 26)</a:t>
            </a:r>
          </a:p>
          <a:p>
            <a:r>
              <a:rPr lang="es-UY" dirty="0" smtClean="0"/>
              <a:t>Alijos y complementos de Carga (Art 27 a 32)</a:t>
            </a:r>
          </a:p>
          <a:p>
            <a:r>
              <a:rPr lang="es-UY" dirty="0" smtClean="0"/>
              <a:t>Salvamento y Salvaguardia de la vida (33 a 40)</a:t>
            </a:r>
          </a:p>
          <a:p>
            <a:r>
              <a:rPr lang="es-UY" dirty="0" smtClean="0"/>
              <a:t>Obras 17 a 22 CONSTRUCCIÓN DE NUEVOS CANALES, MODIFICACION O ALTERACIÓN SIGNIFICATIVA DE LOSYA EXISTENTENTES O LA MOVILIZACIÓN DE CULESQUIERA OTRAS OBRAS DEBE CONTAR CON EL CONSENTIMIENTO DE LA OTRA PARTE.</a:t>
            </a:r>
          </a:p>
          <a:p>
            <a:r>
              <a:rPr lang="es-UY" dirty="0" smtClean="0"/>
              <a:t>PROCEDIMIENTO ANTE LA CARP Arts. 17 a 22</a:t>
            </a:r>
            <a:endParaRPr lang="es-UY"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1196752"/>
            <a:ext cx="1674887" cy="1254549"/>
          </a:xfrm>
          <a:prstGeom prst="rect">
            <a:avLst/>
          </a:prstGeom>
        </p:spPr>
      </p:pic>
    </p:spTree>
    <p:extLst>
      <p:ext uri="{BB962C8B-B14F-4D97-AF65-F5344CB8AC3E}">
        <p14:creationId xmlns:p14="http://schemas.microsoft.com/office/powerpoint/2010/main" val="4224737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88640"/>
            <a:ext cx="8229600" cy="1143000"/>
          </a:xfrm>
        </p:spPr>
        <p:txBody>
          <a:bodyPr>
            <a:normAutofit fontScale="90000"/>
          </a:bodyPr>
          <a:lstStyle/>
          <a:p>
            <a:r>
              <a:rPr lang="es-UY" dirty="0" smtClean="0"/>
              <a:t>Explotación y Exploración del Rio</a:t>
            </a:r>
            <a:endParaRPr lang="es-UY" dirty="0"/>
          </a:p>
        </p:txBody>
      </p:sp>
      <p:sp>
        <p:nvSpPr>
          <p:cNvPr id="3" name="2 Marcador de contenido"/>
          <p:cNvSpPr>
            <a:spLocks noGrp="1"/>
          </p:cNvSpPr>
          <p:nvPr>
            <p:ph idx="1"/>
          </p:nvPr>
        </p:nvSpPr>
        <p:spPr>
          <a:xfrm>
            <a:off x="457200" y="1600200"/>
            <a:ext cx="8229600" cy="4925144"/>
          </a:xfrm>
        </p:spPr>
        <p:txBody>
          <a:bodyPr>
            <a:normAutofit fontScale="92500" lnSpcReduction="20000"/>
          </a:bodyPr>
          <a:lstStyle/>
          <a:p>
            <a:r>
              <a:rPr lang="es-UY" dirty="0" smtClean="0"/>
              <a:t>Art. 53 pesca exclusiva a los ribereños</a:t>
            </a:r>
          </a:p>
          <a:p>
            <a:r>
              <a:rPr lang="es-UY" dirty="0" smtClean="0"/>
              <a:t>El resto del rio pesca común.</a:t>
            </a:r>
          </a:p>
          <a:p>
            <a:r>
              <a:rPr lang="es-UY" dirty="0" smtClean="0"/>
              <a:t>Normas que la regulan Art 54 y volumen máximo de captura Art. 55</a:t>
            </a:r>
          </a:p>
          <a:p>
            <a:r>
              <a:rPr lang="es-UY" dirty="0" smtClean="0"/>
              <a:t>Intercambio de Información.</a:t>
            </a:r>
          </a:p>
          <a:p>
            <a:r>
              <a:rPr lang="es-UY" dirty="0" smtClean="0"/>
              <a:t>Explotación de yacimientos (línea fija). Art. 41</a:t>
            </a:r>
          </a:p>
          <a:p>
            <a:r>
              <a:rPr lang="es-UY" dirty="0" smtClean="0"/>
              <a:t>Si el yacimiento está a ambos lados, proporcional al volumen de uno y otro lado (Art. 43)</a:t>
            </a:r>
          </a:p>
          <a:p>
            <a:r>
              <a:rPr lang="es-UY" dirty="0" smtClean="0"/>
              <a:t>No se puede interferir con la navegación  (Art. 42)</a:t>
            </a:r>
          </a:p>
          <a:p>
            <a:r>
              <a:rPr lang="es-UY" dirty="0" smtClean="0"/>
              <a:t>Contaminación, se obligan a preservar y proteger el medio acuático en conformidad de  con los convenios internacionales aplicables (Art. 48)</a:t>
            </a:r>
          </a:p>
          <a:p>
            <a:r>
              <a:rPr lang="es-UY" dirty="0" smtClean="0"/>
              <a:t>Investigación, con aviso a la contraparte.</a:t>
            </a:r>
          </a:p>
          <a:p>
            <a:endParaRPr lang="es-UY" dirty="0"/>
          </a:p>
        </p:txBody>
      </p:sp>
    </p:spTree>
    <p:extLst>
      <p:ext uri="{BB962C8B-B14F-4D97-AF65-F5344CB8AC3E}">
        <p14:creationId xmlns:p14="http://schemas.microsoft.com/office/powerpoint/2010/main" val="3413350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La Comisión Administradora  del Rio de la Plata.</a:t>
            </a:r>
            <a:endParaRPr lang="es-UY" dirty="0"/>
          </a:p>
        </p:txBody>
      </p:sp>
      <p:sp>
        <p:nvSpPr>
          <p:cNvPr id="3" name="2 Marcador de contenido"/>
          <p:cNvSpPr>
            <a:spLocks noGrp="1"/>
          </p:cNvSpPr>
          <p:nvPr>
            <p:ph idx="1"/>
          </p:nvPr>
        </p:nvSpPr>
        <p:spPr/>
        <p:txBody>
          <a:bodyPr>
            <a:normAutofit lnSpcReduction="10000"/>
          </a:bodyPr>
          <a:lstStyle/>
          <a:p>
            <a:r>
              <a:rPr lang="es-UY" dirty="0" smtClean="0"/>
              <a:t>Art 59 a 67</a:t>
            </a:r>
          </a:p>
          <a:p>
            <a:r>
              <a:rPr lang="es-UY" dirty="0" smtClean="0"/>
              <a:t>Estructura y funcionamiento</a:t>
            </a:r>
          </a:p>
          <a:p>
            <a:r>
              <a:rPr lang="es-UY" dirty="0" smtClean="0"/>
              <a:t>Personería Jurídica Art. 60</a:t>
            </a:r>
          </a:p>
          <a:p>
            <a:r>
              <a:rPr lang="es-UY" dirty="0" smtClean="0"/>
              <a:t>La Comisión y sus miembros gozan de privilegios, inmunidades e inviolabilidades</a:t>
            </a:r>
          </a:p>
          <a:p>
            <a:r>
              <a:rPr lang="es-UY" dirty="0" smtClean="0"/>
              <a:t>Ambas partes </a:t>
            </a:r>
          </a:p>
          <a:p>
            <a:r>
              <a:rPr lang="es-UY" dirty="0" smtClean="0"/>
              <a:t>Funciona permanentemente</a:t>
            </a:r>
          </a:p>
          <a:p>
            <a:r>
              <a:rPr lang="es-UY" dirty="0" smtClean="0"/>
              <a:t>Isla Martín García</a:t>
            </a:r>
          </a:p>
          <a:p>
            <a:r>
              <a:rPr lang="es-UY" dirty="0" smtClean="0"/>
              <a:t>Funciones de Coordinación , pero también cuasi-legislativas, ejecutivas y jurisdiccional.</a:t>
            </a:r>
            <a:endParaRPr lang="es-UY" dirty="0"/>
          </a:p>
        </p:txBody>
      </p:sp>
    </p:spTree>
    <p:extLst>
      <p:ext uri="{BB962C8B-B14F-4D97-AF65-F5344CB8AC3E}">
        <p14:creationId xmlns:p14="http://schemas.microsoft.com/office/powerpoint/2010/main" val="15957638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Frente Marítimo</a:t>
            </a:r>
            <a:endParaRPr lang="es-UY" dirty="0"/>
          </a:p>
        </p:txBody>
      </p:sp>
      <p:sp>
        <p:nvSpPr>
          <p:cNvPr id="3" name="2 Marcador de contenido"/>
          <p:cNvSpPr>
            <a:spLocks noGrp="1"/>
          </p:cNvSpPr>
          <p:nvPr>
            <p:ph idx="1"/>
          </p:nvPr>
        </p:nvSpPr>
        <p:spPr/>
        <p:txBody>
          <a:bodyPr/>
          <a:lstStyle/>
          <a:p>
            <a:r>
              <a:rPr lang="es-UY" dirty="0" smtClean="0"/>
              <a:t>Art. 70 a 80</a:t>
            </a:r>
          </a:p>
          <a:p>
            <a:r>
              <a:rPr lang="es-UY" dirty="0" smtClean="0"/>
              <a:t>Jurisdicción </a:t>
            </a:r>
          </a:p>
          <a:p>
            <a:pPr lvl="1"/>
            <a:r>
              <a:rPr lang="es-UY" dirty="0" smtClean="0"/>
              <a:t>Tesis Argentina (Paralelo)</a:t>
            </a:r>
          </a:p>
          <a:p>
            <a:pPr lvl="1"/>
            <a:r>
              <a:rPr lang="es-UY" dirty="0" smtClean="0"/>
              <a:t>Línea de Equidistancia que parte del punto medio de la línea de base Punta del Este-Punta Rasa</a:t>
            </a:r>
          </a:p>
          <a:p>
            <a:endParaRPr lang="es-UY" dirty="0" smtClean="0"/>
          </a:p>
          <a:p>
            <a:pPr marL="457200" lvl="1" indent="0">
              <a:buNone/>
            </a:pPr>
            <a:endParaRPr lang="es-UY" dirty="0"/>
          </a:p>
        </p:txBody>
      </p:sp>
    </p:spTree>
    <p:extLst>
      <p:ext uri="{BB962C8B-B14F-4D97-AF65-F5344CB8AC3E}">
        <p14:creationId xmlns:p14="http://schemas.microsoft.com/office/powerpoint/2010/main" val="28061094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4" name="3 Marcador de contenido"/>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5605" y="0"/>
            <a:ext cx="9289605" cy="6858000"/>
          </a:xfrm>
        </p:spPr>
      </p:pic>
    </p:spTree>
    <p:extLst>
      <p:ext uri="{BB962C8B-B14F-4D97-AF65-F5344CB8AC3E}">
        <p14:creationId xmlns:p14="http://schemas.microsoft.com/office/powerpoint/2010/main" val="15299092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Otros </a:t>
            </a:r>
            <a:endParaRPr lang="es-UY" dirty="0"/>
          </a:p>
        </p:txBody>
      </p:sp>
      <p:sp>
        <p:nvSpPr>
          <p:cNvPr id="3" name="2 Marcador de contenido"/>
          <p:cNvSpPr>
            <a:spLocks noGrp="1"/>
          </p:cNvSpPr>
          <p:nvPr>
            <p:ph idx="1"/>
          </p:nvPr>
        </p:nvSpPr>
        <p:spPr/>
        <p:txBody>
          <a:bodyPr/>
          <a:lstStyle/>
          <a:p>
            <a:r>
              <a:rPr lang="es-UY" dirty="0" smtClean="0"/>
              <a:t>Defensa Común del Rio (85 y 86)</a:t>
            </a:r>
          </a:p>
          <a:p>
            <a:r>
              <a:rPr lang="es-UY" dirty="0" smtClean="0"/>
              <a:t>Solución Pacifica de Controversias (Art. 87)</a:t>
            </a:r>
          </a:p>
          <a:p>
            <a:pPr lvl="1"/>
            <a:r>
              <a:rPr lang="es-UY" dirty="0" smtClean="0"/>
              <a:t>Negociaciones Directas</a:t>
            </a:r>
          </a:p>
          <a:p>
            <a:pPr lvl="1"/>
            <a:r>
              <a:rPr lang="es-UY" dirty="0" smtClean="0"/>
              <a:t>Corte Internacional de Justicia</a:t>
            </a:r>
            <a:r>
              <a:rPr lang="es-UY" dirty="0"/>
              <a:t>	</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260648"/>
            <a:ext cx="2628900" cy="1743075"/>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0936" y="3717032"/>
            <a:ext cx="4385240" cy="2592288"/>
          </a:xfrm>
          <a:prstGeom prst="rect">
            <a:avLst/>
          </a:prstGeom>
        </p:spPr>
      </p:pic>
    </p:spTree>
    <p:extLst>
      <p:ext uri="{BB962C8B-B14F-4D97-AF65-F5344CB8AC3E}">
        <p14:creationId xmlns:p14="http://schemas.microsoft.com/office/powerpoint/2010/main" val="39572625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476672"/>
            <a:ext cx="7268526" cy="5824584"/>
          </a:xfrm>
        </p:spPr>
      </p:pic>
    </p:spTree>
    <p:extLst>
      <p:ext uri="{BB962C8B-B14F-4D97-AF65-F5344CB8AC3E}">
        <p14:creationId xmlns:p14="http://schemas.microsoft.com/office/powerpoint/2010/main" val="2854797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ANTECEDENTES</a:t>
            </a:r>
            <a:endParaRPr lang="es-UY" dirty="0"/>
          </a:p>
        </p:txBody>
      </p:sp>
      <p:sp>
        <p:nvSpPr>
          <p:cNvPr id="3" name="2 Marcador de contenido"/>
          <p:cNvSpPr>
            <a:spLocks noGrp="1"/>
          </p:cNvSpPr>
          <p:nvPr>
            <p:ph idx="1"/>
          </p:nvPr>
        </p:nvSpPr>
        <p:spPr/>
        <p:txBody>
          <a:bodyPr>
            <a:normAutofit fontScale="92500" lnSpcReduction="10000"/>
          </a:bodyPr>
          <a:lstStyle/>
          <a:p>
            <a:r>
              <a:rPr lang="es-UY" dirty="0" smtClean="0"/>
              <a:t>TEORÍA DE LA COSTA SECA</a:t>
            </a:r>
          </a:p>
          <a:p>
            <a:pPr lvl="1"/>
            <a:r>
              <a:rPr lang="es-UY" dirty="0" smtClean="0"/>
              <a:t>1884.Dr. Rufino Elizalde en el Diario la Nación. </a:t>
            </a:r>
          </a:p>
          <a:p>
            <a:pPr lvl="1"/>
            <a:r>
              <a:rPr lang="es-UY" dirty="0" smtClean="0"/>
              <a:t>Canciller </a:t>
            </a:r>
            <a:r>
              <a:rPr lang="es-UY" dirty="0" err="1" smtClean="0"/>
              <a:t>Zeballos</a:t>
            </a:r>
            <a:r>
              <a:rPr lang="es-UY" dirty="0" smtClean="0"/>
              <a:t>.</a:t>
            </a:r>
          </a:p>
          <a:p>
            <a:r>
              <a:rPr lang="es-UY" dirty="0" smtClean="0"/>
              <a:t>1910 PROTOCOLO </a:t>
            </a:r>
            <a:r>
              <a:rPr lang="es-UY" dirty="0" err="1" smtClean="0"/>
              <a:t>Ramirez-Saéz</a:t>
            </a:r>
            <a:r>
              <a:rPr lang="es-UY" dirty="0" smtClean="0"/>
              <a:t> Peña. No resolvió el problema pero sentó las bases para futuros arreglos</a:t>
            </a:r>
          </a:p>
          <a:p>
            <a:r>
              <a:rPr lang="es-UY" dirty="0" smtClean="0"/>
              <a:t>Problema de Martín García</a:t>
            </a:r>
          </a:p>
          <a:p>
            <a:r>
              <a:rPr lang="es-UY" dirty="0" smtClean="0"/>
              <a:t>1961 Declaración Conjunta de Argentina y Uruguay  sobre el </a:t>
            </a:r>
            <a:r>
              <a:rPr lang="es-UY" dirty="0" smtClean="0"/>
              <a:t>límite </a:t>
            </a:r>
            <a:r>
              <a:rPr lang="es-UY" dirty="0" smtClean="0"/>
              <a:t>exterior del Rio de la Plata </a:t>
            </a:r>
          </a:p>
          <a:p>
            <a:r>
              <a:rPr lang="es-UY" dirty="0" smtClean="0"/>
              <a:t>Tratado del Rio Uruguay  de 1961. Paralelo Punta Gorda (ahí termina el Rio Uruguay y empieza el Plata)</a:t>
            </a:r>
          </a:p>
          <a:p>
            <a:r>
              <a:rPr lang="es-UY" dirty="0" smtClean="0"/>
              <a:t>Tratado de 1974 </a:t>
            </a:r>
            <a:endParaRPr lang="es-UY"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476672"/>
            <a:ext cx="1161276" cy="1484415"/>
          </a:xfrm>
          <a:prstGeom prst="rect">
            <a:avLst/>
          </a:prstGeom>
        </p:spPr>
      </p:pic>
    </p:spTree>
    <p:extLst>
      <p:ext uri="{BB962C8B-B14F-4D97-AF65-F5344CB8AC3E}">
        <p14:creationId xmlns:p14="http://schemas.microsoft.com/office/powerpoint/2010/main" val="1889742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Características Geográficas Particulares</a:t>
            </a:r>
            <a:endParaRPr lang="es-UY" dirty="0"/>
          </a:p>
        </p:txBody>
      </p:sp>
      <p:sp>
        <p:nvSpPr>
          <p:cNvPr id="3" name="2 Marcador de contenido"/>
          <p:cNvSpPr>
            <a:spLocks noGrp="1"/>
          </p:cNvSpPr>
          <p:nvPr>
            <p:ph idx="1"/>
          </p:nvPr>
        </p:nvSpPr>
        <p:spPr/>
        <p:txBody>
          <a:bodyPr>
            <a:normAutofit fontScale="92500" lnSpcReduction="20000"/>
          </a:bodyPr>
          <a:lstStyle/>
          <a:p>
            <a:r>
              <a:rPr lang="es-UY" dirty="0" smtClean="0"/>
              <a:t>De mar</a:t>
            </a:r>
          </a:p>
          <a:p>
            <a:pPr lvl="1"/>
            <a:r>
              <a:rPr lang="es-UY" dirty="0" smtClean="0"/>
              <a:t>Salinidad de las aguas</a:t>
            </a:r>
          </a:p>
          <a:p>
            <a:pPr lvl="1"/>
            <a:r>
              <a:rPr lang="es-UY" dirty="0" smtClean="0"/>
              <a:t>Mareas</a:t>
            </a:r>
          </a:p>
          <a:p>
            <a:r>
              <a:rPr lang="es-UY" dirty="0" smtClean="0"/>
              <a:t>De Rio</a:t>
            </a:r>
          </a:p>
          <a:p>
            <a:pPr lvl="1"/>
            <a:r>
              <a:rPr lang="es-UY" dirty="0" smtClean="0"/>
              <a:t>Corrientes</a:t>
            </a:r>
          </a:p>
          <a:p>
            <a:pPr lvl="1"/>
            <a:r>
              <a:rPr lang="es-UY" dirty="0" smtClean="0"/>
              <a:t>Declive que presentan las costas</a:t>
            </a:r>
          </a:p>
          <a:p>
            <a:r>
              <a:rPr lang="es-UY" b="1" u="sng" dirty="0" smtClean="0"/>
              <a:t>IMPORTANCIA</a:t>
            </a:r>
          </a:p>
          <a:p>
            <a:pPr lvl="1"/>
            <a:r>
              <a:rPr lang="es-UY" dirty="0" smtClean="0"/>
              <a:t>Si es un mar entonces solo mar territorial y el resto libre</a:t>
            </a:r>
          </a:p>
          <a:p>
            <a:pPr lvl="1"/>
            <a:r>
              <a:rPr lang="es-UY" dirty="0" smtClean="0"/>
              <a:t>Si es un rio entonces exclusivamente entre los ribereños</a:t>
            </a:r>
          </a:p>
          <a:p>
            <a:pPr lvl="1"/>
            <a:r>
              <a:rPr lang="es-UY" dirty="0" smtClean="0"/>
              <a:t>Declaración de 1961 Limite exterior</a:t>
            </a:r>
          </a:p>
          <a:p>
            <a:pPr lvl="2"/>
            <a:r>
              <a:rPr lang="es-UY" dirty="0" smtClean="0"/>
              <a:t>Punta del Este</a:t>
            </a:r>
          </a:p>
          <a:p>
            <a:pPr lvl="2"/>
            <a:r>
              <a:rPr lang="es-UY" dirty="0" smtClean="0"/>
              <a:t>Punta Rasa en Cabo San Antonio</a:t>
            </a:r>
          </a:p>
          <a:p>
            <a:pPr lvl="2"/>
            <a:r>
              <a:rPr lang="es-UY" dirty="0" smtClean="0"/>
              <a:t>Línea de Base</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1032082"/>
            <a:ext cx="3241731" cy="2519288"/>
          </a:xfrm>
          <a:prstGeom prst="rect">
            <a:avLst/>
          </a:prstGeom>
        </p:spPr>
      </p:pic>
    </p:spTree>
    <p:extLst>
      <p:ext uri="{BB962C8B-B14F-4D97-AF65-F5344CB8AC3E}">
        <p14:creationId xmlns:p14="http://schemas.microsoft.com/office/powerpoint/2010/main" val="1463316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Análisis Jurídico</a:t>
            </a:r>
            <a:endParaRPr lang="es-UY" dirty="0"/>
          </a:p>
        </p:txBody>
      </p:sp>
      <p:sp>
        <p:nvSpPr>
          <p:cNvPr id="3" name="2 Marcador de contenido"/>
          <p:cNvSpPr>
            <a:spLocks noGrp="1"/>
          </p:cNvSpPr>
          <p:nvPr>
            <p:ph idx="1"/>
          </p:nvPr>
        </p:nvSpPr>
        <p:spPr/>
        <p:txBody>
          <a:bodyPr/>
          <a:lstStyle/>
          <a:p>
            <a:r>
              <a:rPr lang="es-UY" dirty="0" smtClean="0"/>
              <a:t>5 partes:</a:t>
            </a:r>
          </a:p>
          <a:p>
            <a:pPr lvl="1"/>
            <a:r>
              <a:rPr lang="es-UY" dirty="0" smtClean="0"/>
              <a:t>Régimen Jurídico del Rio de la Plata</a:t>
            </a:r>
          </a:p>
          <a:p>
            <a:pPr lvl="1"/>
            <a:r>
              <a:rPr lang="es-UY" dirty="0" smtClean="0"/>
              <a:t>Régimen Jurídico del Frente Marítimo</a:t>
            </a:r>
          </a:p>
          <a:p>
            <a:pPr lvl="1"/>
            <a:r>
              <a:rPr lang="es-UY" dirty="0" smtClean="0"/>
              <a:t>Normas Relativas a la Defensa (2 Arts. 85 y 86)</a:t>
            </a:r>
          </a:p>
          <a:p>
            <a:pPr lvl="1"/>
            <a:r>
              <a:rPr lang="es-UY" dirty="0" smtClean="0"/>
              <a:t>Solución de Controversias (Art. 87)</a:t>
            </a:r>
          </a:p>
          <a:p>
            <a:pPr lvl="1"/>
            <a:r>
              <a:rPr lang="es-UY" dirty="0" smtClean="0"/>
              <a:t>Disposiciones Transitorias y Finales. (88 al 92)</a:t>
            </a:r>
            <a:endParaRPr lang="es-UY" dirty="0"/>
          </a:p>
        </p:txBody>
      </p:sp>
      <p:sp>
        <p:nvSpPr>
          <p:cNvPr id="4" name="3 Cerrar llave"/>
          <p:cNvSpPr/>
          <p:nvPr/>
        </p:nvSpPr>
        <p:spPr>
          <a:xfrm>
            <a:off x="6660232" y="2204864"/>
            <a:ext cx="432048"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5" name="4 CuadroTexto"/>
          <p:cNvSpPr txBox="1"/>
          <p:nvPr/>
        </p:nvSpPr>
        <p:spPr>
          <a:xfrm>
            <a:off x="7092280" y="2420888"/>
            <a:ext cx="1080120" cy="369332"/>
          </a:xfrm>
          <a:prstGeom prst="rect">
            <a:avLst/>
          </a:prstGeom>
          <a:noFill/>
        </p:spPr>
        <p:txBody>
          <a:bodyPr wrap="square" rtlCol="0">
            <a:spAutoFit/>
          </a:bodyPr>
          <a:lstStyle/>
          <a:p>
            <a:r>
              <a:rPr lang="es-UY" dirty="0" smtClean="0"/>
              <a:t>84 </a:t>
            </a:r>
            <a:r>
              <a:rPr lang="es-UY" dirty="0" err="1" smtClean="0"/>
              <a:t>Arts</a:t>
            </a:r>
            <a:endParaRPr lang="es-UY"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312198"/>
            <a:ext cx="1491636" cy="1892666"/>
          </a:xfrm>
          <a:prstGeom prst="rect">
            <a:avLst/>
          </a:prstGeom>
        </p:spPr>
      </p:pic>
    </p:spTree>
    <p:extLst>
      <p:ext uri="{BB962C8B-B14F-4D97-AF65-F5344CB8AC3E}">
        <p14:creationId xmlns:p14="http://schemas.microsoft.com/office/powerpoint/2010/main" val="1524232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ESTATUTO JURÍDICO</a:t>
            </a:r>
            <a:endParaRPr lang="es-UY" dirty="0"/>
          </a:p>
        </p:txBody>
      </p:sp>
      <p:sp>
        <p:nvSpPr>
          <p:cNvPr id="3" name="2 Marcador de contenido"/>
          <p:cNvSpPr>
            <a:spLocks noGrp="1"/>
          </p:cNvSpPr>
          <p:nvPr>
            <p:ph idx="1"/>
          </p:nvPr>
        </p:nvSpPr>
        <p:spPr/>
        <p:txBody>
          <a:bodyPr>
            <a:normAutofit/>
          </a:bodyPr>
          <a:lstStyle/>
          <a:p>
            <a:pPr marL="0" indent="0" algn="just">
              <a:buNone/>
            </a:pPr>
            <a:r>
              <a:rPr lang="es-UY" sz="2800" dirty="0" smtClean="0"/>
              <a:t>Artículo 1º</a:t>
            </a:r>
          </a:p>
          <a:p>
            <a:pPr marL="0" indent="0" algn="just">
              <a:buNone/>
            </a:pPr>
            <a:r>
              <a:rPr lang="es-UY" sz="2800" dirty="0" smtClean="0"/>
              <a:t>El Río de la Plata se extiende desde el paralelo de Punta Gorda hasta la línea recta imaginaria que une Punta del Este (República Oriental del Uruguay) con Punta Rasa del Cabo San Antonio (República Argentina), de conformidad a lo dispuesto en el Tratado de Límites del Río Uruguay del 7 de abril de 1961 y en la Declaración Conjunta sobre el Límite Exterior del Río de la Plata del 30 de enero de 1961.</a:t>
            </a:r>
            <a:endParaRPr lang="es-UY" sz="2800" dirty="0"/>
          </a:p>
        </p:txBody>
      </p:sp>
    </p:spTree>
    <p:extLst>
      <p:ext uri="{BB962C8B-B14F-4D97-AF65-F5344CB8AC3E}">
        <p14:creationId xmlns:p14="http://schemas.microsoft.com/office/powerpoint/2010/main" val="1139853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sp>
        <p:nvSpPr>
          <p:cNvPr id="3" name="2 Marcador de contenido"/>
          <p:cNvSpPr>
            <a:spLocks noGrp="1"/>
          </p:cNvSpPr>
          <p:nvPr>
            <p:ph idx="1"/>
          </p:nvPr>
        </p:nvSpPr>
        <p:spPr/>
        <p:txBody>
          <a:bodyPr/>
          <a:lstStyle/>
          <a:p>
            <a:endParaRPr lang="es-UY"/>
          </a:p>
        </p:txBody>
      </p:sp>
    </p:spTree>
    <p:extLst>
      <p:ext uri="{BB962C8B-B14F-4D97-AF65-F5344CB8AC3E}">
        <p14:creationId xmlns:p14="http://schemas.microsoft.com/office/powerpoint/2010/main" val="811188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Jurisdicción sobre el Volumen y Espejo de Aguas Fluviales.</a:t>
            </a:r>
            <a:endParaRPr lang="es-UY" dirty="0"/>
          </a:p>
        </p:txBody>
      </p:sp>
      <p:sp>
        <p:nvSpPr>
          <p:cNvPr id="3" name="2 Marcador de contenido"/>
          <p:cNvSpPr>
            <a:spLocks noGrp="1"/>
          </p:cNvSpPr>
          <p:nvPr>
            <p:ph idx="1"/>
          </p:nvPr>
        </p:nvSpPr>
        <p:spPr/>
        <p:txBody>
          <a:bodyPr>
            <a:normAutofit fontScale="62500" lnSpcReduction="20000"/>
          </a:bodyPr>
          <a:lstStyle/>
          <a:p>
            <a:pPr marL="0" indent="0">
              <a:buNone/>
            </a:pPr>
            <a:r>
              <a:rPr lang="es-UY" dirty="0" smtClean="0"/>
              <a:t>Artículo 2º</a:t>
            </a:r>
          </a:p>
          <a:p>
            <a:pPr marL="0" indent="0">
              <a:buNone/>
            </a:pPr>
            <a:endParaRPr lang="es-UY" dirty="0" smtClean="0"/>
          </a:p>
          <a:p>
            <a:pPr marL="0" indent="0">
              <a:buNone/>
            </a:pPr>
            <a:r>
              <a:rPr lang="es-UY" dirty="0" smtClean="0"/>
              <a:t> Se establece una franja de jurisdicción exclusiva adyacente a las costas de cada Parte en el Río.</a:t>
            </a:r>
          </a:p>
          <a:p>
            <a:pPr marL="0" indent="0">
              <a:buNone/>
            </a:pPr>
            <a:r>
              <a:rPr lang="es-UY" dirty="0" smtClean="0"/>
              <a:t>Esta franja costera tiene una anchura de </a:t>
            </a:r>
            <a:r>
              <a:rPr lang="es-UY" b="1" u="sng" dirty="0" smtClean="0"/>
              <a:t>siete millas </a:t>
            </a:r>
            <a:r>
              <a:rPr lang="es-UY" dirty="0" smtClean="0"/>
              <a:t>marinas entre el límite exterior del Río y la línea recta imaginaria que une Colonia (República Oriental del Uruguay) con Punta Lara (República Argentina) y desde esta última línea hasta el paralelo de Punta Gorda tiene una anchura de </a:t>
            </a:r>
            <a:r>
              <a:rPr lang="es-UY" b="1" u="sng" dirty="0" smtClean="0"/>
              <a:t>dos millas marinas</a:t>
            </a:r>
            <a:r>
              <a:rPr lang="es-UY" dirty="0" smtClean="0"/>
              <a:t>. Sin embargo, sus límites exteriores harán las inflexiones necesarias para que no sobrepasen los veriles de los canales en las </a:t>
            </a:r>
            <a:r>
              <a:rPr lang="es-UY" b="1" u="sng" dirty="0" smtClean="0"/>
              <a:t>aguas de uso común </a:t>
            </a:r>
            <a:r>
              <a:rPr lang="es-UY" dirty="0" smtClean="0"/>
              <a:t>y para que queden incluidos los canales de acceso a los puertos.</a:t>
            </a:r>
          </a:p>
          <a:p>
            <a:pPr marL="0" indent="0">
              <a:buNone/>
            </a:pPr>
            <a:r>
              <a:rPr lang="es-UY" dirty="0" smtClean="0"/>
              <a:t>Tales límites no se aproximarán a menos de quinientos metros de los veriles de los canales situados en las aguas de uso común ni se alejarán más de quinientos metros de los veriles y la boca de los canales de </a:t>
            </a:r>
          </a:p>
          <a:p>
            <a:pPr marL="0" indent="0">
              <a:buNone/>
            </a:pPr>
            <a:r>
              <a:rPr lang="es-UY" dirty="0" smtClean="0"/>
              <a:t>acceso a los puertos</a:t>
            </a:r>
          </a:p>
          <a:p>
            <a:pPr marL="0" indent="0">
              <a:buNone/>
            </a:pPr>
            <a:endParaRPr lang="es-UY" dirty="0"/>
          </a:p>
          <a:p>
            <a:r>
              <a:rPr lang="es-UY" dirty="0" smtClean="0"/>
              <a:t>No fue elegido al azar. No coincidir con 3 6 o 12 que entonces se reclamaban como mar territorial.</a:t>
            </a:r>
            <a:endParaRPr lang="es-UY" dirty="0"/>
          </a:p>
        </p:txBody>
      </p:sp>
    </p:spTree>
    <p:extLst>
      <p:ext uri="{BB962C8B-B14F-4D97-AF65-F5344CB8AC3E}">
        <p14:creationId xmlns:p14="http://schemas.microsoft.com/office/powerpoint/2010/main" val="3356190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71115"/>
          </a:xfrm>
        </p:spPr>
      </p:pic>
    </p:spTree>
    <p:extLst>
      <p:ext uri="{BB962C8B-B14F-4D97-AF65-F5344CB8AC3E}">
        <p14:creationId xmlns:p14="http://schemas.microsoft.com/office/powerpoint/2010/main" val="25471690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TotalTime>
  <Words>1828</Words>
  <Application>Microsoft Office PowerPoint</Application>
  <PresentationFormat>Presentación en pantalla (4:3)</PresentationFormat>
  <Paragraphs>168</Paragraphs>
  <Slides>28</Slides>
  <Notes>0</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Flujo</vt:lpstr>
      <vt:lpstr>Presentación de PowerPoint</vt:lpstr>
      <vt:lpstr>TRATADO DEL RIO DE LA PLATA Y SU FRENTE MARÍTIMO </vt:lpstr>
      <vt:lpstr>ANTECEDENTES</vt:lpstr>
      <vt:lpstr>Características Geográficas Particulares</vt:lpstr>
      <vt:lpstr>Análisis Jurídico</vt:lpstr>
      <vt:lpstr>ESTATUTO JURÍDICO</vt:lpstr>
      <vt:lpstr>Presentación de PowerPoint</vt:lpstr>
      <vt:lpstr>Jurisdicción sobre el Volumen y Espejo de Aguas Fluviales.</vt:lpstr>
      <vt:lpstr>Presentación de PowerPoint</vt:lpstr>
      <vt:lpstr>Jurisdicción Sobre el Volumen y Espejo de Aguas</vt:lpstr>
      <vt:lpstr>Jurisdicción del Volumen y Espejo de Aguas </vt:lpstr>
      <vt:lpstr>Jurisdicción de la Parte que Administra</vt:lpstr>
      <vt:lpstr>Salvaguarda de la  Vida Humana  y Salvamento</vt:lpstr>
      <vt:lpstr>Pesca </vt:lpstr>
      <vt:lpstr>JURISDICCIÓN ENEL LECHO Y SUBSUELO DEL RIO E ISLAS</vt:lpstr>
      <vt:lpstr>ISLAS  Régimen General </vt:lpstr>
      <vt:lpstr>ISLA MARTIN GARCÍA</vt:lpstr>
      <vt:lpstr>Presentación de PowerPoint</vt:lpstr>
      <vt:lpstr>Presentación de PowerPoint</vt:lpstr>
      <vt:lpstr>Presentación de PowerPoint</vt:lpstr>
      <vt:lpstr>USO DEL RIO</vt:lpstr>
      <vt:lpstr>Otros asuntos vinculados a la navegación</vt:lpstr>
      <vt:lpstr>Explotación y Exploración del Rio</vt:lpstr>
      <vt:lpstr>La Comisión Administradora  del Rio de la Plata.</vt:lpstr>
      <vt:lpstr>Frente Marítimo</vt:lpstr>
      <vt:lpstr>Presentación de PowerPoint</vt:lpstr>
      <vt:lpstr>Otros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TRATADO DEL RIO DE LA PLATA Y SU FRENTE MARÍTIMO</dc:title>
  <dc:creator>pcpalermo</dc:creator>
  <cp:lastModifiedBy>pcpalermo</cp:lastModifiedBy>
  <cp:revision>18</cp:revision>
  <dcterms:created xsi:type="dcterms:W3CDTF">2013-05-03T11:37:35Z</dcterms:created>
  <dcterms:modified xsi:type="dcterms:W3CDTF">2015-05-08T18:25:56Z</dcterms:modified>
</cp:coreProperties>
</file>