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7" r:id="rId2"/>
    <p:sldId id="356" r:id="rId3"/>
    <p:sldId id="357" r:id="rId4"/>
    <p:sldId id="347" r:id="rId5"/>
    <p:sldId id="285" r:id="rId6"/>
    <p:sldId id="290" r:id="rId7"/>
    <p:sldId id="259" r:id="rId8"/>
    <p:sldId id="278" r:id="rId9"/>
    <p:sldId id="279" r:id="rId10"/>
    <p:sldId id="291" r:id="rId11"/>
    <p:sldId id="292" r:id="rId12"/>
    <p:sldId id="294" r:id="rId13"/>
    <p:sldId id="265" r:id="rId14"/>
    <p:sldId id="266" r:id="rId15"/>
    <p:sldId id="355" r:id="rId16"/>
    <p:sldId id="296" r:id="rId17"/>
    <p:sldId id="297" r:id="rId18"/>
    <p:sldId id="351" r:id="rId19"/>
    <p:sldId id="352" r:id="rId20"/>
    <p:sldId id="353" r:id="rId21"/>
    <p:sldId id="354" r:id="rId22"/>
    <p:sldId id="256" r:id="rId23"/>
    <p:sldId id="257" r:id="rId24"/>
    <p:sldId id="258" r:id="rId25"/>
    <p:sldId id="267" r:id="rId26"/>
    <p:sldId id="299" r:id="rId27"/>
    <p:sldId id="282" r:id="rId28"/>
    <p:sldId id="358" r:id="rId29"/>
    <p:sldId id="301" r:id="rId30"/>
    <p:sldId id="359" r:id="rId31"/>
    <p:sldId id="302" r:id="rId32"/>
    <p:sldId id="304" r:id="rId33"/>
    <p:sldId id="308" r:id="rId34"/>
    <p:sldId id="311" r:id="rId35"/>
    <p:sldId id="361" r:id="rId36"/>
    <p:sldId id="322" r:id="rId37"/>
    <p:sldId id="340" r:id="rId38"/>
    <p:sldId id="360" r:id="rId39"/>
    <p:sldId id="312" r:id="rId40"/>
    <p:sldId id="343" r:id="rId41"/>
    <p:sldId id="364" r:id="rId42"/>
    <p:sldId id="363" r:id="rId43"/>
    <p:sldId id="365" r:id="rId44"/>
    <p:sldId id="366" r:id="rId45"/>
    <p:sldId id="372" r:id="rId46"/>
    <p:sldId id="367" r:id="rId47"/>
    <p:sldId id="313" r:id="rId48"/>
    <p:sldId id="328" r:id="rId49"/>
    <p:sldId id="373" r:id="rId50"/>
    <p:sldId id="344" r:id="rId51"/>
    <p:sldId id="309" r:id="rId52"/>
  </p:sldIdLst>
  <p:sldSz cx="9144000" cy="6858000" type="screen4x3"/>
  <p:notesSz cx="6858000" cy="9144000"/>
  <p:defaultTextStyle>
    <a:defPPr>
      <a:defRPr lang="es-E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7155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09" autoAdjust="0"/>
    <p:restoredTop sz="88721" autoAdjust="0"/>
  </p:normalViewPr>
  <p:slideViewPr>
    <p:cSldViewPr>
      <p:cViewPr>
        <p:scale>
          <a:sx n="66" d="100"/>
          <a:sy n="66" d="100"/>
        </p:scale>
        <p:origin x="-1674" y="-1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1 Rectángulo"/>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38 Rectángulo"/>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39 Rectángulo"/>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 name="40 Rectángulo"/>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41 Rectángulo"/>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1" name="55 Rectángulo"/>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2" name="64 Rectángulo"/>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 name="65 Rectángulo"/>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66 Rectángulo"/>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s-ES"/>
              <a:t>Haga clic para modificar el estilo de título del patrón</a:t>
            </a:r>
            <a:endParaRPr lang="en-US"/>
          </a:p>
        </p:txBody>
      </p:sp>
      <p:sp>
        <p:nvSpPr>
          <p:cNvPr id="9" name="8 Subtítulo"/>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a:t>Haga clic para modificar el estilo de subtítulo del patrón</a:t>
            </a:r>
            <a:endParaRPr lang="en-US"/>
          </a:p>
        </p:txBody>
      </p:sp>
      <p:sp>
        <p:nvSpPr>
          <p:cNvPr id="15" name="27 Marcador de fecha"/>
          <p:cNvSpPr>
            <a:spLocks noGrp="1"/>
          </p:cNvSpPr>
          <p:nvPr>
            <p:ph type="dt" sz="half" idx="10"/>
          </p:nvPr>
        </p:nvSpPr>
        <p:spPr/>
        <p:txBody>
          <a:bodyPr/>
          <a:lstStyle>
            <a:lvl1pPr>
              <a:defRPr/>
            </a:lvl1pPr>
            <a:extLst/>
          </a:lstStyle>
          <a:p>
            <a:pPr>
              <a:defRPr/>
            </a:pPr>
            <a:fld id="{CEBEBB5C-737B-418F-882C-34F3E050CCC6}" type="datetimeFigureOut">
              <a:rPr lang="es-ES"/>
              <a:pPr>
                <a:defRPr/>
              </a:pPr>
              <a:t>02/12/2017</a:t>
            </a:fld>
            <a:endParaRPr lang="es-ES"/>
          </a:p>
        </p:txBody>
      </p:sp>
      <p:sp>
        <p:nvSpPr>
          <p:cNvPr id="16" name="16 Marcador de pie de página"/>
          <p:cNvSpPr>
            <a:spLocks noGrp="1"/>
          </p:cNvSpPr>
          <p:nvPr>
            <p:ph type="ftr" sz="quarter" idx="11"/>
          </p:nvPr>
        </p:nvSpPr>
        <p:spPr/>
        <p:txBody>
          <a:bodyPr/>
          <a:lstStyle>
            <a:lvl1pPr>
              <a:defRPr/>
            </a:lvl1pPr>
            <a:extLst/>
          </a:lstStyle>
          <a:p>
            <a:pPr>
              <a:defRPr/>
            </a:pPr>
            <a:endParaRPr lang="es-ES"/>
          </a:p>
        </p:txBody>
      </p:sp>
      <p:sp>
        <p:nvSpPr>
          <p:cNvPr id="17" name="28 Marcador de número de diapositiva"/>
          <p:cNvSpPr>
            <a:spLocks noGrp="1"/>
          </p:cNvSpPr>
          <p:nvPr>
            <p:ph type="sldNum" sz="quarter" idx="12"/>
          </p:nvPr>
        </p:nvSpPr>
        <p:spPr/>
        <p:txBody>
          <a:bodyPr/>
          <a:lstStyle>
            <a:lvl1pPr>
              <a:defRPr/>
            </a:lvl1pPr>
            <a:extLst/>
          </a:lstStyle>
          <a:p>
            <a:pPr>
              <a:defRPr/>
            </a:pPr>
            <a:fld id="{0EC58CA1-F78D-4B6C-BCEF-91994C26CD70}"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13 Marcador de fecha"/>
          <p:cNvSpPr>
            <a:spLocks noGrp="1"/>
          </p:cNvSpPr>
          <p:nvPr>
            <p:ph type="dt" sz="half" idx="10"/>
          </p:nvPr>
        </p:nvSpPr>
        <p:spPr/>
        <p:txBody>
          <a:bodyPr/>
          <a:lstStyle>
            <a:lvl1pPr>
              <a:defRPr/>
            </a:lvl1pPr>
          </a:lstStyle>
          <a:p>
            <a:pPr>
              <a:defRPr/>
            </a:pPr>
            <a:fld id="{93CEEC13-701D-4DB2-9411-6BEDC89C09D6}" type="datetimeFigureOut">
              <a:rPr lang="es-ES"/>
              <a:pPr>
                <a:defRPr/>
              </a:pPr>
              <a:t>02/12/2017</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A7F38C30-B39C-49C7-9436-B3CAAEE7E528}"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609600" y="274639"/>
            <a:ext cx="5867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13 Marcador de fecha"/>
          <p:cNvSpPr>
            <a:spLocks noGrp="1"/>
          </p:cNvSpPr>
          <p:nvPr>
            <p:ph type="dt" sz="half" idx="10"/>
          </p:nvPr>
        </p:nvSpPr>
        <p:spPr/>
        <p:txBody>
          <a:bodyPr/>
          <a:lstStyle>
            <a:lvl1pPr>
              <a:defRPr/>
            </a:lvl1pPr>
          </a:lstStyle>
          <a:p>
            <a:pPr>
              <a:defRPr/>
            </a:pPr>
            <a:fld id="{67688DA0-C79B-443C-A1BD-F8E04FD97D6D}" type="datetimeFigureOut">
              <a:rPr lang="es-ES"/>
              <a:pPr>
                <a:defRPr/>
              </a:pPr>
              <a:t>02/12/2017</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3715CB75-3849-4883-A701-A5A92660D654}"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13 Marcador de fecha"/>
          <p:cNvSpPr>
            <a:spLocks noGrp="1"/>
          </p:cNvSpPr>
          <p:nvPr>
            <p:ph type="dt" sz="half" idx="10"/>
          </p:nvPr>
        </p:nvSpPr>
        <p:spPr/>
        <p:txBody>
          <a:bodyPr/>
          <a:lstStyle>
            <a:lvl1pPr>
              <a:defRPr/>
            </a:lvl1pPr>
          </a:lstStyle>
          <a:p>
            <a:pPr>
              <a:defRPr/>
            </a:pPr>
            <a:fld id="{2A5FC774-A65A-409E-89F6-F57890654287}" type="datetimeFigureOut">
              <a:rPr lang="es-ES"/>
              <a:pPr>
                <a:defRPr/>
              </a:pPr>
              <a:t>02/12/2017</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FF82942B-7E6A-4FC6-85D0-D704F07CE13D}"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13 Forma libre"/>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fontAlgn="auto">
              <a:spcBef>
                <a:spcPts val="0"/>
              </a:spcBef>
              <a:spcAft>
                <a:spcPts val="0"/>
              </a:spcAft>
              <a:defRPr/>
            </a:pPr>
            <a:endParaRPr lang="en-US" sz="1800">
              <a:latin typeface="+mn-lt"/>
              <a:cs typeface="+mn-cs"/>
            </a:endParaRPr>
          </a:p>
        </p:txBody>
      </p:sp>
      <p:sp>
        <p:nvSpPr>
          <p:cNvPr id="5" name="14 Forma libre"/>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fontAlgn="auto">
              <a:spcBef>
                <a:spcPts val="0"/>
              </a:spcBef>
              <a:spcAft>
                <a:spcPts val="0"/>
              </a:spcAft>
              <a:defRPr/>
            </a:pPr>
            <a:endParaRPr lang="en-US" sz="1800">
              <a:latin typeface="+mn-lt"/>
              <a:cs typeface="+mn-cs"/>
            </a:endParaRPr>
          </a:p>
        </p:txBody>
      </p:sp>
      <p:sp>
        <p:nvSpPr>
          <p:cNvPr id="6" name="12 Forma libre"/>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cs typeface="+mn-cs"/>
            </a:endParaRPr>
          </a:p>
        </p:txBody>
      </p:sp>
      <p:sp>
        <p:nvSpPr>
          <p:cNvPr id="7"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cs typeface="+mn-cs"/>
            </a:endParaRPr>
          </a:p>
        </p:txBody>
      </p:sp>
      <p:sp>
        <p:nvSpPr>
          <p:cNvPr id="8"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cs typeface="+mn-cs"/>
            </a:endParaRPr>
          </a:p>
        </p:txBody>
      </p:sp>
      <p:sp>
        <p:nvSpPr>
          <p:cNvPr id="9"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cs typeface="+mn-cs"/>
            </a:endParaRPr>
          </a:p>
        </p:txBody>
      </p:sp>
      <p:sp>
        <p:nvSpPr>
          <p:cNvPr id="10"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cs typeface="+mn-cs"/>
            </a:endParaRPr>
          </a:p>
        </p:txBody>
      </p:sp>
      <p:sp>
        <p:nvSpPr>
          <p:cNvPr id="11"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cs typeface="+mn-cs"/>
            </a:endParaRPr>
          </a:p>
        </p:txBody>
      </p:sp>
      <p:sp>
        <p:nvSpPr>
          <p:cNvPr id="12"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cs typeface="+mn-cs"/>
            </a:endParaRPr>
          </a:p>
        </p:txBody>
      </p:sp>
      <p:sp>
        <p:nvSpPr>
          <p:cNvPr id="13"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cs typeface="+mn-cs"/>
            </a:endParaRPr>
          </a:p>
        </p:txBody>
      </p:sp>
      <p:sp>
        <p:nvSpPr>
          <p:cNvPr id="14"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cs typeface="+mn-cs"/>
            </a:endParaRPr>
          </a:p>
        </p:txBody>
      </p:sp>
      <p:sp>
        <p:nvSpPr>
          <p:cNvPr id="15"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cs typeface="+mn-cs"/>
            </a:endParaRPr>
          </a:p>
        </p:txBody>
      </p:sp>
      <p:sp>
        <p:nvSpPr>
          <p:cNvPr id="16" name="24 Forma libre"/>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cs typeface="+mn-cs"/>
            </a:endParaRPr>
          </a:p>
        </p:txBody>
      </p:sp>
      <p:sp>
        <p:nvSpPr>
          <p:cNvPr id="17" name="25 Forma libre"/>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cs typeface="+mn-cs"/>
            </a:endParaRPr>
          </a:p>
        </p:txBody>
      </p:sp>
      <p:sp>
        <p:nvSpPr>
          <p:cNvPr id="18"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cs typeface="+mn-cs"/>
            </a:endParaRPr>
          </a:p>
        </p:txBody>
      </p:sp>
      <p:sp>
        <p:nvSpPr>
          <p:cNvPr id="19" name="6 Rectángulo"/>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0" name="7 Rectángulo"/>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1" name="8 Rectángulo"/>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2" name="9 Rectángulo"/>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 name="10 Rectángulo"/>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11 Rectángulo"/>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 name="2 Marcador de texto"/>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a:t>Haga clic para modificar el estilo de texto del patrón</a:t>
            </a:r>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s-ES"/>
              <a:t>Haga clic para modificar el estilo de título del patrón</a:t>
            </a:r>
            <a:endParaRPr lang="en-US"/>
          </a:p>
        </p:txBody>
      </p:sp>
      <p:sp>
        <p:nvSpPr>
          <p:cNvPr id="25" name="3 Marcador de fecha"/>
          <p:cNvSpPr>
            <a:spLocks noGrp="1"/>
          </p:cNvSpPr>
          <p:nvPr>
            <p:ph type="dt" sz="half" idx="10"/>
          </p:nvPr>
        </p:nvSpPr>
        <p:spPr/>
        <p:txBody>
          <a:bodyPr/>
          <a:lstStyle>
            <a:lvl1pPr>
              <a:defRPr/>
            </a:lvl1pPr>
            <a:extLst/>
          </a:lstStyle>
          <a:p>
            <a:pPr>
              <a:defRPr/>
            </a:pPr>
            <a:fld id="{1D14A14F-B62F-4A64-9F59-2B584534E75B}" type="datetimeFigureOut">
              <a:rPr lang="es-ES"/>
              <a:pPr>
                <a:defRPr/>
              </a:pPr>
              <a:t>02/12/2017</a:t>
            </a:fld>
            <a:endParaRPr lang="es-ES"/>
          </a:p>
        </p:txBody>
      </p:sp>
      <p:sp>
        <p:nvSpPr>
          <p:cNvPr id="26" name="4 Marcador de pie de página"/>
          <p:cNvSpPr>
            <a:spLocks noGrp="1"/>
          </p:cNvSpPr>
          <p:nvPr>
            <p:ph type="ftr" sz="quarter" idx="11"/>
          </p:nvPr>
        </p:nvSpPr>
        <p:spPr/>
        <p:txBody>
          <a:bodyPr/>
          <a:lstStyle>
            <a:lvl1pPr>
              <a:defRPr/>
            </a:lvl1pPr>
            <a:extLst/>
          </a:lstStyle>
          <a:p>
            <a:pPr>
              <a:defRPr/>
            </a:pPr>
            <a:endParaRPr lang="es-ES"/>
          </a:p>
        </p:txBody>
      </p:sp>
      <p:sp>
        <p:nvSpPr>
          <p:cNvPr id="27" name="5 Marcador de número de diapositiva"/>
          <p:cNvSpPr>
            <a:spLocks noGrp="1"/>
          </p:cNvSpPr>
          <p:nvPr>
            <p:ph type="sldNum" sz="quarter" idx="12"/>
          </p:nvPr>
        </p:nvSpPr>
        <p:spPr/>
        <p:txBody>
          <a:bodyPr/>
          <a:lstStyle>
            <a:lvl1pPr>
              <a:defRPr/>
            </a:lvl1pPr>
            <a:extLst/>
          </a:lstStyle>
          <a:p>
            <a:pPr>
              <a:defRPr/>
            </a:pPr>
            <a:fld id="{5CC8F21C-C0B5-48CC-A4F7-D74B8679308F}"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fld id="{D045F1F2-7DC1-4939-89DE-F6190A2D973C}" type="datetimeFigureOut">
              <a:rPr lang="es-ES"/>
              <a:pPr>
                <a:defRPr/>
              </a:pPr>
              <a:t>02/12/2017</a:t>
            </a:fld>
            <a:endParaRPr lang="es-ES"/>
          </a:p>
        </p:txBody>
      </p:sp>
      <p:sp>
        <p:nvSpPr>
          <p:cNvPr id="6" name="5 Marcador de pie de página"/>
          <p:cNvSpPr>
            <a:spLocks noGrp="1"/>
          </p:cNvSpPr>
          <p:nvPr>
            <p:ph type="ftr" sz="quarter" idx="11"/>
          </p:nvPr>
        </p:nvSpPr>
        <p:spPr/>
        <p:txBody>
          <a:bodyPr/>
          <a:lstStyle>
            <a:lvl1pPr>
              <a:defRPr/>
            </a:lvl1pPr>
            <a:extLst/>
          </a:lstStyle>
          <a:p>
            <a:pPr>
              <a:defRPr/>
            </a:pPr>
            <a:endParaRPr lang="es-ES"/>
          </a:p>
        </p:txBody>
      </p:sp>
      <p:sp>
        <p:nvSpPr>
          <p:cNvPr id="7" name="6 Marcador de número de diapositiva"/>
          <p:cNvSpPr>
            <a:spLocks noGrp="1"/>
          </p:cNvSpPr>
          <p:nvPr>
            <p:ph type="sldNum" sz="quarter" idx="12"/>
          </p:nvPr>
        </p:nvSpPr>
        <p:spPr/>
        <p:txBody>
          <a:bodyPr/>
          <a:lstStyle>
            <a:lvl1pPr>
              <a:defRPr/>
            </a:lvl1pPr>
            <a:extLst/>
          </a:lstStyle>
          <a:p>
            <a:pPr>
              <a:defRPr/>
            </a:pPr>
            <a:fld id="{3889F579-5F06-4DD2-A442-F992DDCE7B23}"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7" name="24 Rectángulo"/>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15 Rectángulo"/>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 name="16 Rectángulo"/>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 name="17 Rectángulo"/>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 name="18 Rectángulo"/>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2" name="19 Rectángulo"/>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3" name="20 Rectángulo"/>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4" name="21 Rectángulo"/>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5" name="28 Rectángulo"/>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6" name="29 Rectángulo"/>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1 Título"/>
          <p:cNvSpPr>
            <a:spLocks noGrp="1"/>
          </p:cNvSpPr>
          <p:nvPr>
            <p:ph type="title"/>
          </p:nvPr>
        </p:nvSpPr>
        <p:spPr>
          <a:xfrm>
            <a:off x="504824" y="512064"/>
            <a:ext cx="7772400" cy="914400"/>
          </a:xfrm>
        </p:spPr>
        <p:txBody>
          <a:bodyPr/>
          <a:lstStyle>
            <a:lvl1pPr>
              <a:defRPr sz="4000"/>
            </a:lvl1pPr>
            <a:extLst/>
          </a:lstStyle>
          <a:p>
            <a:r>
              <a:rPr lang="es-ES"/>
              <a:t>Haga clic para modificar el estilo de título del patrón</a:t>
            </a:r>
            <a:endParaRPr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s-ES"/>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s-ES"/>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7" name="6 Marcador de fecha"/>
          <p:cNvSpPr>
            <a:spLocks noGrp="1"/>
          </p:cNvSpPr>
          <p:nvPr>
            <p:ph type="dt" sz="half" idx="10"/>
          </p:nvPr>
        </p:nvSpPr>
        <p:spPr/>
        <p:txBody>
          <a:bodyPr/>
          <a:lstStyle>
            <a:lvl1pPr>
              <a:defRPr/>
            </a:lvl1pPr>
            <a:extLst/>
          </a:lstStyle>
          <a:p>
            <a:pPr>
              <a:defRPr/>
            </a:pPr>
            <a:fld id="{091A6C14-97BB-44E0-9ABB-680D96961D96}" type="datetimeFigureOut">
              <a:rPr lang="es-ES"/>
              <a:pPr>
                <a:defRPr/>
              </a:pPr>
              <a:t>02/12/2017</a:t>
            </a:fld>
            <a:endParaRPr lang="es-ES"/>
          </a:p>
        </p:txBody>
      </p:sp>
      <p:sp>
        <p:nvSpPr>
          <p:cNvPr id="18" name="7 Marcador de pie de página"/>
          <p:cNvSpPr>
            <a:spLocks noGrp="1"/>
          </p:cNvSpPr>
          <p:nvPr>
            <p:ph type="ftr" sz="quarter" idx="11"/>
          </p:nvPr>
        </p:nvSpPr>
        <p:spPr/>
        <p:txBody>
          <a:bodyPr/>
          <a:lstStyle>
            <a:lvl1pPr>
              <a:defRPr/>
            </a:lvl1pPr>
            <a:extLst/>
          </a:lstStyle>
          <a:p>
            <a:pPr>
              <a:defRPr/>
            </a:pPr>
            <a:endParaRPr lang="es-ES"/>
          </a:p>
        </p:txBody>
      </p:sp>
      <p:sp>
        <p:nvSpPr>
          <p:cNvPr id="19" name="8 Marcador de número de diapositiva"/>
          <p:cNvSpPr>
            <a:spLocks noGrp="1"/>
          </p:cNvSpPr>
          <p:nvPr>
            <p:ph type="sldNum" sz="quarter" idx="12"/>
          </p:nvPr>
        </p:nvSpPr>
        <p:spPr/>
        <p:txBody>
          <a:bodyPr/>
          <a:lstStyle>
            <a:lvl1pPr>
              <a:defRPr/>
            </a:lvl1pPr>
            <a:extLst/>
          </a:lstStyle>
          <a:p>
            <a:pPr>
              <a:defRPr/>
            </a:pPr>
            <a:fld id="{6C154D49-BF0A-4FEA-B0AE-5EBECA6AC659}"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lang="es-ES"/>
              <a:t>Haga clic para modificar el estilo de título del patrón</a:t>
            </a:r>
            <a:endParaRPr lang="en-US"/>
          </a:p>
        </p:txBody>
      </p:sp>
      <p:sp>
        <p:nvSpPr>
          <p:cNvPr id="3" name="13 Marcador de fecha"/>
          <p:cNvSpPr>
            <a:spLocks noGrp="1"/>
          </p:cNvSpPr>
          <p:nvPr>
            <p:ph type="dt" sz="half" idx="10"/>
          </p:nvPr>
        </p:nvSpPr>
        <p:spPr/>
        <p:txBody>
          <a:bodyPr/>
          <a:lstStyle>
            <a:lvl1pPr>
              <a:defRPr/>
            </a:lvl1pPr>
          </a:lstStyle>
          <a:p>
            <a:pPr>
              <a:defRPr/>
            </a:pPr>
            <a:fld id="{D10E8B89-1DB5-47C5-A387-A9FA38DCB4BF}" type="datetimeFigureOut">
              <a:rPr lang="es-ES"/>
              <a:pPr>
                <a:defRPr/>
              </a:pPr>
              <a:t>02/12/2017</a:t>
            </a:fld>
            <a:endParaRPr lang="es-ES"/>
          </a:p>
        </p:txBody>
      </p:sp>
      <p:sp>
        <p:nvSpPr>
          <p:cNvPr id="4" name="2 Marcador de pie de página"/>
          <p:cNvSpPr>
            <a:spLocks noGrp="1"/>
          </p:cNvSpPr>
          <p:nvPr>
            <p:ph type="ftr" sz="quarter" idx="11"/>
          </p:nvPr>
        </p:nvSpPr>
        <p:spPr/>
        <p:txBody>
          <a:bodyPr/>
          <a:lstStyle>
            <a:lvl1pPr>
              <a:defRPr/>
            </a:lvl1pPr>
          </a:lstStyle>
          <a:p>
            <a:pPr>
              <a:defRPr/>
            </a:pPr>
            <a:endParaRPr lang="es-ES"/>
          </a:p>
        </p:txBody>
      </p:sp>
      <p:sp>
        <p:nvSpPr>
          <p:cNvPr id="5" name="22 Marcador de número de diapositiva"/>
          <p:cNvSpPr>
            <a:spLocks noGrp="1"/>
          </p:cNvSpPr>
          <p:nvPr>
            <p:ph type="sldNum" sz="quarter" idx="12"/>
          </p:nvPr>
        </p:nvSpPr>
        <p:spPr/>
        <p:txBody>
          <a:bodyPr/>
          <a:lstStyle>
            <a:lvl1pPr>
              <a:defRPr/>
            </a:lvl1pPr>
          </a:lstStyle>
          <a:p>
            <a:pPr>
              <a:defRPr/>
            </a:pPr>
            <a:fld id="{90079AA7-A348-4950-BE05-797DA36B54FD}"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extLst/>
          </a:lstStyle>
          <a:p>
            <a:pPr>
              <a:defRPr/>
            </a:pPr>
            <a:fld id="{7EBA607F-DC6F-4D40-A957-D7482C282814}" type="datetimeFigureOut">
              <a:rPr lang="es-ES"/>
              <a:pPr>
                <a:defRPr/>
              </a:pPr>
              <a:t>02/12/2017</a:t>
            </a:fld>
            <a:endParaRPr lang="es-ES"/>
          </a:p>
        </p:txBody>
      </p:sp>
      <p:sp>
        <p:nvSpPr>
          <p:cNvPr id="3" name="2 Marcador de pie de página"/>
          <p:cNvSpPr>
            <a:spLocks noGrp="1"/>
          </p:cNvSpPr>
          <p:nvPr>
            <p:ph type="ftr" sz="quarter" idx="11"/>
          </p:nvPr>
        </p:nvSpPr>
        <p:spPr/>
        <p:txBody>
          <a:bodyPr/>
          <a:lstStyle>
            <a:lvl1pPr>
              <a:defRPr/>
            </a:lvl1pPr>
            <a:extLst/>
          </a:lstStyle>
          <a:p>
            <a:pPr>
              <a:defRPr/>
            </a:pPr>
            <a:endParaRPr lang="es-ES"/>
          </a:p>
        </p:txBody>
      </p:sp>
      <p:sp>
        <p:nvSpPr>
          <p:cNvPr id="4" name="3 Marcador de número de diapositiva"/>
          <p:cNvSpPr>
            <a:spLocks noGrp="1"/>
          </p:cNvSpPr>
          <p:nvPr>
            <p:ph type="sldNum" sz="quarter" idx="12"/>
          </p:nvPr>
        </p:nvSpPr>
        <p:spPr/>
        <p:txBody>
          <a:bodyPr/>
          <a:lstStyle>
            <a:lvl1pPr>
              <a:defRPr/>
            </a:lvl1pPr>
            <a:extLst/>
          </a:lstStyle>
          <a:p>
            <a:pPr>
              <a:defRPr/>
            </a:pPr>
            <a:fld id="{CB73DD63-9487-4D2A-A70B-A6FCEBCF6D78}"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lang="es-ES"/>
              <a:t>Haga clic para modificar el estilo de título del patrón</a:t>
            </a:r>
            <a:endParaRPr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s-ES"/>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13 Marcador de fecha"/>
          <p:cNvSpPr>
            <a:spLocks noGrp="1"/>
          </p:cNvSpPr>
          <p:nvPr>
            <p:ph type="dt" sz="half" idx="10"/>
          </p:nvPr>
        </p:nvSpPr>
        <p:spPr/>
        <p:txBody>
          <a:bodyPr/>
          <a:lstStyle>
            <a:lvl1pPr>
              <a:defRPr/>
            </a:lvl1pPr>
          </a:lstStyle>
          <a:p>
            <a:pPr>
              <a:defRPr/>
            </a:pPr>
            <a:fld id="{1F122035-2092-4EC0-AE52-550B29362567}" type="datetimeFigureOut">
              <a:rPr lang="es-ES"/>
              <a:pPr>
                <a:defRPr/>
              </a:pPr>
              <a:t>02/12/2017</a:t>
            </a:fld>
            <a:endParaRPr lang="es-ES"/>
          </a:p>
        </p:txBody>
      </p:sp>
      <p:sp>
        <p:nvSpPr>
          <p:cNvPr id="6" name="2 Marcador de pie de página"/>
          <p:cNvSpPr>
            <a:spLocks noGrp="1"/>
          </p:cNvSpPr>
          <p:nvPr>
            <p:ph type="ftr" sz="quarter" idx="11"/>
          </p:nvPr>
        </p:nvSpPr>
        <p:spPr/>
        <p:txBody>
          <a:bodyPr/>
          <a:lstStyle>
            <a:lvl1pPr>
              <a:defRPr/>
            </a:lvl1pPr>
          </a:lstStyle>
          <a:p>
            <a:pPr>
              <a:defRPr/>
            </a:pPr>
            <a:endParaRPr lang="es-ES"/>
          </a:p>
        </p:txBody>
      </p:sp>
      <p:sp>
        <p:nvSpPr>
          <p:cNvPr id="7" name="22 Marcador de número de diapositiva"/>
          <p:cNvSpPr>
            <a:spLocks noGrp="1"/>
          </p:cNvSpPr>
          <p:nvPr>
            <p:ph type="sldNum" sz="quarter" idx="12"/>
          </p:nvPr>
        </p:nvSpPr>
        <p:spPr/>
        <p:txBody>
          <a:bodyPr/>
          <a:lstStyle>
            <a:lvl1pPr>
              <a:defRPr/>
            </a:lvl1pPr>
          </a:lstStyle>
          <a:p>
            <a:pPr>
              <a:defRPr/>
            </a:pPr>
            <a:fld id="{17E48223-1133-4225-B0C3-91F44B32186B}"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7 Rectángulo"/>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6" name="8 Conector recto"/>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9 Grupo"/>
          <p:cNvGrpSpPr>
            <a:grpSpLocks/>
          </p:cNvGrpSpPr>
          <p:nvPr/>
        </p:nvGrpSpPr>
        <p:grpSpPr bwMode="auto">
          <a:xfrm rot="5400000">
            <a:off x="8515351" y="1219200"/>
            <a:ext cx="131762" cy="128587"/>
            <a:chOff x="6668087" y="1297746"/>
            <a:chExt cx="161840" cy="156602"/>
          </a:xfrm>
        </p:grpSpPr>
        <p:cxnSp>
          <p:nvCxnSpPr>
            <p:cNvPr id="8" name="14 Conector recto"/>
            <p:cNvCxnSpPr/>
            <p:nvPr/>
          </p:nvCxnSpPr>
          <p:spPr>
            <a:xfrm rot="16200000">
              <a:off x="6663593" y="1277107"/>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15 Conector recto"/>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16 Conector recto"/>
            <p:cNvCxnSpPr/>
            <p:nvPr/>
          </p:nvCxnSpPr>
          <p:spPr>
            <a:xfrm rot="5400000" flipH="1">
              <a:off x="6744513" y="12761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13 Grupo"/>
          <p:cNvGrpSpPr>
            <a:grpSpLocks/>
          </p:cNvGrpSpPr>
          <p:nvPr/>
        </p:nvGrpSpPr>
        <p:grpSpPr bwMode="auto">
          <a:xfrm rot="5400000">
            <a:off x="8667751" y="1371600"/>
            <a:ext cx="131762" cy="128587"/>
            <a:chOff x="6668087" y="1297746"/>
            <a:chExt cx="161840" cy="156602"/>
          </a:xfrm>
        </p:grpSpPr>
        <p:cxnSp>
          <p:nvCxnSpPr>
            <p:cNvPr id="12" name="10 Conector recto"/>
            <p:cNvCxnSpPr/>
            <p:nvPr/>
          </p:nvCxnSpPr>
          <p:spPr>
            <a:xfrm rot="16200000">
              <a:off x="6663593" y="1277107"/>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1 Conector recto"/>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12 Conector recto"/>
            <p:cNvCxnSpPr/>
            <p:nvPr/>
          </p:nvCxnSpPr>
          <p:spPr>
            <a:xfrm rot="5400000" flipH="1">
              <a:off x="6744513" y="12761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17 Grupo"/>
          <p:cNvGrpSpPr>
            <a:grpSpLocks/>
          </p:cNvGrpSpPr>
          <p:nvPr/>
        </p:nvGrpSpPr>
        <p:grpSpPr bwMode="auto">
          <a:xfrm rot="5400000">
            <a:off x="8320087" y="1474788"/>
            <a:ext cx="131763" cy="128588"/>
            <a:chOff x="6668087" y="1297746"/>
            <a:chExt cx="161840" cy="156602"/>
          </a:xfrm>
        </p:grpSpPr>
        <p:cxnSp>
          <p:nvCxnSpPr>
            <p:cNvPr id="16" name="18 Conector recto"/>
            <p:cNvCxnSpPr/>
            <p:nvPr/>
          </p:nvCxnSpPr>
          <p:spPr>
            <a:xfrm rot="16200000">
              <a:off x="6663592" y="1277107"/>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9 Conector recto"/>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20 Conector recto"/>
            <p:cNvCxnSpPr/>
            <p:nvPr/>
          </p:nvCxnSpPr>
          <p:spPr>
            <a:xfrm rot="5400000" flipH="1">
              <a:off x="6744512" y="12761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s-ES" noProof="0"/>
              <a:t>Haga clic en el icono para agregar una imagen</a:t>
            </a:r>
            <a:endParaRPr lang="en-US" noProof="0"/>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s-ES"/>
              <a:t>Haga clic para modificar el estilo de texto del patrón</a:t>
            </a:r>
          </a:p>
        </p:txBody>
      </p:sp>
      <p:sp>
        <p:nvSpPr>
          <p:cNvPr id="19" name="4 Marcador de fecha"/>
          <p:cNvSpPr>
            <a:spLocks noGrp="1"/>
          </p:cNvSpPr>
          <p:nvPr>
            <p:ph type="dt" sz="half" idx="10"/>
          </p:nvPr>
        </p:nvSpPr>
        <p:spPr>
          <a:xfrm>
            <a:off x="6477000" y="55563"/>
            <a:ext cx="2133600" cy="365125"/>
          </a:xfrm>
        </p:spPr>
        <p:txBody>
          <a:bodyPr/>
          <a:lstStyle>
            <a:lvl1pPr>
              <a:defRPr/>
            </a:lvl1pPr>
            <a:extLst/>
          </a:lstStyle>
          <a:p>
            <a:pPr>
              <a:defRPr/>
            </a:pPr>
            <a:fld id="{CBA5B1A7-A7E8-43D6-BD22-A31B081ABC7C}" type="datetimeFigureOut">
              <a:rPr lang="es-ES"/>
              <a:pPr>
                <a:defRPr/>
              </a:pPr>
              <a:t>02/12/2017</a:t>
            </a:fld>
            <a:endParaRPr lang="es-ES"/>
          </a:p>
        </p:txBody>
      </p:sp>
      <p:sp>
        <p:nvSpPr>
          <p:cNvPr id="20" name="5 Marcador de pie de página"/>
          <p:cNvSpPr>
            <a:spLocks noGrp="1"/>
          </p:cNvSpPr>
          <p:nvPr>
            <p:ph type="ftr" sz="quarter" idx="11"/>
          </p:nvPr>
        </p:nvSpPr>
        <p:spPr>
          <a:xfrm>
            <a:off x="914400" y="55563"/>
            <a:ext cx="5562600" cy="365125"/>
          </a:xfrm>
        </p:spPr>
        <p:txBody>
          <a:bodyPr/>
          <a:lstStyle>
            <a:lvl1pPr>
              <a:defRPr/>
            </a:lvl1pPr>
            <a:extLst/>
          </a:lstStyle>
          <a:p>
            <a:pPr>
              <a:defRPr/>
            </a:pPr>
            <a:endParaRPr lang="es-ES"/>
          </a:p>
        </p:txBody>
      </p:sp>
      <p:sp>
        <p:nvSpPr>
          <p:cNvPr id="21" name="6 Marcador de número de diapositiva"/>
          <p:cNvSpPr>
            <a:spLocks noGrp="1"/>
          </p:cNvSpPr>
          <p:nvPr>
            <p:ph type="sldNum" sz="quarter" idx="12"/>
          </p:nvPr>
        </p:nvSpPr>
        <p:spPr>
          <a:xfrm>
            <a:off x="8610600" y="55563"/>
            <a:ext cx="457200" cy="365125"/>
          </a:xfrm>
        </p:spPr>
        <p:txBody>
          <a:bodyPr/>
          <a:lstStyle>
            <a:lvl1pPr>
              <a:defRPr/>
            </a:lvl1pPr>
            <a:extLst/>
          </a:lstStyle>
          <a:p>
            <a:pPr>
              <a:defRPr/>
            </a:pPr>
            <a:fld id="{ED556C28-E1A4-4D15-B1E9-2BA0C43DAB12}"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7 Rectángulo"/>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8 Rectángulo"/>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9 Rectángulo"/>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 name="10 Rectángulo"/>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2" name="11 Rectángulo"/>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5" name="14 Rectángulo"/>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6" name="15 Rectángulo"/>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7" name="16 Rectángulo"/>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2" name="21 Marcador de título"/>
          <p:cNvSpPr>
            <a:spLocks noGrp="1"/>
          </p:cNvSpPr>
          <p:nvPr>
            <p:ph type="title"/>
          </p:nvPr>
        </p:nvSpPr>
        <p:spPr>
          <a:xfrm>
            <a:off x="914400" y="512763"/>
            <a:ext cx="7772400" cy="914400"/>
          </a:xfrm>
          <a:prstGeom prst="rect">
            <a:avLst/>
          </a:prstGeom>
        </p:spPr>
        <p:txBody>
          <a:bodyPr vert="horz" anchor="t">
            <a:noAutofit/>
          </a:bodyPr>
          <a:lstStyle/>
          <a:p>
            <a:r>
              <a:rPr lang="es-ES"/>
              <a:t>Haga clic para modificar el estilo de título del patrón</a:t>
            </a:r>
            <a:endParaRPr lang="en-US"/>
          </a:p>
        </p:txBody>
      </p:sp>
      <p:sp>
        <p:nvSpPr>
          <p:cNvPr id="1036" name="12 Marcador de texto"/>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cs typeface="+mn-cs"/>
              </a:defRPr>
            </a:lvl1pPr>
            <a:extLst/>
          </a:lstStyle>
          <a:p>
            <a:pPr>
              <a:defRPr/>
            </a:pPr>
            <a:fld id="{E395DDD7-5769-4677-B5FE-36B728840E7B}" type="datetimeFigureOut">
              <a:rPr lang="es-ES"/>
              <a:pPr>
                <a:defRPr/>
              </a:pPr>
              <a:t>02/12/2017</a:t>
            </a:fld>
            <a:endParaRPr lang="es-ES"/>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endParaRPr lang="es-ES"/>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cs typeface="+mn-cs"/>
              </a:defRPr>
            </a:lvl1pPr>
            <a:extLst/>
          </a:lstStyle>
          <a:p>
            <a:pPr>
              <a:defRPr/>
            </a:pPr>
            <a:fld id="{B42F454A-41A8-484E-9BD1-BCBE1FF89672}" type="slidenum">
              <a:rPr lang="es-ES"/>
              <a:pPr>
                <a:defRPr/>
              </a:pPr>
              <a:t>‹#›</a:t>
            </a:fld>
            <a:endParaRPr lang="es-ES"/>
          </a:p>
        </p:txBody>
      </p:sp>
    </p:spTree>
  </p:cSld>
  <p:clrMap bg1="dk1" tx1="lt1" bg2="dk2" tx2="lt2" accent1="accent1" accent2="accent2" accent3="accent3" accent4="accent4" accent5="accent5" accent6="accent6" hlink="hlink" folHlink="folHlink"/>
  <p:sldLayoutIdLst>
    <p:sldLayoutId id="2147483672" r:id="rId1"/>
    <p:sldLayoutId id="2147483671" r:id="rId2"/>
    <p:sldLayoutId id="2147483673" r:id="rId3"/>
    <p:sldLayoutId id="2147483674" r:id="rId4"/>
    <p:sldLayoutId id="2147483675" r:id="rId5"/>
    <p:sldLayoutId id="2147483670" r:id="rId6"/>
    <p:sldLayoutId id="2147483676" r:id="rId7"/>
    <p:sldLayoutId id="2147483669" r:id="rId8"/>
    <p:sldLayoutId id="2147483677" r:id="rId9"/>
    <p:sldLayoutId id="2147483668" r:id="rId10"/>
    <p:sldLayoutId id="2147483667" r:id="rId11"/>
  </p:sldLayoutIdLst>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www.itlos.org/cases/list-of-cases/case-no-23/"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www.un.org/en/ga/search/view_doc.asp?symbol=A/RES/71/292" TargetMode="Externa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1 Imagen" descr="parte 4_edited-1.jpg"/>
          <p:cNvPicPr>
            <a:picLocks noChangeAspect="1"/>
          </p:cNvPicPr>
          <p:nvPr/>
        </p:nvPicPr>
        <p:blipFill>
          <a:blip r:embed="rId2"/>
          <a:srcRect/>
          <a:stretch>
            <a:fillRect/>
          </a:stretch>
        </p:blipFill>
        <p:spPr bwMode="auto">
          <a:xfrm>
            <a:off x="900113" y="520700"/>
            <a:ext cx="7343775" cy="6337300"/>
          </a:xfrm>
          <a:prstGeom prst="rect">
            <a:avLst/>
          </a:prstGeom>
          <a:noFill/>
          <a:ln w="9525">
            <a:noFill/>
            <a:miter lim="800000"/>
            <a:headEnd/>
            <a:tailEnd/>
          </a:ln>
        </p:spPr>
      </p:pic>
      <p:sp>
        <p:nvSpPr>
          <p:cNvPr id="13314" name="CuadroTexto 1"/>
          <p:cNvSpPr txBox="1">
            <a:spLocks noChangeArrowheads="1"/>
          </p:cNvSpPr>
          <p:nvPr/>
        </p:nvSpPr>
        <p:spPr bwMode="auto">
          <a:xfrm>
            <a:off x="2376488" y="4724400"/>
            <a:ext cx="5219700" cy="1016000"/>
          </a:xfrm>
          <a:prstGeom prst="rect">
            <a:avLst/>
          </a:prstGeom>
          <a:noFill/>
          <a:ln w="9525">
            <a:noFill/>
            <a:miter lim="800000"/>
            <a:headEnd/>
            <a:tailEnd/>
          </a:ln>
        </p:spPr>
        <p:txBody>
          <a:bodyPr>
            <a:spAutoFit/>
          </a:bodyPr>
          <a:lstStyle/>
          <a:p>
            <a:r>
              <a:rPr lang="es-ES" sz="6000" b="1">
                <a:latin typeface="Blackadder ITC" pitchFamily="82" charset="0"/>
              </a:rPr>
              <a:t>Responsabilidad</a:t>
            </a:r>
            <a:r>
              <a:rPr lang="es-ES" sz="5400" b="1">
                <a:latin typeface="Blackadder ITC" pitchFamily="82" charset="0"/>
              </a:rPr>
              <a:t> </a:t>
            </a:r>
            <a:endParaRPr lang="es-UY" sz="5400" b="1">
              <a:latin typeface="Blackadder ITC" pitchFamily="82" charset="0"/>
            </a:endParaRPr>
          </a:p>
        </p:txBody>
      </p:sp>
      <p:sp>
        <p:nvSpPr>
          <p:cNvPr id="3" name="Rectángulo: esquinas redondeadas 2">
            <a:extLst/>
          </p:cNvPr>
          <p:cNvSpPr/>
          <p:nvPr/>
        </p:nvSpPr>
        <p:spPr>
          <a:xfrm>
            <a:off x="1403350" y="5870575"/>
            <a:ext cx="1944688" cy="46672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UY"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3 Rectángulo"/>
          <p:cNvSpPr>
            <a:spLocks noChangeArrowheads="1"/>
          </p:cNvSpPr>
          <p:nvPr/>
        </p:nvSpPr>
        <p:spPr bwMode="auto">
          <a:xfrm>
            <a:off x="684213" y="981075"/>
            <a:ext cx="7775575" cy="1630363"/>
          </a:xfrm>
          <a:prstGeom prst="rect">
            <a:avLst/>
          </a:prstGeom>
          <a:solidFill>
            <a:schemeClr val="bg1"/>
          </a:solidFill>
          <a:ln w="28575">
            <a:solidFill>
              <a:srgbClr val="FF0000"/>
            </a:solidFill>
            <a:miter lim="800000"/>
            <a:headEnd/>
            <a:tailEnd/>
          </a:ln>
        </p:spPr>
        <p:txBody>
          <a:bodyPr>
            <a:spAutoFit/>
          </a:bodyPr>
          <a:lstStyle/>
          <a:p>
            <a:r>
              <a:rPr lang="es-ES" b="1"/>
              <a:t>1. El Estado Parte que sea parte en una controversia relativa a la interpretación o la aplicación de esta Convención </a:t>
            </a:r>
            <a:r>
              <a:rPr lang="es-ES" b="1" u="sng"/>
              <a:t>podrá invitar a la otra u otras partes a someterla a conciliación</a:t>
            </a:r>
            <a:r>
              <a:rPr lang="es-ES" b="1"/>
              <a:t> de conformidad con el procedimiento establecido en la sección 1 del Anexo V o con otro procedimiento de conciliación….</a:t>
            </a:r>
          </a:p>
        </p:txBody>
      </p:sp>
      <p:sp>
        <p:nvSpPr>
          <p:cNvPr id="25602" name="5 Rectángulo"/>
          <p:cNvSpPr>
            <a:spLocks noChangeArrowheads="1"/>
          </p:cNvSpPr>
          <p:nvPr/>
        </p:nvSpPr>
        <p:spPr bwMode="auto">
          <a:xfrm>
            <a:off x="755650" y="2924175"/>
            <a:ext cx="7200900" cy="923925"/>
          </a:xfrm>
          <a:prstGeom prst="rect">
            <a:avLst/>
          </a:prstGeom>
          <a:solidFill>
            <a:schemeClr val="bg1"/>
          </a:solidFill>
          <a:ln w="9525">
            <a:noFill/>
            <a:miter lim="800000"/>
            <a:headEnd/>
            <a:tailEnd/>
          </a:ln>
        </p:spPr>
        <p:txBody>
          <a:bodyPr>
            <a:spAutoFit/>
          </a:bodyPr>
          <a:lstStyle/>
          <a:p>
            <a:r>
              <a:rPr lang="es-ES" sz="1800" b="1">
                <a:latin typeface="Corbel" pitchFamily="34" charset="0"/>
              </a:rPr>
              <a:t>ANEXO V. CONCILIACIÓN</a:t>
            </a:r>
          </a:p>
          <a:p>
            <a:r>
              <a:rPr lang="es-ES" sz="1800" b="1">
                <a:latin typeface="Corbel" pitchFamily="34" charset="0"/>
              </a:rPr>
              <a:t>SECCIÓN 1. PROCEDIMIENTO DE CONCILIACIÓN DE</a:t>
            </a:r>
          </a:p>
          <a:p>
            <a:r>
              <a:rPr lang="es-ES" sz="1800" b="1">
                <a:latin typeface="Corbel" pitchFamily="34" charset="0"/>
              </a:rPr>
              <a:t>CONFORMIDAD CON LA SECCIÓN 1 DE LA PARTE XV</a:t>
            </a:r>
          </a:p>
        </p:txBody>
      </p:sp>
      <p:sp>
        <p:nvSpPr>
          <p:cNvPr id="28675" name="6 Rectángulo"/>
          <p:cNvSpPr>
            <a:spLocks noChangeArrowheads="1"/>
          </p:cNvSpPr>
          <p:nvPr/>
        </p:nvSpPr>
        <p:spPr bwMode="auto">
          <a:xfrm>
            <a:off x="611188" y="3789363"/>
            <a:ext cx="8532812" cy="3970337"/>
          </a:xfrm>
          <a:prstGeom prst="rect">
            <a:avLst/>
          </a:prstGeom>
          <a:solidFill>
            <a:schemeClr val="bg1"/>
          </a:solidFill>
          <a:ln w="9525">
            <a:noFill/>
            <a:miter lim="800000"/>
            <a:headEnd/>
            <a:tailEnd/>
          </a:ln>
        </p:spPr>
        <p:txBody>
          <a:bodyPr>
            <a:spAutoFit/>
          </a:bodyPr>
          <a:lstStyle/>
          <a:p>
            <a:pPr>
              <a:defRPr/>
            </a:pPr>
            <a:endParaRPr lang="es-ES" sz="1800" b="1" dirty="0"/>
          </a:p>
          <a:p>
            <a:pPr>
              <a:defRPr/>
            </a:pPr>
            <a:r>
              <a:rPr lang="es-ES" sz="1800" b="1" dirty="0"/>
              <a:t>Incoación del procedimiento</a:t>
            </a:r>
          </a:p>
          <a:p>
            <a:pPr>
              <a:buFont typeface="Wingdings" pitchFamily="2" charset="2"/>
              <a:buChar char="ü"/>
              <a:defRPr/>
            </a:pPr>
            <a:r>
              <a:rPr lang="en-US" sz="1800" b="1" dirty="0"/>
              <a:t>Por </a:t>
            </a:r>
            <a:r>
              <a:rPr lang="en-US" sz="1800" b="1" dirty="0" err="1"/>
              <a:t>cualquiera</a:t>
            </a:r>
            <a:r>
              <a:rPr lang="en-US" sz="1800" b="1" dirty="0"/>
              <a:t> de las </a:t>
            </a:r>
            <a:r>
              <a:rPr lang="en-US" sz="1800" b="1" dirty="0" err="1"/>
              <a:t>Partes</a:t>
            </a:r>
            <a:r>
              <a:rPr lang="en-US" sz="1800" b="1" dirty="0"/>
              <a:t> </a:t>
            </a:r>
            <a:r>
              <a:rPr lang="en-US" sz="1800" b="1" dirty="0" err="1"/>
              <a:t>mediante</a:t>
            </a:r>
            <a:r>
              <a:rPr lang="en-US" sz="1800" b="1" dirty="0"/>
              <a:t> </a:t>
            </a:r>
            <a:r>
              <a:rPr lang="en-US" sz="1800" b="1" dirty="0" err="1"/>
              <a:t>notificación</a:t>
            </a:r>
            <a:r>
              <a:rPr lang="en-US" sz="1800" b="1" dirty="0"/>
              <a:t> </a:t>
            </a:r>
            <a:r>
              <a:rPr lang="en-US" sz="1800" b="1" dirty="0" err="1"/>
              <a:t>escrita</a:t>
            </a:r>
            <a:r>
              <a:rPr lang="es-ES" sz="1800" b="1" dirty="0"/>
              <a:t> dirigida a la </a:t>
            </a:r>
          </a:p>
          <a:p>
            <a:pPr>
              <a:defRPr/>
            </a:pPr>
            <a:r>
              <a:rPr lang="es-ES" sz="1800" b="1" dirty="0"/>
              <a:t>   otra u otras partes en la controversia. Art.1</a:t>
            </a:r>
          </a:p>
          <a:p>
            <a:pPr>
              <a:defRPr/>
            </a:pPr>
            <a:endParaRPr lang="es-ES" sz="1800" b="1" dirty="0"/>
          </a:p>
          <a:p>
            <a:pPr>
              <a:buFont typeface="Wingdings" pitchFamily="2" charset="2"/>
              <a:buChar char="ü"/>
              <a:defRPr/>
            </a:pPr>
            <a:r>
              <a:rPr lang="es-ES" sz="1800" b="1" dirty="0"/>
              <a:t>Lista de conciliadores                   Secretario General de la ONU. </a:t>
            </a:r>
          </a:p>
          <a:p>
            <a:pPr>
              <a:defRPr/>
            </a:pPr>
            <a:r>
              <a:rPr lang="es-ES" sz="1800" b="1" dirty="0"/>
              <a:t>   Cada Estado Parte tendrá derecho a designar cuatro conciliadores.</a:t>
            </a:r>
          </a:p>
          <a:p>
            <a:pPr>
              <a:defRPr/>
            </a:pPr>
            <a:r>
              <a:rPr lang="es-ES" sz="1800" b="1" dirty="0"/>
              <a:t>   Art. 2: Integración de comisión de conciliación: cinco miembros.</a:t>
            </a:r>
          </a:p>
          <a:p>
            <a:pPr>
              <a:defRPr/>
            </a:pPr>
            <a:endParaRPr lang="es-ES" sz="1800" b="1" dirty="0"/>
          </a:p>
          <a:p>
            <a:pPr marL="285750" indent="-285750">
              <a:buFont typeface="Wingdings" panose="05000000000000000000" pitchFamily="2" charset="2"/>
              <a:buChar char="ü"/>
              <a:defRPr/>
            </a:pPr>
            <a:r>
              <a:rPr lang="es-ES" sz="1800" b="1" dirty="0"/>
              <a:t>Informe no vinculante.</a:t>
            </a:r>
          </a:p>
          <a:p>
            <a:pPr>
              <a:defRPr/>
            </a:pPr>
            <a:endParaRPr lang="es-ES" sz="1800" b="1" dirty="0"/>
          </a:p>
          <a:p>
            <a:pPr>
              <a:defRPr/>
            </a:pPr>
            <a:endParaRPr lang="es-ES" sz="1800" b="1" dirty="0"/>
          </a:p>
          <a:p>
            <a:pPr>
              <a:defRPr/>
            </a:pPr>
            <a:endParaRPr lang="en-US" sz="1800" b="1" dirty="0"/>
          </a:p>
          <a:p>
            <a:pPr>
              <a:defRPr/>
            </a:pPr>
            <a:endParaRPr lang="es-ES" sz="1800" b="1" dirty="0"/>
          </a:p>
        </p:txBody>
      </p:sp>
      <p:cxnSp>
        <p:nvCxnSpPr>
          <p:cNvPr id="9" name="8 Conector recto de flecha"/>
          <p:cNvCxnSpPr/>
          <p:nvPr/>
        </p:nvCxnSpPr>
        <p:spPr>
          <a:xfrm>
            <a:off x="3348038" y="5373688"/>
            <a:ext cx="10795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9 Rectángulo"/>
          <p:cNvSpPr/>
          <p:nvPr/>
        </p:nvSpPr>
        <p:spPr>
          <a:xfrm>
            <a:off x="323850" y="188913"/>
            <a:ext cx="2879725" cy="584200"/>
          </a:xfrm>
          <a:prstGeom prst="rect">
            <a:avLst/>
          </a:prstGeom>
          <a:ln w="38100">
            <a:solidFill>
              <a:schemeClr val="accent1">
                <a:lumMod val="75000"/>
              </a:schemeClr>
            </a:solidFill>
          </a:ln>
        </p:spPr>
        <p:txBody>
          <a:bodyPr>
            <a:spAutoFit/>
          </a:bodyPr>
          <a:lstStyle/>
          <a:p>
            <a:pPr fontAlgn="auto">
              <a:spcBef>
                <a:spcPts val="0"/>
              </a:spcBef>
              <a:spcAft>
                <a:spcPts val="0"/>
              </a:spcAft>
              <a:defRPr/>
            </a:pPr>
            <a:r>
              <a:rPr lang="es-ES" sz="3200" b="1" dirty="0">
                <a:latin typeface="Arial" pitchFamily="34" charset="0"/>
                <a:cs typeface="Arial" pitchFamily="34" charset="0"/>
              </a:rPr>
              <a:t>Conciliación</a:t>
            </a:r>
          </a:p>
        </p:txBody>
      </p:sp>
      <p:sp>
        <p:nvSpPr>
          <p:cNvPr id="25606" name="10 Rectángulo"/>
          <p:cNvSpPr>
            <a:spLocks noChangeArrowheads="1"/>
          </p:cNvSpPr>
          <p:nvPr/>
        </p:nvSpPr>
        <p:spPr bwMode="auto">
          <a:xfrm>
            <a:off x="6804025" y="260350"/>
            <a:ext cx="1506538" cy="369888"/>
          </a:xfrm>
          <a:prstGeom prst="rect">
            <a:avLst/>
          </a:prstGeom>
          <a:noFill/>
          <a:ln w="9525">
            <a:noFill/>
            <a:miter lim="800000"/>
            <a:headEnd/>
            <a:tailEnd/>
          </a:ln>
        </p:spPr>
        <p:txBody>
          <a:bodyPr wrap="none">
            <a:spAutoFit/>
          </a:bodyPr>
          <a:lstStyle/>
          <a:p>
            <a:r>
              <a:rPr lang="es-ES" sz="1800" b="1"/>
              <a:t>Artículo 284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2 Rectángulo"/>
          <p:cNvSpPr>
            <a:spLocks noChangeArrowheads="1"/>
          </p:cNvSpPr>
          <p:nvPr/>
        </p:nvSpPr>
        <p:spPr bwMode="auto">
          <a:xfrm>
            <a:off x="1042988" y="1628775"/>
            <a:ext cx="6985000" cy="3724275"/>
          </a:xfrm>
          <a:prstGeom prst="rect">
            <a:avLst/>
          </a:prstGeom>
          <a:solidFill>
            <a:schemeClr val="bg1"/>
          </a:solidFill>
          <a:ln w="9525">
            <a:noFill/>
            <a:miter lim="800000"/>
            <a:headEnd/>
            <a:tailEnd/>
          </a:ln>
        </p:spPr>
        <p:txBody>
          <a:bodyPr>
            <a:spAutoFit/>
          </a:bodyPr>
          <a:lstStyle/>
          <a:p>
            <a:endParaRPr lang="es-ES" b="1"/>
          </a:p>
          <a:p>
            <a:endParaRPr lang="es-ES" b="1"/>
          </a:p>
          <a:p>
            <a:endParaRPr lang="es-ES" b="1"/>
          </a:p>
          <a:p>
            <a:r>
              <a:rPr lang="es-ES" b="1"/>
              <a:t>Las disposiciones de esta sección se aplicarán a cualquier controversia que, en virtud de la sección 5 de la Parte XI, haya de resolverse de conformidad con los procedimientos establecidos en esta Parte. </a:t>
            </a:r>
          </a:p>
          <a:p>
            <a:endParaRPr lang="es-ES" sz="2400" b="1"/>
          </a:p>
          <a:p>
            <a:pPr>
              <a:buFont typeface="Wingdings" pitchFamily="2" charset="2"/>
              <a:buChar char="ü"/>
            </a:pPr>
            <a:r>
              <a:rPr lang="es-ES" sz="2400" b="1"/>
              <a:t>Si una entidad que no sea un Estado Parte fuere parte en tal controversia, esta sección se aplicará </a:t>
            </a:r>
            <a:r>
              <a:rPr lang="es-ES" sz="2400" b="1" i="1"/>
              <a:t>mutatis mutandis.</a:t>
            </a:r>
            <a:endParaRPr lang="es-ES" sz="2400" b="1"/>
          </a:p>
        </p:txBody>
      </p:sp>
      <p:sp>
        <p:nvSpPr>
          <p:cNvPr id="26626" name="3 Rectángulo"/>
          <p:cNvSpPr>
            <a:spLocks noChangeArrowheads="1"/>
          </p:cNvSpPr>
          <p:nvPr/>
        </p:nvSpPr>
        <p:spPr bwMode="auto">
          <a:xfrm>
            <a:off x="971550" y="836613"/>
            <a:ext cx="7056438" cy="923925"/>
          </a:xfrm>
          <a:prstGeom prst="rect">
            <a:avLst/>
          </a:prstGeom>
          <a:noFill/>
          <a:ln w="38100">
            <a:solidFill>
              <a:srgbClr val="00B050"/>
            </a:solidFill>
            <a:miter lim="800000"/>
            <a:headEnd/>
            <a:tailEnd/>
          </a:ln>
        </p:spPr>
        <p:txBody>
          <a:bodyPr>
            <a:spAutoFit/>
          </a:bodyPr>
          <a:lstStyle/>
          <a:p>
            <a:r>
              <a:rPr lang="es-ES" sz="1800" b="1" i="1"/>
              <a:t>Artículo 285</a:t>
            </a:r>
          </a:p>
          <a:p>
            <a:r>
              <a:rPr lang="es-ES" sz="1800" b="1" i="1"/>
              <a:t>Aplicación de esta sección a las controversias sometidas de conformidad con la Parte XI</a:t>
            </a:r>
          </a:p>
        </p:txBody>
      </p:sp>
      <p:sp>
        <p:nvSpPr>
          <p:cNvPr id="5" name="4 Forma libre"/>
          <p:cNvSpPr/>
          <p:nvPr/>
        </p:nvSpPr>
        <p:spPr>
          <a:xfrm>
            <a:off x="7812088" y="4221163"/>
            <a:ext cx="766762" cy="1111250"/>
          </a:xfrm>
          <a:custGeom>
            <a:avLst/>
            <a:gdLst>
              <a:gd name="connsiteX0" fmla="*/ 172064 w 766915"/>
              <a:gd name="connsiteY0" fmla="*/ 518651 h 1111045"/>
              <a:gd name="connsiteX1" fmla="*/ 83574 w 766915"/>
              <a:gd name="connsiteY1" fmla="*/ 1049593 h 1111045"/>
              <a:gd name="connsiteX2" fmla="*/ 673509 w 766915"/>
              <a:gd name="connsiteY2" fmla="*/ 149942 h 1111045"/>
              <a:gd name="connsiteX3" fmla="*/ 644013 w 766915"/>
              <a:gd name="connsiteY3" fmla="*/ 149942 h 1111045"/>
              <a:gd name="connsiteX4" fmla="*/ 629264 w 766915"/>
              <a:gd name="connsiteY4" fmla="*/ 135193 h 1111045"/>
              <a:gd name="connsiteX5" fmla="*/ 599767 w 766915"/>
              <a:gd name="connsiteY5" fmla="*/ 135193 h 111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6915" h="1111045">
                <a:moveTo>
                  <a:pt x="172064" y="518651"/>
                </a:moveTo>
                <a:cubicBezTo>
                  <a:pt x="86032" y="814848"/>
                  <a:pt x="0" y="1111045"/>
                  <a:pt x="83574" y="1049593"/>
                </a:cubicBezTo>
                <a:cubicBezTo>
                  <a:pt x="167148" y="988141"/>
                  <a:pt x="580103" y="299884"/>
                  <a:pt x="673509" y="149942"/>
                </a:cubicBezTo>
                <a:cubicBezTo>
                  <a:pt x="766915" y="0"/>
                  <a:pt x="651387" y="152400"/>
                  <a:pt x="644013" y="149942"/>
                </a:cubicBezTo>
                <a:cubicBezTo>
                  <a:pt x="636639" y="147484"/>
                  <a:pt x="636638" y="137651"/>
                  <a:pt x="629264" y="135193"/>
                </a:cubicBezTo>
                <a:cubicBezTo>
                  <a:pt x="621890" y="132735"/>
                  <a:pt x="610828" y="133964"/>
                  <a:pt x="599767" y="135193"/>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Rectángulo"/>
          <p:cNvSpPr>
            <a:spLocks noChangeArrowheads="1"/>
          </p:cNvSpPr>
          <p:nvPr/>
        </p:nvSpPr>
        <p:spPr bwMode="auto">
          <a:xfrm>
            <a:off x="1547813" y="2636838"/>
            <a:ext cx="6624637" cy="946150"/>
          </a:xfrm>
          <a:prstGeom prst="rect">
            <a:avLst/>
          </a:prstGeom>
          <a:noFill/>
          <a:ln w="9525">
            <a:noFill/>
            <a:miter lim="800000"/>
            <a:headEnd/>
            <a:tailEnd/>
          </a:ln>
        </p:spPr>
        <p:txBody>
          <a:bodyPr>
            <a:spAutoFit/>
          </a:bodyPr>
          <a:lstStyle/>
          <a:p>
            <a:pPr>
              <a:buFont typeface="Wingdings" pitchFamily="2" charset="2"/>
              <a:buChar char="v"/>
            </a:pPr>
            <a:r>
              <a:rPr lang="en-US" sz="2800" b="1"/>
              <a:t>Procedimientos obligatorios   </a:t>
            </a:r>
          </a:p>
          <a:p>
            <a:r>
              <a:rPr lang="en-US" sz="2800" b="1"/>
              <a:t>   jurisdiccionales,  arts. 286 a 296.</a:t>
            </a:r>
            <a:endParaRPr lang="es-ES" sz="2800" b="1"/>
          </a:p>
        </p:txBody>
      </p:sp>
      <p:sp>
        <p:nvSpPr>
          <p:cNvPr id="3" name="2 Rectángulo"/>
          <p:cNvSpPr>
            <a:spLocks noChangeArrowheads="1"/>
          </p:cNvSpPr>
          <p:nvPr/>
        </p:nvSpPr>
        <p:spPr bwMode="auto">
          <a:xfrm>
            <a:off x="1619250" y="1268413"/>
            <a:ext cx="6121400" cy="954087"/>
          </a:xfrm>
          <a:prstGeom prst="rect">
            <a:avLst/>
          </a:prstGeom>
          <a:noFill/>
          <a:ln w="9525">
            <a:noFill/>
            <a:miter lim="800000"/>
            <a:headEnd/>
            <a:tailEnd/>
          </a:ln>
        </p:spPr>
        <p:txBody>
          <a:bodyPr>
            <a:spAutoFit/>
          </a:bodyPr>
          <a:lstStyle/>
          <a:p>
            <a:pPr>
              <a:buFont typeface="Wingdings" pitchFamily="2" charset="2"/>
              <a:buChar char="v"/>
            </a:pPr>
            <a:r>
              <a:rPr lang="en-US" sz="2800" b="1"/>
              <a:t>Disposiciones   </a:t>
            </a:r>
          </a:p>
          <a:p>
            <a:r>
              <a:rPr lang="en-US" sz="2800" b="1"/>
              <a:t>   generales, arts. 279 a 285.</a:t>
            </a:r>
            <a:endParaRPr lang="es-ES" sz="2800" b="1"/>
          </a:p>
        </p:txBody>
      </p:sp>
      <p:sp>
        <p:nvSpPr>
          <p:cNvPr id="27651" name="3 Rectángulo"/>
          <p:cNvSpPr>
            <a:spLocks noChangeArrowheads="1"/>
          </p:cNvSpPr>
          <p:nvPr/>
        </p:nvSpPr>
        <p:spPr bwMode="auto">
          <a:xfrm>
            <a:off x="1547813" y="4221163"/>
            <a:ext cx="6624637" cy="1373187"/>
          </a:xfrm>
          <a:prstGeom prst="rect">
            <a:avLst/>
          </a:prstGeom>
          <a:solidFill>
            <a:schemeClr val="bg1"/>
          </a:solidFill>
          <a:ln w="9525">
            <a:noFill/>
            <a:miter lim="800000"/>
            <a:headEnd/>
            <a:tailEnd/>
          </a:ln>
        </p:spPr>
        <p:txBody>
          <a:bodyPr>
            <a:spAutoFit/>
          </a:bodyPr>
          <a:lstStyle/>
          <a:p>
            <a:pPr>
              <a:buFont typeface="Wingdings" pitchFamily="2" charset="2"/>
              <a:buChar char="v"/>
            </a:pPr>
            <a:r>
              <a:rPr lang="en-US" sz="2800" b="1"/>
              <a:t>Limitaciones y excepciones a  </a:t>
            </a:r>
          </a:p>
          <a:p>
            <a:r>
              <a:rPr lang="en-US" sz="2800" b="1"/>
              <a:t>   procedimientos obligatorios, </a:t>
            </a:r>
          </a:p>
          <a:p>
            <a:r>
              <a:rPr lang="en-US" sz="2800" b="1"/>
              <a:t>   arts. 297 a 299.</a:t>
            </a:r>
            <a:endParaRPr lang="es-ES" sz="2800" b="1"/>
          </a:p>
        </p:txBody>
      </p:sp>
      <p:sp>
        <p:nvSpPr>
          <p:cNvPr id="27652" name="4 CuadroTexto"/>
          <p:cNvSpPr txBox="1">
            <a:spLocks noChangeArrowheads="1"/>
          </p:cNvSpPr>
          <p:nvPr/>
        </p:nvSpPr>
        <p:spPr bwMode="auto">
          <a:xfrm>
            <a:off x="250825" y="333375"/>
            <a:ext cx="2233613" cy="557213"/>
          </a:xfrm>
          <a:prstGeom prst="rect">
            <a:avLst/>
          </a:prstGeom>
          <a:noFill/>
          <a:ln w="38100">
            <a:solidFill>
              <a:srgbClr val="FF0000"/>
            </a:solidFill>
            <a:miter lim="800000"/>
            <a:headEnd/>
            <a:tailEnd/>
          </a:ln>
        </p:spPr>
        <p:txBody>
          <a:bodyPr>
            <a:spAutoFit/>
          </a:bodyPr>
          <a:lstStyle/>
          <a:p>
            <a:r>
              <a:rPr lang="en-US" sz="2800" b="1"/>
              <a:t>PARTE XV</a:t>
            </a:r>
            <a:endParaRPr lang="es-ES" sz="2800" b="1"/>
          </a:p>
        </p:txBody>
      </p:sp>
      <p:sp>
        <p:nvSpPr>
          <p:cNvPr id="6" name="5 Forma libre"/>
          <p:cNvSpPr/>
          <p:nvPr/>
        </p:nvSpPr>
        <p:spPr>
          <a:xfrm rot="20957258">
            <a:off x="7261225" y="2609850"/>
            <a:ext cx="968375" cy="971550"/>
          </a:xfrm>
          <a:custGeom>
            <a:avLst/>
            <a:gdLst>
              <a:gd name="connsiteX0" fmla="*/ 201561 w 968477"/>
              <a:gd name="connsiteY0" fmla="*/ 516193 h 970935"/>
              <a:gd name="connsiteX1" fmla="*/ 127819 w 968477"/>
              <a:gd name="connsiteY1" fmla="*/ 884903 h 970935"/>
              <a:gd name="connsiteX2" fmla="*/ 968477 w 968477"/>
              <a:gd name="connsiteY2" fmla="*/ 0 h 970935"/>
              <a:gd name="connsiteX3" fmla="*/ 968477 w 968477"/>
              <a:gd name="connsiteY3" fmla="*/ 0 h 970935"/>
            </a:gdLst>
            <a:ahLst/>
            <a:cxnLst>
              <a:cxn ang="0">
                <a:pos x="connsiteX0" y="connsiteY0"/>
              </a:cxn>
              <a:cxn ang="0">
                <a:pos x="connsiteX1" y="connsiteY1"/>
              </a:cxn>
              <a:cxn ang="0">
                <a:pos x="connsiteX2" y="connsiteY2"/>
              </a:cxn>
              <a:cxn ang="0">
                <a:pos x="connsiteX3" y="connsiteY3"/>
              </a:cxn>
            </a:cxnLst>
            <a:rect l="l" t="t" r="r" b="b"/>
            <a:pathLst>
              <a:path w="968477" h="970935">
                <a:moveTo>
                  <a:pt x="201561" y="516193"/>
                </a:moveTo>
                <a:cubicBezTo>
                  <a:pt x="100780" y="743564"/>
                  <a:pt x="0" y="970935"/>
                  <a:pt x="127819" y="884903"/>
                </a:cubicBezTo>
                <a:cubicBezTo>
                  <a:pt x="255638" y="798871"/>
                  <a:pt x="968477" y="0"/>
                  <a:pt x="968477" y="0"/>
                </a:cubicBezTo>
                <a:lnTo>
                  <a:pt x="968477" y="0"/>
                </a:ln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2 Rectángulo"/>
          <p:cNvSpPr>
            <a:spLocks noChangeArrowheads="1"/>
          </p:cNvSpPr>
          <p:nvPr/>
        </p:nvSpPr>
        <p:spPr bwMode="auto">
          <a:xfrm>
            <a:off x="2124075" y="620713"/>
            <a:ext cx="6048375" cy="647700"/>
          </a:xfrm>
          <a:prstGeom prst="rect">
            <a:avLst/>
          </a:prstGeom>
          <a:noFill/>
          <a:ln w="38100">
            <a:solidFill>
              <a:srgbClr val="FFC000"/>
            </a:solidFill>
            <a:miter lim="800000"/>
            <a:headEnd/>
            <a:tailEnd/>
          </a:ln>
        </p:spPr>
        <p:txBody>
          <a:bodyPr>
            <a:spAutoFit/>
          </a:bodyPr>
          <a:lstStyle/>
          <a:p>
            <a:r>
              <a:rPr lang="es-ES" sz="1800" b="1"/>
              <a:t>PROCEDIMIENTOS  OBLIGATORIOS</a:t>
            </a:r>
          </a:p>
          <a:p>
            <a:r>
              <a:rPr lang="es-ES" sz="1800" b="1"/>
              <a:t>CONDUCENTES  A  DECISIONES  OBLIGATORIAS</a:t>
            </a:r>
          </a:p>
        </p:txBody>
      </p:sp>
      <p:sp>
        <p:nvSpPr>
          <p:cNvPr id="28674" name="3 CuadroTexto"/>
          <p:cNvSpPr txBox="1">
            <a:spLocks noChangeArrowheads="1"/>
          </p:cNvSpPr>
          <p:nvPr/>
        </p:nvSpPr>
        <p:spPr bwMode="auto">
          <a:xfrm>
            <a:off x="468313" y="3573463"/>
            <a:ext cx="1800225" cy="1200150"/>
          </a:xfrm>
          <a:prstGeom prst="rect">
            <a:avLst/>
          </a:prstGeom>
          <a:solidFill>
            <a:schemeClr val="bg1"/>
          </a:solidFill>
          <a:ln w="9525">
            <a:noFill/>
            <a:miter lim="800000"/>
            <a:headEnd/>
            <a:tailEnd/>
          </a:ln>
        </p:spPr>
        <p:txBody>
          <a:bodyPr>
            <a:spAutoFit/>
          </a:bodyPr>
          <a:lstStyle/>
          <a:p>
            <a:r>
              <a:rPr lang="en-US" sz="2400" b="1"/>
              <a:t>Si no se aplica Sección 1</a:t>
            </a:r>
            <a:endParaRPr lang="es-ES" sz="2400" b="1"/>
          </a:p>
        </p:txBody>
      </p:sp>
      <p:sp>
        <p:nvSpPr>
          <p:cNvPr id="28675" name="4 Rectángulo"/>
          <p:cNvSpPr>
            <a:spLocks noChangeArrowheads="1"/>
          </p:cNvSpPr>
          <p:nvPr/>
        </p:nvSpPr>
        <p:spPr bwMode="auto">
          <a:xfrm>
            <a:off x="3779838" y="3357563"/>
            <a:ext cx="4968875" cy="1465262"/>
          </a:xfrm>
          <a:prstGeom prst="rect">
            <a:avLst/>
          </a:prstGeom>
          <a:solidFill>
            <a:schemeClr val="bg1"/>
          </a:solidFill>
          <a:ln w="9525">
            <a:noFill/>
            <a:miter lim="800000"/>
            <a:headEnd/>
            <a:tailEnd/>
          </a:ln>
        </p:spPr>
        <p:txBody>
          <a:bodyPr>
            <a:spAutoFit/>
          </a:bodyPr>
          <a:lstStyle/>
          <a:p>
            <a:r>
              <a:rPr lang="es-ES" sz="1800" b="1"/>
              <a:t>Controversia relativa a la interpretación o aplicación de la Convención del Mar </a:t>
            </a:r>
            <a:r>
              <a:rPr lang="es-ES" sz="1800" b="1" u="sng"/>
              <a:t>se someterá, a petición de cualesquiera de las Partes</a:t>
            </a:r>
            <a:r>
              <a:rPr lang="es-ES" sz="1800" b="1"/>
              <a:t> a la corte o tribunal  competente según sección 2.</a:t>
            </a:r>
          </a:p>
        </p:txBody>
      </p:sp>
      <p:sp>
        <p:nvSpPr>
          <p:cNvPr id="28676" name="6 Rectángulo"/>
          <p:cNvSpPr>
            <a:spLocks noChangeArrowheads="1"/>
          </p:cNvSpPr>
          <p:nvPr/>
        </p:nvSpPr>
        <p:spPr bwMode="auto">
          <a:xfrm>
            <a:off x="323850" y="1557338"/>
            <a:ext cx="1946275" cy="460375"/>
          </a:xfrm>
          <a:prstGeom prst="rect">
            <a:avLst/>
          </a:prstGeom>
          <a:noFill/>
          <a:ln w="9525">
            <a:noFill/>
            <a:miter lim="800000"/>
            <a:headEnd/>
            <a:tailEnd/>
          </a:ln>
        </p:spPr>
        <p:txBody>
          <a:bodyPr wrap="none">
            <a:spAutoFit/>
          </a:bodyPr>
          <a:lstStyle/>
          <a:p>
            <a:r>
              <a:rPr lang="es-ES" sz="2400" b="1" i="1"/>
              <a:t>Artículo 286</a:t>
            </a:r>
          </a:p>
        </p:txBody>
      </p:sp>
      <p:sp>
        <p:nvSpPr>
          <p:cNvPr id="8" name="7 Elipse"/>
          <p:cNvSpPr/>
          <p:nvPr/>
        </p:nvSpPr>
        <p:spPr>
          <a:xfrm>
            <a:off x="179388" y="3068638"/>
            <a:ext cx="2160587" cy="2016125"/>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800"/>
          </a:p>
        </p:txBody>
      </p:sp>
      <p:sp>
        <p:nvSpPr>
          <p:cNvPr id="9" name="8 Flecha a la derecha con bandas"/>
          <p:cNvSpPr/>
          <p:nvPr/>
        </p:nvSpPr>
        <p:spPr>
          <a:xfrm flipV="1">
            <a:off x="2411413" y="3644900"/>
            <a:ext cx="1368425" cy="576263"/>
          </a:xfrm>
          <a:prstGeom prst="striped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800"/>
          </a:p>
        </p:txBody>
      </p:sp>
      <p:sp>
        <p:nvSpPr>
          <p:cNvPr id="28679" name="9 CuadroTexto"/>
          <p:cNvSpPr txBox="1">
            <a:spLocks noChangeArrowheads="1"/>
          </p:cNvSpPr>
          <p:nvPr/>
        </p:nvSpPr>
        <p:spPr bwMode="auto">
          <a:xfrm>
            <a:off x="5795963" y="6165850"/>
            <a:ext cx="2879725" cy="368300"/>
          </a:xfrm>
          <a:prstGeom prst="rect">
            <a:avLst/>
          </a:prstGeom>
          <a:solidFill>
            <a:schemeClr val="bg1"/>
          </a:solidFill>
          <a:ln w="9525">
            <a:noFill/>
            <a:miter lim="800000"/>
            <a:headEnd/>
            <a:tailEnd/>
          </a:ln>
        </p:spPr>
        <p:txBody>
          <a:bodyPr>
            <a:spAutoFit/>
          </a:bodyPr>
          <a:lstStyle/>
          <a:p>
            <a:r>
              <a:rPr lang="en-US" sz="1800"/>
              <a:t>Cláusula compromisoria.</a:t>
            </a:r>
            <a:endParaRPr lang="es-ES"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2 Rectángulo"/>
          <p:cNvSpPr>
            <a:spLocks noChangeArrowheads="1"/>
          </p:cNvSpPr>
          <p:nvPr/>
        </p:nvSpPr>
        <p:spPr bwMode="auto">
          <a:xfrm>
            <a:off x="323850" y="333375"/>
            <a:ext cx="7488238" cy="1200150"/>
          </a:xfrm>
          <a:prstGeom prst="rect">
            <a:avLst/>
          </a:prstGeom>
          <a:noFill/>
          <a:ln w="9525">
            <a:noFill/>
            <a:miter lim="800000"/>
            <a:headEnd/>
            <a:tailEnd/>
          </a:ln>
        </p:spPr>
        <p:txBody>
          <a:bodyPr>
            <a:spAutoFit/>
          </a:bodyPr>
          <a:lstStyle/>
          <a:p>
            <a:r>
              <a:rPr lang="es-ES" sz="2400" b="1" i="1"/>
              <a:t>Artículo 287</a:t>
            </a:r>
          </a:p>
          <a:p>
            <a:r>
              <a:rPr lang="es-ES" sz="2400" b="1" i="1"/>
              <a:t>Elección del procedimiento.</a:t>
            </a:r>
          </a:p>
          <a:p>
            <a:r>
              <a:rPr lang="es-ES" b="1" i="1"/>
              <a:t>(o “de  fuero”)</a:t>
            </a:r>
            <a:r>
              <a:rPr lang="es-ES" sz="2400" b="1" i="1"/>
              <a:t>.</a:t>
            </a:r>
          </a:p>
        </p:txBody>
      </p:sp>
      <p:sp>
        <p:nvSpPr>
          <p:cNvPr id="4" name="3 Rectángulo"/>
          <p:cNvSpPr/>
          <p:nvPr/>
        </p:nvSpPr>
        <p:spPr>
          <a:xfrm>
            <a:off x="0" y="3933056"/>
            <a:ext cx="3127779" cy="461665"/>
          </a:xfrm>
          <a:prstGeom prst="rect">
            <a:avLst/>
          </a:prstGeom>
          <a:scene3d>
            <a:camera prst="perspectiveContrastingRightFacing"/>
            <a:lightRig rig="threePt" dir="t"/>
          </a:scene3d>
        </p:spPr>
        <p:txBody>
          <a:bodyPr wrap="none">
            <a:spAutoFit/>
          </a:bodyPr>
          <a:lstStyle/>
          <a:p>
            <a:pPr fontAlgn="auto">
              <a:spcBef>
                <a:spcPts val="0"/>
              </a:spcBef>
              <a:spcAft>
                <a:spcPts val="0"/>
              </a:spcAft>
              <a:defRPr/>
            </a:pPr>
            <a:r>
              <a:rPr lang="es-ES" sz="2400" b="1" dirty="0">
                <a:latin typeface="Arial" pitchFamily="34" charset="0"/>
                <a:cs typeface="Arial" pitchFamily="34" charset="0"/>
              </a:rPr>
              <a:t>Cuatro mecanismos</a:t>
            </a:r>
          </a:p>
        </p:txBody>
      </p:sp>
      <p:sp>
        <p:nvSpPr>
          <p:cNvPr id="32771" name="4 Rectángulo"/>
          <p:cNvSpPr>
            <a:spLocks noChangeArrowheads="1"/>
          </p:cNvSpPr>
          <p:nvPr/>
        </p:nvSpPr>
        <p:spPr bwMode="auto">
          <a:xfrm>
            <a:off x="3041650" y="2565400"/>
            <a:ext cx="6102350" cy="3784600"/>
          </a:xfrm>
          <a:prstGeom prst="rect">
            <a:avLst/>
          </a:prstGeom>
          <a:solidFill>
            <a:schemeClr val="bg1"/>
          </a:solidFill>
          <a:ln w="9525">
            <a:noFill/>
            <a:miter lim="800000"/>
            <a:headEnd/>
            <a:tailEnd/>
          </a:ln>
        </p:spPr>
        <p:txBody>
          <a:bodyPr>
            <a:spAutoFit/>
          </a:bodyPr>
          <a:lstStyle/>
          <a:p>
            <a:r>
              <a:rPr lang="es-ES" b="1"/>
              <a:t>a) El Tribunal Internacional del Derecho del Mar constituido de conformidad con el Anexo VI;</a:t>
            </a:r>
          </a:p>
          <a:p>
            <a:endParaRPr lang="es-ES" b="1"/>
          </a:p>
          <a:p>
            <a:r>
              <a:rPr lang="es-ES" b="1"/>
              <a:t>b) La Corte Internacional de Justicia;</a:t>
            </a:r>
          </a:p>
          <a:p>
            <a:endParaRPr lang="es-ES" b="1"/>
          </a:p>
          <a:p>
            <a:r>
              <a:rPr lang="es-ES" b="1"/>
              <a:t>c) Un tribunal arbitral constituido de conformidad con el Anexo VII;</a:t>
            </a:r>
          </a:p>
          <a:p>
            <a:endParaRPr lang="es-ES" b="1"/>
          </a:p>
          <a:p>
            <a:r>
              <a:rPr lang="es-ES" b="1"/>
              <a:t>d) Un tribunal arbitral especial, constituido de conformidad con el Anexo VIII, para una o varias de las categorías de controversias que en</a:t>
            </a:r>
          </a:p>
          <a:p>
            <a:r>
              <a:rPr lang="es-ES" b="1"/>
              <a:t>él se especifican.</a:t>
            </a:r>
          </a:p>
        </p:txBody>
      </p:sp>
      <p:sp>
        <p:nvSpPr>
          <p:cNvPr id="29700" name="5 CuadroTexto"/>
          <p:cNvSpPr txBox="1">
            <a:spLocks noChangeArrowheads="1"/>
          </p:cNvSpPr>
          <p:nvPr/>
        </p:nvSpPr>
        <p:spPr bwMode="auto">
          <a:xfrm>
            <a:off x="539750" y="1700213"/>
            <a:ext cx="6346825" cy="366712"/>
          </a:xfrm>
          <a:prstGeom prst="rect">
            <a:avLst/>
          </a:prstGeom>
          <a:noFill/>
          <a:ln w="9525">
            <a:noFill/>
            <a:miter lim="800000"/>
            <a:headEnd/>
            <a:tailEnd/>
          </a:ln>
        </p:spPr>
        <p:txBody>
          <a:bodyPr wrap="none">
            <a:spAutoFit/>
          </a:bodyPr>
          <a:lstStyle/>
          <a:p>
            <a:pPr>
              <a:buFont typeface="Wingdings" pitchFamily="2" charset="2"/>
              <a:buChar char="Ø"/>
            </a:pPr>
            <a:r>
              <a:rPr lang="en-US" sz="1800" b="1"/>
              <a:t>Denominada: Fórmula Montreux o Fórmula Riphaguen.</a:t>
            </a:r>
            <a:endParaRPr lang="es-ES" sz="1800" b="1"/>
          </a:p>
        </p:txBody>
      </p:sp>
      <p:sp>
        <p:nvSpPr>
          <p:cNvPr id="7" name="6 Paralelogramo"/>
          <p:cNvSpPr/>
          <p:nvPr/>
        </p:nvSpPr>
        <p:spPr>
          <a:xfrm rot="20855228">
            <a:off x="151954" y="3832085"/>
            <a:ext cx="2725844" cy="663217"/>
          </a:xfrm>
          <a:prstGeom prst="parallelogram">
            <a:avLst>
              <a:gd name="adj" fmla="val 9496"/>
            </a:avLst>
          </a:prstGeom>
          <a:noFill/>
          <a:ln w="38100">
            <a:solidFill>
              <a:schemeClr val="tx2">
                <a:lumMod val="50000"/>
              </a:schemeClr>
            </a:solidFill>
          </a:ln>
          <a:effectLst>
            <a:glow rad="139700">
              <a:schemeClr val="accent2">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80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barn(inVertical)">
                                      <p:cBhvr>
                                        <p:cTn id="7"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ángulo 1"/>
          <p:cNvSpPr>
            <a:spLocks noChangeArrowheads="1"/>
          </p:cNvSpPr>
          <p:nvPr/>
        </p:nvSpPr>
        <p:spPr bwMode="auto">
          <a:xfrm>
            <a:off x="1449388" y="1557338"/>
            <a:ext cx="6245225" cy="4184650"/>
          </a:xfrm>
          <a:prstGeom prst="rect">
            <a:avLst/>
          </a:prstGeom>
          <a:noFill/>
          <a:ln w="9525">
            <a:noFill/>
            <a:miter lim="800000"/>
            <a:headEnd/>
            <a:tailEnd/>
          </a:ln>
        </p:spPr>
        <p:txBody>
          <a:bodyPr>
            <a:spAutoFit/>
          </a:bodyPr>
          <a:lstStyle/>
          <a:p>
            <a:endParaRPr lang="es-UY" sz="1800" b="1"/>
          </a:p>
          <a:p>
            <a:r>
              <a:rPr lang="es-ES"/>
              <a:t>……. </a:t>
            </a:r>
            <a:r>
              <a:rPr lang="es-UY" b="1"/>
              <a:t>Declaraciones formuladas en el momento de la firma y confirmadas en el momento de la ratificación:</a:t>
            </a:r>
          </a:p>
          <a:p>
            <a:endParaRPr lang="es-UY" b="1"/>
          </a:p>
          <a:p>
            <a:r>
              <a:rPr lang="es-UY" sz="1800" b="1"/>
              <a:t>H) De conformidad con lo dispuesto en el artículo 287, Uruguay declara </a:t>
            </a:r>
            <a:r>
              <a:rPr lang="es-UY" b="1" u="sng"/>
              <a:t>que elige el Tribunal Internacional del Derecho del Mar para la solución de las controversias </a:t>
            </a:r>
            <a:r>
              <a:rPr lang="es-UY" sz="1800" b="1"/>
              <a:t>respecto de la interpretación o aplicación de la Convención que no estén sujetas a otros procedimientos, sin perjuicio del reconocimiento de la jurisdicción de la Corte Internacional de Justicia y de los acuerdos con otros Estados que prevean otros medios de solución pacífica.</a:t>
            </a:r>
          </a:p>
        </p:txBody>
      </p:sp>
      <p:sp>
        <p:nvSpPr>
          <p:cNvPr id="30722" name="CuadroTexto 2"/>
          <p:cNvSpPr txBox="1">
            <a:spLocks noChangeArrowheads="1"/>
          </p:cNvSpPr>
          <p:nvPr/>
        </p:nvSpPr>
        <p:spPr bwMode="auto">
          <a:xfrm>
            <a:off x="755650" y="333375"/>
            <a:ext cx="4679950" cy="460375"/>
          </a:xfrm>
          <a:prstGeom prst="rect">
            <a:avLst/>
          </a:prstGeom>
          <a:noFill/>
          <a:ln w="9525">
            <a:noFill/>
            <a:miter lim="800000"/>
            <a:headEnd/>
            <a:tailEnd/>
          </a:ln>
        </p:spPr>
        <p:txBody>
          <a:bodyPr>
            <a:spAutoFit/>
          </a:bodyPr>
          <a:lstStyle/>
          <a:p>
            <a:r>
              <a:rPr lang="es-ES" sz="2400" b="1"/>
              <a:t>Uruguay elección de foro</a:t>
            </a:r>
            <a:endParaRPr lang="es-UY" sz="2400" b="1"/>
          </a:p>
        </p:txBody>
      </p:sp>
      <p:sp>
        <p:nvSpPr>
          <p:cNvPr id="4" name="Flecha: hacia abajo 3">
            <a:extLst/>
          </p:cNvPr>
          <p:cNvSpPr/>
          <p:nvPr/>
        </p:nvSpPr>
        <p:spPr>
          <a:xfrm>
            <a:off x="4859338" y="793750"/>
            <a:ext cx="360362" cy="63023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UY"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Rectángulo"/>
          <p:cNvSpPr>
            <a:spLocks noChangeArrowheads="1"/>
          </p:cNvSpPr>
          <p:nvPr/>
        </p:nvSpPr>
        <p:spPr bwMode="auto">
          <a:xfrm>
            <a:off x="2843213" y="1844675"/>
            <a:ext cx="6121400" cy="1739900"/>
          </a:xfrm>
          <a:prstGeom prst="rect">
            <a:avLst/>
          </a:prstGeom>
          <a:noFill/>
          <a:ln w="9525">
            <a:noFill/>
            <a:miter lim="800000"/>
            <a:headEnd/>
            <a:tailEnd/>
          </a:ln>
        </p:spPr>
        <p:txBody>
          <a:bodyPr>
            <a:spAutoFit/>
          </a:bodyPr>
          <a:lstStyle/>
          <a:p>
            <a:pPr marL="342900" indent="-342900"/>
            <a:r>
              <a:rPr lang="es-ES" sz="1800" b="1"/>
              <a:t>2. Declaración escrita.</a:t>
            </a:r>
          </a:p>
          <a:p>
            <a:pPr marL="342900" indent="-342900"/>
            <a:endParaRPr lang="es-ES" sz="1800" b="1"/>
          </a:p>
          <a:p>
            <a:pPr marL="342900" indent="-342900"/>
            <a:r>
              <a:rPr lang="es-ES" sz="1800" b="1"/>
              <a:t>3. Aceptación de jurisdicción: </a:t>
            </a:r>
          </a:p>
          <a:p>
            <a:pPr marL="342900" indent="-342900"/>
            <a:r>
              <a:rPr lang="es-ES" sz="1800" b="1"/>
              <a:t>                                                  Firma, ratificación  o  </a:t>
            </a:r>
          </a:p>
          <a:p>
            <a:pPr marL="342900" indent="-342900"/>
            <a:r>
              <a:rPr lang="es-ES" sz="1800" b="1"/>
              <a:t>                                                  adhesión, o en cualquier  </a:t>
            </a:r>
          </a:p>
          <a:p>
            <a:pPr marL="342900" indent="-342900"/>
            <a:r>
              <a:rPr lang="es-ES" sz="1800" b="1"/>
              <a:t>                                                  momento ulterior.</a:t>
            </a:r>
            <a:endParaRPr lang="es-ES" sz="1800">
              <a:latin typeface="Corbel" pitchFamily="34" charset="0"/>
            </a:endParaRPr>
          </a:p>
        </p:txBody>
      </p:sp>
      <p:sp>
        <p:nvSpPr>
          <p:cNvPr id="31746" name="2 Rectángulo"/>
          <p:cNvSpPr>
            <a:spLocks noChangeArrowheads="1"/>
          </p:cNvSpPr>
          <p:nvPr/>
        </p:nvSpPr>
        <p:spPr bwMode="auto">
          <a:xfrm>
            <a:off x="0" y="260350"/>
            <a:ext cx="1584325" cy="1190625"/>
          </a:xfrm>
          <a:prstGeom prst="rect">
            <a:avLst/>
          </a:prstGeom>
          <a:noFill/>
          <a:ln w="9525">
            <a:noFill/>
            <a:miter lim="800000"/>
            <a:headEnd/>
            <a:tailEnd/>
          </a:ln>
        </p:spPr>
        <p:txBody>
          <a:bodyPr>
            <a:spAutoFit/>
          </a:bodyPr>
          <a:lstStyle/>
          <a:p>
            <a:r>
              <a:rPr lang="en-US" sz="2800" b="1"/>
              <a:t>Art. 287 </a:t>
            </a:r>
            <a:r>
              <a:rPr lang="en-US" sz="1600" b="1"/>
              <a:t>(cont.)</a:t>
            </a:r>
          </a:p>
          <a:p>
            <a:endParaRPr lang="en-US" sz="2800" b="1"/>
          </a:p>
        </p:txBody>
      </p:sp>
      <p:sp>
        <p:nvSpPr>
          <p:cNvPr id="31747" name="4 Rectángulo"/>
          <p:cNvSpPr>
            <a:spLocks noChangeArrowheads="1"/>
          </p:cNvSpPr>
          <p:nvPr/>
        </p:nvSpPr>
        <p:spPr bwMode="auto">
          <a:xfrm>
            <a:off x="2843213" y="1268413"/>
            <a:ext cx="5053012" cy="400050"/>
          </a:xfrm>
          <a:prstGeom prst="rect">
            <a:avLst/>
          </a:prstGeom>
          <a:noFill/>
          <a:ln w="9525">
            <a:noFill/>
            <a:miter lim="800000"/>
            <a:headEnd/>
            <a:tailEnd/>
          </a:ln>
        </p:spPr>
        <p:txBody>
          <a:bodyPr wrap="none">
            <a:spAutoFit/>
          </a:bodyPr>
          <a:lstStyle/>
          <a:p>
            <a:r>
              <a:rPr lang="en-US" b="1"/>
              <a:t>1. Libre elección de los procedimientos.</a:t>
            </a:r>
            <a:endParaRPr lang="es-ES" b="1"/>
          </a:p>
        </p:txBody>
      </p:sp>
      <p:sp>
        <p:nvSpPr>
          <p:cNvPr id="31748" name="5 CuadroTexto"/>
          <p:cNvSpPr txBox="1">
            <a:spLocks noChangeArrowheads="1"/>
          </p:cNvSpPr>
          <p:nvPr/>
        </p:nvSpPr>
        <p:spPr bwMode="auto">
          <a:xfrm>
            <a:off x="971550" y="1700213"/>
            <a:ext cx="1023938" cy="461962"/>
          </a:xfrm>
          <a:prstGeom prst="rect">
            <a:avLst/>
          </a:prstGeom>
          <a:noFill/>
          <a:ln w="9525">
            <a:noFill/>
            <a:miter lim="800000"/>
            <a:headEnd/>
            <a:tailEnd/>
          </a:ln>
        </p:spPr>
        <p:txBody>
          <a:bodyPr wrap="none">
            <a:spAutoFit/>
          </a:bodyPr>
          <a:lstStyle/>
          <a:p>
            <a:r>
              <a:rPr lang="en-US" sz="2400" b="1"/>
              <a:t>párr.1</a:t>
            </a:r>
            <a:endParaRPr lang="es-ES" sz="2400" b="1"/>
          </a:p>
        </p:txBody>
      </p:sp>
      <p:sp>
        <p:nvSpPr>
          <p:cNvPr id="7" name="6 Abrir llave"/>
          <p:cNvSpPr/>
          <p:nvPr/>
        </p:nvSpPr>
        <p:spPr>
          <a:xfrm>
            <a:off x="2339975" y="1268413"/>
            <a:ext cx="719138" cy="2447925"/>
          </a:xfrm>
          <a:prstGeom prst="leftBrace">
            <a:avLst>
              <a:gd name="adj1" fmla="val 8333"/>
              <a:gd name="adj2" fmla="val 27835"/>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sz="1800"/>
          </a:p>
        </p:txBody>
      </p:sp>
      <p:sp>
        <p:nvSpPr>
          <p:cNvPr id="31750" name="7 CuadroTexto"/>
          <p:cNvSpPr txBox="1">
            <a:spLocks noChangeArrowheads="1"/>
          </p:cNvSpPr>
          <p:nvPr/>
        </p:nvSpPr>
        <p:spPr bwMode="auto">
          <a:xfrm>
            <a:off x="1042988" y="4652963"/>
            <a:ext cx="1109662" cy="461962"/>
          </a:xfrm>
          <a:prstGeom prst="rect">
            <a:avLst/>
          </a:prstGeom>
          <a:solidFill>
            <a:schemeClr val="bg1"/>
          </a:solidFill>
          <a:ln w="9525">
            <a:noFill/>
            <a:miter lim="800000"/>
            <a:headEnd/>
            <a:tailEnd/>
          </a:ln>
        </p:spPr>
        <p:txBody>
          <a:bodyPr wrap="none">
            <a:spAutoFit/>
          </a:bodyPr>
          <a:lstStyle/>
          <a:p>
            <a:r>
              <a:rPr lang="en-US" sz="2400" b="1"/>
              <a:t>párr. 2</a:t>
            </a:r>
            <a:endParaRPr lang="es-ES" sz="2400" b="1"/>
          </a:p>
        </p:txBody>
      </p:sp>
      <p:sp>
        <p:nvSpPr>
          <p:cNvPr id="31751" name="8 CuadroTexto"/>
          <p:cNvSpPr txBox="1">
            <a:spLocks noChangeArrowheads="1"/>
          </p:cNvSpPr>
          <p:nvPr/>
        </p:nvSpPr>
        <p:spPr bwMode="auto">
          <a:xfrm>
            <a:off x="2771775" y="4365625"/>
            <a:ext cx="5472113" cy="1200150"/>
          </a:xfrm>
          <a:prstGeom prst="rect">
            <a:avLst/>
          </a:prstGeom>
          <a:solidFill>
            <a:schemeClr val="bg1"/>
          </a:solidFill>
          <a:ln w="9525">
            <a:noFill/>
            <a:miter lim="800000"/>
            <a:headEnd/>
            <a:tailEnd/>
          </a:ln>
        </p:spPr>
        <p:txBody>
          <a:bodyPr>
            <a:spAutoFit/>
          </a:bodyPr>
          <a:lstStyle/>
          <a:p>
            <a:pPr>
              <a:buFont typeface="Wingdings" pitchFamily="2" charset="2"/>
              <a:buChar char="Ø"/>
            </a:pPr>
            <a:r>
              <a:rPr lang="en-US" sz="1800" b="1"/>
              <a:t>Casos relativos a la parte XI de la sección 5  Obligación de aceptar la competencia de la Sala de los Fondos Marinos del Tribunal Internacional del Derecho del Mar</a:t>
            </a:r>
            <a:endParaRPr lang="es-ES" sz="1800" b="1"/>
          </a:p>
        </p:txBody>
      </p:sp>
      <p:sp>
        <p:nvSpPr>
          <p:cNvPr id="12" name="11 Abrir llave"/>
          <p:cNvSpPr/>
          <p:nvPr/>
        </p:nvSpPr>
        <p:spPr>
          <a:xfrm>
            <a:off x="2268538" y="4437063"/>
            <a:ext cx="215900" cy="107950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sz="1800"/>
          </a:p>
        </p:txBody>
      </p:sp>
      <p:sp>
        <p:nvSpPr>
          <p:cNvPr id="31753" name="Text Box 10"/>
          <p:cNvSpPr txBox="1">
            <a:spLocks noChangeArrowheads="1"/>
          </p:cNvSpPr>
          <p:nvPr/>
        </p:nvSpPr>
        <p:spPr bwMode="auto">
          <a:xfrm>
            <a:off x="6516688" y="6237288"/>
            <a:ext cx="2228850" cy="366712"/>
          </a:xfrm>
          <a:prstGeom prst="rect">
            <a:avLst/>
          </a:prstGeom>
          <a:noFill/>
          <a:ln w="9525">
            <a:noFill/>
            <a:miter lim="800000"/>
            <a:headEnd/>
            <a:tailEnd/>
          </a:ln>
        </p:spPr>
        <p:txBody>
          <a:bodyPr wrap="none">
            <a:spAutoFit/>
          </a:bodyPr>
          <a:lstStyle/>
          <a:p>
            <a:r>
              <a:rPr lang="es-ES" sz="1800"/>
              <a:t>www.datadipuy.com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01650" y="1976438"/>
            <a:ext cx="8424863" cy="4103687"/>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800"/>
          </a:p>
        </p:txBody>
      </p:sp>
      <p:sp>
        <p:nvSpPr>
          <p:cNvPr id="32770" name="1 CuadroTexto"/>
          <p:cNvSpPr txBox="1">
            <a:spLocks noChangeArrowheads="1"/>
          </p:cNvSpPr>
          <p:nvPr/>
        </p:nvSpPr>
        <p:spPr bwMode="auto">
          <a:xfrm>
            <a:off x="827088" y="1268413"/>
            <a:ext cx="6427787" cy="523875"/>
          </a:xfrm>
          <a:prstGeom prst="rect">
            <a:avLst/>
          </a:prstGeom>
          <a:noFill/>
          <a:ln w="9525">
            <a:noFill/>
            <a:miter lim="800000"/>
            <a:headEnd/>
            <a:tailEnd/>
          </a:ln>
        </p:spPr>
        <p:txBody>
          <a:bodyPr wrap="none">
            <a:spAutoFit/>
          </a:bodyPr>
          <a:lstStyle/>
          <a:p>
            <a:r>
              <a:rPr lang="en-US" sz="2800" b="1"/>
              <a:t>“Mecanismo Residual o Subsidiario”</a:t>
            </a:r>
            <a:endParaRPr lang="es-ES" sz="2800" b="1"/>
          </a:p>
        </p:txBody>
      </p:sp>
      <p:sp>
        <p:nvSpPr>
          <p:cNvPr id="32771" name="2 Rectángulo"/>
          <p:cNvSpPr>
            <a:spLocks noChangeArrowheads="1"/>
          </p:cNvSpPr>
          <p:nvPr/>
        </p:nvSpPr>
        <p:spPr bwMode="auto">
          <a:xfrm>
            <a:off x="900113" y="2349500"/>
            <a:ext cx="7632700" cy="3476625"/>
          </a:xfrm>
          <a:prstGeom prst="rect">
            <a:avLst/>
          </a:prstGeom>
          <a:solidFill>
            <a:schemeClr val="bg1"/>
          </a:solidFill>
          <a:ln w="9525">
            <a:noFill/>
            <a:miter lim="800000"/>
            <a:headEnd/>
            <a:tailEnd/>
          </a:ln>
        </p:spPr>
        <p:txBody>
          <a:bodyPr>
            <a:spAutoFit/>
          </a:bodyPr>
          <a:lstStyle/>
          <a:p>
            <a:pPr>
              <a:buFont typeface="Wingdings" pitchFamily="2" charset="2"/>
              <a:buChar char="ü"/>
            </a:pPr>
            <a:r>
              <a:rPr lang="es-ES" b="1"/>
              <a:t>3. Se presumirá que el Estado Parte que sea parte en una</a:t>
            </a:r>
          </a:p>
          <a:p>
            <a:r>
              <a:rPr lang="es-ES" b="1"/>
              <a:t>controversia no comprendida en una declaración en vigor </a:t>
            </a:r>
            <a:r>
              <a:rPr lang="es-ES" b="1" u="sng"/>
              <a:t>ha aceptado el procedimiento de arbitraje previsto en el Anexo VII.</a:t>
            </a:r>
          </a:p>
          <a:p>
            <a:endParaRPr lang="en-US" b="1"/>
          </a:p>
          <a:p>
            <a:endParaRPr lang="es-ES" b="1"/>
          </a:p>
          <a:p>
            <a:pPr>
              <a:buFont typeface="Wingdings" pitchFamily="2" charset="2"/>
              <a:buChar char="ü"/>
            </a:pPr>
            <a:r>
              <a:rPr lang="es-ES" b="1"/>
              <a:t>5. Si las partes en una controversia </a:t>
            </a:r>
            <a:r>
              <a:rPr lang="es-ES" b="1" u="sng"/>
              <a:t>no han aceptado el mismo procedimiento</a:t>
            </a:r>
            <a:r>
              <a:rPr lang="es-ES" b="1"/>
              <a:t> para la solución de la controversia, ésta sólo podrá ser sometida al procedimiento de arbitraje previsto en el Anexo VII, a menos que las partes convengan en otra cosa</a:t>
            </a:r>
            <a:r>
              <a:rPr lang="es-ES" sz="1800">
                <a:latin typeface="Corbel" pitchFamily="34" charset="0"/>
              </a:rPr>
              <a:t>.</a:t>
            </a:r>
          </a:p>
        </p:txBody>
      </p:sp>
      <p:sp>
        <p:nvSpPr>
          <p:cNvPr id="32772" name="3 CuadroTexto"/>
          <p:cNvSpPr txBox="1">
            <a:spLocks noChangeArrowheads="1"/>
          </p:cNvSpPr>
          <p:nvPr/>
        </p:nvSpPr>
        <p:spPr bwMode="auto">
          <a:xfrm>
            <a:off x="468313" y="260350"/>
            <a:ext cx="1958975" cy="396875"/>
          </a:xfrm>
          <a:prstGeom prst="rect">
            <a:avLst/>
          </a:prstGeom>
          <a:noFill/>
          <a:ln w="9525">
            <a:noFill/>
            <a:miter lim="800000"/>
            <a:headEnd/>
            <a:tailEnd/>
          </a:ln>
        </p:spPr>
        <p:txBody>
          <a:bodyPr wrap="none">
            <a:spAutoFit/>
          </a:bodyPr>
          <a:lstStyle/>
          <a:p>
            <a:r>
              <a:rPr lang="en-US" b="1"/>
              <a:t>Art. 287 (cont.)</a:t>
            </a:r>
            <a:endParaRPr lang="es-ES" b="1"/>
          </a:p>
        </p:txBody>
      </p:sp>
      <p:sp>
        <p:nvSpPr>
          <p:cNvPr id="32773" name="CuadroTexto 1"/>
          <p:cNvSpPr txBox="1">
            <a:spLocks noChangeArrowheads="1"/>
          </p:cNvSpPr>
          <p:nvPr/>
        </p:nvSpPr>
        <p:spPr bwMode="auto">
          <a:xfrm>
            <a:off x="909638" y="841375"/>
            <a:ext cx="2870200" cy="523875"/>
          </a:xfrm>
          <a:prstGeom prst="rect">
            <a:avLst/>
          </a:prstGeom>
          <a:noFill/>
          <a:ln w="9525">
            <a:noFill/>
            <a:miter lim="800000"/>
            <a:headEnd/>
            <a:tailEnd/>
          </a:ln>
        </p:spPr>
        <p:txBody>
          <a:bodyPr>
            <a:spAutoFit/>
          </a:bodyPr>
          <a:lstStyle/>
          <a:p>
            <a:r>
              <a:rPr lang="es-ES" sz="2800" b="1"/>
              <a:t>ARBITRAJE</a:t>
            </a:r>
            <a:endParaRPr lang="es-UY" sz="2800" b="1"/>
          </a:p>
        </p:txBody>
      </p:sp>
      <p:sp>
        <p:nvSpPr>
          <p:cNvPr id="4" name="Rectángulo 3">
            <a:extLst/>
          </p:cNvPr>
          <p:cNvSpPr/>
          <p:nvPr/>
        </p:nvSpPr>
        <p:spPr>
          <a:xfrm>
            <a:off x="611188" y="6381750"/>
            <a:ext cx="8137525" cy="4762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800">
                <a:solidFill>
                  <a:srgbClr val="FFFFFF"/>
                </a:solidFill>
                <a:cs typeface="Arial" charset="0"/>
              </a:rPr>
              <a:t>Art.295 - Agotamiento de los recursos internos.</a:t>
            </a:r>
            <a:endParaRPr lang="es-UY" sz="2800">
              <a:solidFill>
                <a:srgbClr val="FFFFFF"/>
              </a:solidFill>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CuadroTexto"/>
          <p:cNvSpPr txBox="1">
            <a:spLocks noChangeArrowheads="1"/>
          </p:cNvSpPr>
          <p:nvPr/>
        </p:nvSpPr>
        <p:spPr bwMode="auto">
          <a:xfrm>
            <a:off x="539750" y="2492375"/>
            <a:ext cx="1944688" cy="523875"/>
          </a:xfrm>
          <a:prstGeom prst="rect">
            <a:avLst/>
          </a:prstGeom>
          <a:noFill/>
          <a:ln w="9525">
            <a:noFill/>
            <a:miter lim="800000"/>
            <a:headEnd/>
            <a:tailEnd/>
          </a:ln>
        </p:spPr>
        <p:txBody>
          <a:bodyPr>
            <a:spAutoFit/>
          </a:bodyPr>
          <a:lstStyle/>
          <a:p>
            <a:r>
              <a:rPr lang="en-US" sz="2800" b="1"/>
              <a:t>PARTE XV </a:t>
            </a:r>
            <a:endParaRPr lang="es-ES" sz="2800" b="1"/>
          </a:p>
        </p:txBody>
      </p:sp>
      <p:sp>
        <p:nvSpPr>
          <p:cNvPr id="33794" name="2 CuadroTexto"/>
          <p:cNvSpPr txBox="1">
            <a:spLocks noChangeArrowheads="1"/>
          </p:cNvSpPr>
          <p:nvPr/>
        </p:nvSpPr>
        <p:spPr bwMode="auto">
          <a:xfrm>
            <a:off x="3708400" y="765175"/>
            <a:ext cx="4608513" cy="1200150"/>
          </a:xfrm>
          <a:prstGeom prst="rect">
            <a:avLst/>
          </a:prstGeom>
          <a:noFill/>
          <a:ln w="9525">
            <a:noFill/>
            <a:miter lim="800000"/>
            <a:headEnd/>
            <a:tailEnd/>
          </a:ln>
        </p:spPr>
        <p:txBody>
          <a:bodyPr>
            <a:spAutoFit/>
          </a:bodyPr>
          <a:lstStyle/>
          <a:p>
            <a:pPr>
              <a:buFont typeface="Wingdings" pitchFamily="2" charset="2"/>
              <a:buChar char="v"/>
            </a:pPr>
            <a:r>
              <a:rPr lang="en-US" sz="2400" b="1"/>
              <a:t>Disposiciones   </a:t>
            </a:r>
          </a:p>
          <a:p>
            <a:r>
              <a:rPr lang="en-US" sz="2400" b="1"/>
              <a:t>   generales, arts. 279 a 285.</a:t>
            </a:r>
          </a:p>
          <a:p>
            <a:r>
              <a:rPr lang="en-US" sz="2400" b="1"/>
              <a:t>                              Sección 1.</a:t>
            </a:r>
            <a:endParaRPr lang="es-ES" sz="2400" b="1"/>
          </a:p>
        </p:txBody>
      </p:sp>
      <p:sp>
        <p:nvSpPr>
          <p:cNvPr id="33795" name="3 CuadroTexto"/>
          <p:cNvSpPr txBox="1">
            <a:spLocks noChangeArrowheads="1"/>
          </p:cNvSpPr>
          <p:nvPr/>
        </p:nvSpPr>
        <p:spPr bwMode="auto">
          <a:xfrm>
            <a:off x="3779838" y="2205038"/>
            <a:ext cx="5364162" cy="1200150"/>
          </a:xfrm>
          <a:prstGeom prst="rect">
            <a:avLst/>
          </a:prstGeom>
          <a:noFill/>
          <a:ln w="9525">
            <a:noFill/>
            <a:miter lim="800000"/>
            <a:headEnd/>
            <a:tailEnd/>
          </a:ln>
        </p:spPr>
        <p:txBody>
          <a:bodyPr>
            <a:spAutoFit/>
          </a:bodyPr>
          <a:lstStyle/>
          <a:p>
            <a:pPr>
              <a:buFont typeface="Wingdings" pitchFamily="2" charset="2"/>
              <a:buChar char="v"/>
            </a:pPr>
            <a:r>
              <a:rPr lang="en-US" sz="2400" b="1"/>
              <a:t>Procedimientos obligatorios </a:t>
            </a:r>
          </a:p>
          <a:p>
            <a:r>
              <a:rPr lang="en-US" sz="2400" b="1"/>
              <a:t>   jurisdiccionales,  arts. 286 a 296</a:t>
            </a:r>
          </a:p>
          <a:p>
            <a:r>
              <a:rPr lang="en-US" sz="2400" b="1"/>
              <a:t>                              Sección 2.</a:t>
            </a:r>
            <a:endParaRPr lang="es-ES" sz="2400" b="1"/>
          </a:p>
        </p:txBody>
      </p:sp>
      <p:sp>
        <p:nvSpPr>
          <p:cNvPr id="33796" name="4 CuadroTexto"/>
          <p:cNvSpPr txBox="1">
            <a:spLocks noChangeArrowheads="1"/>
          </p:cNvSpPr>
          <p:nvPr/>
        </p:nvSpPr>
        <p:spPr bwMode="auto">
          <a:xfrm>
            <a:off x="3635375" y="3573463"/>
            <a:ext cx="5184775" cy="1200150"/>
          </a:xfrm>
          <a:prstGeom prst="rect">
            <a:avLst/>
          </a:prstGeom>
          <a:noFill/>
          <a:ln w="9525">
            <a:noFill/>
            <a:miter lim="800000"/>
            <a:headEnd/>
            <a:tailEnd/>
          </a:ln>
        </p:spPr>
        <p:txBody>
          <a:bodyPr>
            <a:spAutoFit/>
          </a:bodyPr>
          <a:lstStyle/>
          <a:p>
            <a:pPr>
              <a:buFont typeface="Wingdings" pitchFamily="2" charset="2"/>
              <a:buChar char="v"/>
            </a:pPr>
            <a:r>
              <a:rPr lang="en-US" sz="2400" b="1"/>
              <a:t>Limitaciones y excepciones a  </a:t>
            </a:r>
          </a:p>
          <a:p>
            <a:r>
              <a:rPr lang="en-US" sz="2400" b="1"/>
              <a:t>   procedimientos obligatorios, </a:t>
            </a:r>
          </a:p>
          <a:p>
            <a:r>
              <a:rPr lang="en-US" sz="2400" b="1"/>
              <a:t>   arts. 297 a 299.    Sección 3.</a:t>
            </a:r>
            <a:endParaRPr lang="es-ES" sz="2400" b="1"/>
          </a:p>
        </p:txBody>
      </p:sp>
      <p:sp>
        <p:nvSpPr>
          <p:cNvPr id="7" name="6 Abrir llave"/>
          <p:cNvSpPr/>
          <p:nvPr/>
        </p:nvSpPr>
        <p:spPr>
          <a:xfrm>
            <a:off x="2771775" y="765175"/>
            <a:ext cx="936625" cy="4032250"/>
          </a:xfrm>
          <a:prstGeom prst="leftBrace">
            <a:avLst>
              <a:gd name="adj1" fmla="val 8333"/>
              <a:gd name="adj2" fmla="val 5012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sz="1800"/>
          </a:p>
        </p:txBody>
      </p:sp>
      <p:sp>
        <p:nvSpPr>
          <p:cNvPr id="10" name="9 Recortar rectángulo de esquina diagonal"/>
          <p:cNvSpPr/>
          <p:nvPr/>
        </p:nvSpPr>
        <p:spPr>
          <a:xfrm>
            <a:off x="395536" y="2132856"/>
            <a:ext cx="2232248" cy="1224136"/>
          </a:xfrm>
          <a:prstGeom prst="snip2DiagRect">
            <a:avLst/>
          </a:prstGeom>
          <a:noFill/>
          <a:ln w="38100">
            <a:solidFill>
              <a:schemeClr val="accent4">
                <a:lumMod val="75000"/>
              </a:schemeClr>
            </a:solidFill>
          </a:ln>
          <a:effectLst>
            <a:glow rad="101600">
              <a:schemeClr val="accent6">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800"/>
          </a:p>
        </p:txBody>
      </p:sp>
      <p:sp>
        <p:nvSpPr>
          <p:cNvPr id="2" name="CuadroTexto 1">
            <a:extLst/>
          </p:cNvPr>
          <p:cNvSpPr txBox="1"/>
          <p:nvPr/>
        </p:nvSpPr>
        <p:spPr>
          <a:xfrm>
            <a:off x="395288" y="4292600"/>
            <a:ext cx="2130425" cy="395288"/>
          </a:xfrm>
          <a:prstGeom prst="rect">
            <a:avLst/>
          </a:prstGeom>
          <a:noFill/>
          <a:ln w="28575">
            <a:solidFill>
              <a:schemeClr val="accent2">
                <a:lumMod val="60000"/>
                <a:lumOff val="40000"/>
              </a:schemeClr>
            </a:solidFill>
          </a:ln>
        </p:spPr>
        <p:txBody>
          <a:bodyPr wrap="none">
            <a:spAutoFit/>
          </a:bodyPr>
          <a:lstStyle/>
          <a:p>
            <a:pPr>
              <a:defRPr/>
            </a:pPr>
            <a:r>
              <a:rPr lang="es-ES" sz="1800" b="1"/>
              <a:t>Conv. Jamaica 82</a:t>
            </a:r>
            <a:endParaRPr lang="es-UY" sz="1800" b="1"/>
          </a:p>
        </p:txBody>
      </p:sp>
      <p:cxnSp>
        <p:nvCxnSpPr>
          <p:cNvPr id="4" name="Conector recto de flecha 3">
            <a:extLst/>
          </p:cNvPr>
          <p:cNvCxnSpPr/>
          <p:nvPr/>
        </p:nvCxnSpPr>
        <p:spPr>
          <a:xfrm>
            <a:off x="1331913" y="3573463"/>
            <a:ext cx="0" cy="4318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 name="Forma libre: forma 2">
            <a:extLst/>
          </p:cNvPr>
          <p:cNvSpPr/>
          <p:nvPr/>
        </p:nvSpPr>
        <p:spPr>
          <a:xfrm rot="15281982" flipH="1">
            <a:off x="8424863" y="3798887"/>
            <a:ext cx="647700" cy="987425"/>
          </a:xfrm>
          <a:custGeom>
            <a:avLst/>
            <a:gdLst>
              <a:gd name="connsiteX0" fmla="*/ 14990 w 494999"/>
              <a:gd name="connsiteY0" fmla="*/ 345899 h 1185348"/>
              <a:gd name="connsiteX1" fmla="*/ 74951 w 494999"/>
              <a:gd name="connsiteY1" fmla="*/ 330909 h 1185348"/>
              <a:gd name="connsiteX2" fmla="*/ 494675 w 494999"/>
              <a:gd name="connsiteY2" fmla="*/ 31106 h 1185348"/>
              <a:gd name="connsiteX3" fmla="*/ 0 w 494999"/>
              <a:gd name="connsiteY3" fmla="*/ 1185348 h 1185348"/>
              <a:gd name="connsiteX4" fmla="*/ 0 w 494999"/>
              <a:gd name="connsiteY4" fmla="*/ 1185348 h 1185348"/>
              <a:gd name="connsiteX5" fmla="*/ 0 w 494999"/>
              <a:gd name="connsiteY5" fmla="*/ 1185348 h 1185348"/>
              <a:gd name="connsiteX6" fmla="*/ 44970 w 494999"/>
              <a:gd name="connsiteY6" fmla="*/ 1095407 h 1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999" h="1185348">
                <a:moveTo>
                  <a:pt x="14990" y="345899"/>
                </a:moveTo>
                <a:cubicBezTo>
                  <a:pt x="4997" y="364636"/>
                  <a:pt x="-4996" y="383374"/>
                  <a:pt x="74951" y="330909"/>
                </a:cubicBezTo>
                <a:cubicBezTo>
                  <a:pt x="154898" y="278444"/>
                  <a:pt x="507167" y="-111300"/>
                  <a:pt x="494675" y="31106"/>
                </a:cubicBezTo>
                <a:cubicBezTo>
                  <a:pt x="482183" y="173512"/>
                  <a:pt x="0" y="1185348"/>
                  <a:pt x="0" y="1185348"/>
                </a:cubicBezTo>
                <a:lnTo>
                  <a:pt x="0" y="1185348"/>
                </a:lnTo>
                <a:lnTo>
                  <a:pt x="0" y="1185348"/>
                </a:lnTo>
                <a:lnTo>
                  <a:pt x="44970" y="1095407"/>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UY"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esquinas redondeadas 14">
            <a:extLst/>
          </p:cNvPr>
          <p:cNvSpPr/>
          <p:nvPr/>
        </p:nvSpPr>
        <p:spPr>
          <a:xfrm>
            <a:off x="579438" y="188913"/>
            <a:ext cx="1616075" cy="461962"/>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UY" sz="1800"/>
          </a:p>
        </p:txBody>
      </p:sp>
      <p:sp>
        <p:nvSpPr>
          <p:cNvPr id="34818" name="CuadroTexto 1"/>
          <p:cNvSpPr txBox="1">
            <a:spLocks noChangeArrowheads="1"/>
          </p:cNvSpPr>
          <p:nvPr/>
        </p:nvSpPr>
        <p:spPr bwMode="auto">
          <a:xfrm>
            <a:off x="611188" y="188913"/>
            <a:ext cx="7993062" cy="830262"/>
          </a:xfrm>
          <a:prstGeom prst="rect">
            <a:avLst/>
          </a:prstGeom>
          <a:noFill/>
          <a:ln w="9525">
            <a:noFill/>
            <a:miter lim="800000"/>
            <a:headEnd/>
            <a:tailEnd/>
          </a:ln>
        </p:spPr>
        <p:txBody>
          <a:bodyPr>
            <a:spAutoFit/>
          </a:bodyPr>
          <a:lstStyle/>
          <a:p>
            <a:r>
              <a:rPr lang="es-ES" sz="2400" b="1"/>
              <a:t>Sección 3  Limitaciones y excepciones a la   </a:t>
            </a:r>
          </a:p>
          <a:p>
            <a:r>
              <a:rPr lang="es-ES" sz="2400" b="1"/>
              <a:t>                   aplicabilidad de la sección 2.</a:t>
            </a:r>
            <a:endParaRPr lang="es-UY" sz="2400" b="1"/>
          </a:p>
        </p:txBody>
      </p:sp>
      <p:sp>
        <p:nvSpPr>
          <p:cNvPr id="34819" name="CuadroTexto 2"/>
          <p:cNvSpPr txBox="1">
            <a:spLocks noChangeArrowheads="1"/>
          </p:cNvSpPr>
          <p:nvPr/>
        </p:nvSpPr>
        <p:spPr bwMode="auto">
          <a:xfrm>
            <a:off x="579438" y="1341438"/>
            <a:ext cx="1400175" cy="460375"/>
          </a:xfrm>
          <a:prstGeom prst="rect">
            <a:avLst/>
          </a:prstGeom>
          <a:noFill/>
          <a:ln w="38100">
            <a:solidFill>
              <a:schemeClr val="tx1"/>
            </a:solidFill>
            <a:miter lim="800000"/>
            <a:headEnd/>
            <a:tailEnd/>
          </a:ln>
        </p:spPr>
        <p:txBody>
          <a:bodyPr wrap="none">
            <a:spAutoFit/>
          </a:bodyPr>
          <a:lstStyle/>
          <a:p>
            <a:r>
              <a:rPr lang="es-ES" sz="2400" b="1"/>
              <a:t>Art. 297 </a:t>
            </a:r>
            <a:endParaRPr lang="es-UY" sz="2400" b="1"/>
          </a:p>
        </p:txBody>
      </p:sp>
      <p:sp>
        <p:nvSpPr>
          <p:cNvPr id="34820" name="CuadroTexto 5"/>
          <p:cNvSpPr txBox="1">
            <a:spLocks noChangeArrowheads="1"/>
          </p:cNvSpPr>
          <p:nvPr/>
        </p:nvSpPr>
        <p:spPr bwMode="auto">
          <a:xfrm>
            <a:off x="1187450" y="2636838"/>
            <a:ext cx="6488113" cy="2195512"/>
          </a:xfrm>
          <a:prstGeom prst="rect">
            <a:avLst/>
          </a:prstGeom>
          <a:noFill/>
          <a:ln w="9525">
            <a:noFill/>
            <a:miter lim="800000"/>
            <a:headEnd/>
            <a:tailEnd/>
          </a:ln>
        </p:spPr>
        <p:txBody>
          <a:bodyPr>
            <a:spAutoFit/>
          </a:bodyPr>
          <a:lstStyle/>
          <a:p>
            <a:r>
              <a:rPr lang="es-ES" sz="2400" b="1"/>
              <a:t>Redacción confusa, que no se ajusta a los casos de la realidad internacional</a:t>
            </a:r>
            <a:r>
              <a:rPr lang="es-ES" sz="1800"/>
              <a:t>.</a:t>
            </a:r>
          </a:p>
          <a:p>
            <a:endParaRPr lang="es-ES" sz="1800"/>
          </a:p>
          <a:p>
            <a:endParaRPr lang="es-ES" sz="1800"/>
          </a:p>
          <a:p>
            <a:r>
              <a:rPr lang="es-UY" sz="1800"/>
              <a:t>El Estado ribereño no está obligado a aceptar medios de solución de la sección 2 en controversias en la ZEE y PC en relación a:</a:t>
            </a:r>
          </a:p>
        </p:txBody>
      </p:sp>
      <p:sp>
        <p:nvSpPr>
          <p:cNvPr id="34821" name="CuadroTexto 7"/>
          <p:cNvSpPr txBox="1">
            <a:spLocks noChangeArrowheads="1"/>
          </p:cNvSpPr>
          <p:nvPr/>
        </p:nvSpPr>
        <p:spPr bwMode="auto">
          <a:xfrm>
            <a:off x="958850" y="4826000"/>
            <a:ext cx="4654550" cy="404813"/>
          </a:xfrm>
          <a:prstGeom prst="rect">
            <a:avLst/>
          </a:prstGeom>
          <a:noFill/>
          <a:ln w="38100">
            <a:solidFill>
              <a:schemeClr val="tx1"/>
            </a:solidFill>
            <a:miter lim="800000"/>
            <a:headEnd/>
            <a:tailEnd/>
          </a:ln>
        </p:spPr>
        <p:txBody>
          <a:bodyPr wrap="none">
            <a:spAutoFit/>
          </a:bodyPr>
          <a:lstStyle/>
          <a:p>
            <a:r>
              <a:rPr lang="es-ES" sz="1800" b="1"/>
              <a:t>297 -2:  la investigación científica marina</a:t>
            </a:r>
            <a:endParaRPr lang="es-UY" sz="1800" b="1"/>
          </a:p>
        </p:txBody>
      </p:sp>
      <p:sp>
        <p:nvSpPr>
          <p:cNvPr id="9" name="CuadroTexto 8">
            <a:extLst/>
          </p:cNvPr>
          <p:cNvSpPr txBox="1"/>
          <p:nvPr/>
        </p:nvSpPr>
        <p:spPr>
          <a:xfrm>
            <a:off x="958850" y="5510213"/>
            <a:ext cx="2851150" cy="404812"/>
          </a:xfrm>
          <a:prstGeom prst="rect">
            <a:avLst/>
          </a:prstGeom>
          <a:solidFill>
            <a:schemeClr val="bg1"/>
          </a:solidFill>
          <a:ln w="38100">
            <a:solidFill>
              <a:schemeClr val="tx1">
                <a:lumMod val="95000"/>
              </a:schemeClr>
            </a:solidFill>
          </a:ln>
        </p:spPr>
        <p:txBody>
          <a:bodyPr wrap="none">
            <a:spAutoFit/>
          </a:bodyPr>
          <a:lstStyle/>
          <a:p>
            <a:pPr>
              <a:defRPr/>
            </a:pPr>
            <a:r>
              <a:rPr lang="es-ES" sz="1800" b="1"/>
              <a:t>297- 3:  a las pesquerías</a:t>
            </a:r>
            <a:endParaRPr lang="es-UY" sz="1800" b="1"/>
          </a:p>
        </p:txBody>
      </p:sp>
      <p:sp>
        <p:nvSpPr>
          <p:cNvPr id="10" name="CuadroTexto 9">
            <a:extLst/>
          </p:cNvPr>
          <p:cNvSpPr txBox="1"/>
          <p:nvPr/>
        </p:nvSpPr>
        <p:spPr>
          <a:xfrm>
            <a:off x="8247063" y="4826000"/>
            <a:ext cx="314325" cy="369888"/>
          </a:xfrm>
          <a:prstGeom prst="rect">
            <a:avLst/>
          </a:prstGeom>
          <a:noFill/>
          <a:ln w="38100">
            <a:solidFill>
              <a:schemeClr val="tx1">
                <a:lumMod val="95000"/>
              </a:schemeClr>
            </a:solidFill>
          </a:ln>
        </p:spPr>
        <p:txBody>
          <a:bodyPr wrap="none">
            <a:spAutoFit/>
          </a:bodyPr>
          <a:lstStyle/>
          <a:p>
            <a:pPr>
              <a:defRPr/>
            </a:pPr>
            <a:r>
              <a:rPr lang="es-ES" sz="1800" dirty="0"/>
              <a:t>b</a:t>
            </a:r>
            <a:endParaRPr lang="es-UY" sz="1800" dirty="0"/>
          </a:p>
        </p:txBody>
      </p:sp>
      <p:sp>
        <p:nvSpPr>
          <p:cNvPr id="11" name="CuadroTexto 10">
            <a:extLst/>
          </p:cNvPr>
          <p:cNvSpPr txBox="1"/>
          <p:nvPr/>
        </p:nvSpPr>
        <p:spPr>
          <a:xfrm>
            <a:off x="6227763" y="5541963"/>
            <a:ext cx="312737" cy="368300"/>
          </a:xfrm>
          <a:prstGeom prst="rect">
            <a:avLst/>
          </a:prstGeom>
          <a:noFill/>
          <a:ln w="38100">
            <a:solidFill>
              <a:schemeClr val="tx1">
                <a:lumMod val="95000"/>
              </a:schemeClr>
            </a:solidFill>
          </a:ln>
        </p:spPr>
        <p:txBody>
          <a:bodyPr wrap="none">
            <a:spAutoFit/>
          </a:bodyPr>
          <a:lstStyle/>
          <a:p>
            <a:pPr>
              <a:defRPr/>
            </a:pPr>
            <a:r>
              <a:rPr lang="es-ES" sz="1800" dirty="0"/>
              <a:t>b</a:t>
            </a:r>
            <a:endParaRPr lang="es-UY" sz="1800" dirty="0"/>
          </a:p>
        </p:txBody>
      </p:sp>
      <p:sp>
        <p:nvSpPr>
          <p:cNvPr id="13" name="Flecha: a la izquierda y arriba 12">
            <a:extLst/>
          </p:cNvPr>
          <p:cNvSpPr/>
          <p:nvPr/>
        </p:nvSpPr>
        <p:spPr>
          <a:xfrm rot="1421461">
            <a:off x="6916738" y="5334000"/>
            <a:ext cx="849312" cy="849313"/>
          </a:xfrm>
          <a:prstGeom prst="leftUpArrow">
            <a:avLst>
              <a:gd name="adj1" fmla="val 10237"/>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UY" sz="1800"/>
          </a:p>
        </p:txBody>
      </p:sp>
      <p:sp>
        <p:nvSpPr>
          <p:cNvPr id="34826" name="CuadroTexto 13"/>
          <p:cNvSpPr txBox="1">
            <a:spLocks noChangeArrowheads="1"/>
          </p:cNvSpPr>
          <p:nvPr/>
        </p:nvSpPr>
        <p:spPr bwMode="auto">
          <a:xfrm>
            <a:off x="5811838" y="6170613"/>
            <a:ext cx="3095625" cy="461962"/>
          </a:xfrm>
          <a:prstGeom prst="rect">
            <a:avLst/>
          </a:prstGeom>
          <a:solidFill>
            <a:schemeClr val="bg1"/>
          </a:solidFill>
          <a:ln w="38100">
            <a:solidFill>
              <a:schemeClr val="tx1"/>
            </a:solidFill>
            <a:miter lim="800000"/>
            <a:headEnd/>
            <a:tailEnd/>
          </a:ln>
        </p:spPr>
        <p:txBody>
          <a:bodyPr wrap="none">
            <a:spAutoFit/>
          </a:bodyPr>
          <a:lstStyle/>
          <a:p>
            <a:r>
              <a:rPr lang="es-ES" sz="2400" b="1"/>
              <a:t>Conciliación </a:t>
            </a:r>
            <a:r>
              <a:rPr lang="es-ES" b="1"/>
              <a:t>Anexo 5</a:t>
            </a:r>
            <a:endParaRPr lang="es-UY" sz="2400" b="1"/>
          </a:p>
        </p:txBody>
      </p:sp>
      <p:sp>
        <p:nvSpPr>
          <p:cNvPr id="16" name="CuadroTexto 15">
            <a:extLst/>
          </p:cNvPr>
          <p:cNvSpPr txBox="1"/>
          <p:nvPr/>
        </p:nvSpPr>
        <p:spPr>
          <a:xfrm>
            <a:off x="3538538" y="1317625"/>
            <a:ext cx="2382837" cy="523875"/>
          </a:xfrm>
          <a:prstGeom prst="rect">
            <a:avLst/>
          </a:prstGeom>
          <a:noFill/>
          <a:ln w="38100">
            <a:solidFill>
              <a:schemeClr val="tx1">
                <a:lumMod val="95000"/>
              </a:schemeClr>
            </a:solidFill>
          </a:ln>
        </p:spPr>
        <p:txBody>
          <a:bodyPr wrap="none">
            <a:spAutoFit/>
          </a:bodyPr>
          <a:lstStyle/>
          <a:p>
            <a:pPr>
              <a:defRPr/>
            </a:pPr>
            <a:r>
              <a:rPr lang="es-ES" sz="2800" b="1" dirty="0"/>
              <a:t>Limitaciones</a:t>
            </a:r>
            <a:endParaRPr lang="es-UY" sz="2800" b="1" dirty="0"/>
          </a:p>
        </p:txBody>
      </p:sp>
      <p:cxnSp>
        <p:nvCxnSpPr>
          <p:cNvPr id="5" name="Conector recto de flecha 4">
            <a:extLst/>
          </p:cNvPr>
          <p:cNvCxnSpPr/>
          <p:nvPr/>
        </p:nvCxnSpPr>
        <p:spPr>
          <a:xfrm>
            <a:off x="2195513" y="1571625"/>
            <a:ext cx="1008062" cy="793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uadroTexto 2"/>
          <p:cNvSpPr txBox="1">
            <a:spLocks noChangeArrowheads="1"/>
          </p:cNvSpPr>
          <p:nvPr/>
        </p:nvSpPr>
        <p:spPr bwMode="auto">
          <a:xfrm>
            <a:off x="323850" y="3198813"/>
            <a:ext cx="2370138" cy="585787"/>
          </a:xfrm>
          <a:prstGeom prst="rect">
            <a:avLst/>
          </a:prstGeom>
          <a:noFill/>
          <a:ln w="9525">
            <a:noFill/>
            <a:miter lim="800000"/>
            <a:headEnd/>
            <a:tailEnd/>
          </a:ln>
        </p:spPr>
        <p:txBody>
          <a:bodyPr wrap="none">
            <a:spAutoFit/>
          </a:bodyPr>
          <a:lstStyle/>
          <a:p>
            <a:r>
              <a:rPr lang="es-ES" sz="3200" b="1"/>
              <a:t>Elementos </a:t>
            </a:r>
            <a:endParaRPr lang="es-UY" sz="3200" b="1"/>
          </a:p>
        </p:txBody>
      </p:sp>
      <p:sp>
        <p:nvSpPr>
          <p:cNvPr id="14338" name="CuadroTexto 3"/>
          <p:cNvSpPr txBox="1">
            <a:spLocks noChangeArrowheads="1"/>
          </p:cNvSpPr>
          <p:nvPr/>
        </p:nvSpPr>
        <p:spPr bwMode="auto">
          <a:xfrm>
            <a:off x="3059113" y="2781300"/>
            <a:ext cx="4881562" cy="461963"/>
          </a:xfrm>
          <a:prstGeom prst="rect">
            <a:avLst/>
          </a:prstGeom>
          <a:noFill/>
          <a:ln w="9525">
            <a:noFill/>
            <a:miter lim="800000"/>
            <a:headEnd/>
            <a:tailEnd/>
          </a:ln>
        </p:spPr>
        <p:txBody>
          <a:bodyPr wrap="none">
            <a:spAutoFit/>
          </a:bodyPr>
          <a:lstStyle/>
          <a:p>
            <a:r>
              <a:rPr lang="es-ES" sz="2400" b="1"/>
              <a:t>Atribuible al Estado según el DI </a:t>
            </a:r>
            <a:endParaRPr lang="es-UY" sz="2400" b="1"/>
          </a:p>
        </p:txBody>
      </p:sp>
      <p:sp>
        <p:nvSpPr>
          <p:cNvPr id="14339" name="CuadroTexto 4"/>
          <p:cNvSpPr txBox="1">
            <a:spLocks noChangeArrowheads="1"/>
          </p:cNvSpPr>
          <p:nvPr/>
        </p:nvSpPr>
        <p:spPr bwMode="auto">
          <a:xfrm>
            <a:off x="3059113" y="3933825"/>
            <a:ext cx="5257800" cy="1200150"/>
          </a:xfrm>
          <a:prstGeom prst="rect">
            <a:avLst/>
          </a:prstGeom>
          <a:noFill/>
          <a:ln w="9525">
            <a:noFill/>
            <a:miter lim="800000"/>
            <a:headEnd/>
            <a:tailEnd/>
          </a:ln>
        </p:spPr>
        <p:txBody>
          <a:bodyPr>
            <a:spAutoFit/>
          </a:bodyPr>
          <a:lstStyle/>
          <a:p>
            <a:r>
              <a:rPr lang="es-ES" sz="2400" b="1"/>
              <a:t>Constituye una violación de una obligación Internacional del Estado</a:t>
            </a:r>
            <a:endParaRPr lang="es-UY" sz="2400" b="1"/>
          </a:p>
        </p:txBody>
      </p:sp>
      <p:sp>
        <p:nvSpPr>
          <p:cNvPr id="6" name="Abrir llave 5">
            <a:extLst/>
          </p:cNvPr>
          <p:cNvSpPr/>
          <p:nvPr/>
        </p:nvSpPr>
        <p:spPr>
          <a:xfrm>
            <a:off x="2693988" y="2955925"/>
            <a:ext cx="365125" cy="2178050"/>
          </a:xfrm>
          <a:prstGeom prst="leftBrace">
            <a:avLst>
              <a:gd name="adj1" fmla="val 8333"/>
              <a:gd name="adj2" fmla="val 21765"/>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UY" sz="1800"/>
          </a:p>
        </p:txBody>
      </p:sp>
      <p:sp>
        <p:nvSpPr>
          <p:cNvPr id="14341" name="CuadroTexto 6"/>
          <p:cNvSpPr txBox="1">
            <a:spLocks noChangeArrowheads="1"/>
          </p:cNvSpPr>
          <p:nvPr/>
        </p:nvSpPr>
        <p:spPr bwMode="auto">
          <a:xfrm>
            <a:off x="206375" y="5308600"/>
            <a:ext cx="8863013" cy="461963"/>
          </a:xfrm>
          <a:prstGeom prst="rect">
            <a:avLst/>
          </a:prstGeom>
          <a:solidFill>
            <a:schemeClr val="bg1"/>
          </a:solidFill>
          <a:ln w="9525">
            <a:noFill/>
            <a:miter lim="800000"/>
            <a:headEnd/>
            <a:tailEnd/>
          </a:ln>
        </p:spPr>
        <p:txBody>
          <a:bodyPr wrap="none">
            <a:spAutoFit/>
          </a:bodyPr>
          <a:lstStyle/>
          <a:p>
            <a:r>
              <a:rPr lang="es-ES" sz="2400" b="1"/>
              <a:t>Ha depurado la Responsabilidad de todo elemento punitivo</a:t>
            </a:r>
            <a:endParaRPr lang="es-UY" sz="2400" b="1"/>
          </a:p>
        </p:txBody>
      </p:sp>
      <p:sp>
        <p:nvSpPr>
          <p:cNvPr id="8" name="Explosión: 14 puntos 7">
            <a:extLst/>
          </p:cNvPr>
          <p:cNvSpPr/>
          <p:nvPr/>
        </p:nvSpPr>
        <p:spPr>
          <a:xfrm>
            <a:off x="34925" y="4552950"/>
            <a:ext cx="576263" cy="668338"/>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UY" sz="1800"/>
          </a:p>
        </p:txBody>
      </p:sp>
      <p:sp>
        <p:nvSpPr>
          <p:cNvPr id="14343" name="WordArt 10"/>
          <p:cNvSpPr>
            <a:spLocks noChangeArrowheads="1" noChangeShapeType="1" noTextEdit="1"/>
          </p:cNvSpPr>
          <p:nvPr/>
        </p:nvSpPr>
        <p:spPr bwMode="auto">
          <a:xfrm>
            <a:off x="755650" y="620713"/>
            <a:ext cx="7777163" cy="1296987"/>
          </a:xfrm>
          <a:prstGeom prst="rect">
            <a:avLst/>
          </a:prstGeom>
        </p:spPr>
        <p:txBody>
          <a:bodyPr wrap="none" fromWordArt="1">
            <a:prstTxWarp prst="textPlain">
              <a:avLst>
                <a:gd name="adj" fmla="val 50000"/>
              </a:avLst>
            </a:prstTxWarp>
          </a:bodyPr>
          <a:lstStyle/>
          <a:p>
            <a:pPr algn="ctr"/>
            <a:r>
              <a:rPr lang="es-CL" sz="2800" kern="10">
                <a:ln w="9525">
                  <a:solidFill>
                    <a:srgbClr val="000000"/>
                  </a:solidFill>
                  <a:round/>
                  <a:headEnd/>
                  <a:tailEnd/>
                </a:ln>
                <a:solidFill>
                  <a:srgbClr val="FFFFFF"/>
                </a:solidFill>
                <a:latin typeface="Arial Black"/>
              </a:rPr>
              <a:t>Responsabilidad del Estado por hechos internacionalmente</a:t>
            </a:r>
          </a:p>
          <a:p>
            <a:pPr algn="ctr"/>
            <a:r>
              <a:rPr lang="es-CL" sz="2800" kern="10">
                <a:ln w="9525">
                  <a:solidFill>
                    <a:srgbClr val="000000"/>
                  </a:solidFill>
                  <a:round/>
                  <a:headEnd/>
                  <a:tailEnd/>
                </a:ln>
                <a:solidFill>
                  <a:srgbClr val="FFFFFF"/>
                </a:solidFill>
                <a:latin typeface="Arial Black"/>
              </a:rPr>
              <a:t>Ilicitos  (AG 56/83   2002)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p:cNvPr>
          <p:cNvSpPr txBox="1"/>
          <p:nvPr/>
        </p:nvSpPr>
        <p:spPr>
          <a:xfrm>
            <a:off x="3449638" y="668338"/>
            <a:ext cx="2151062" cy="460375"/>
          </a:xfrm>
          <a:prstGeom prst="rect">
            <a:avLst/>
          </a:prstGeom>
          <a:noFill/>
          <a:ln w="38100">
            <a:solidFill>
              <a:schemeClr val="tx1">
                <a:lumMod val="95000"/>
              </a:schemeClr>
            </a:solidFill>
          </a:ln>
        </p:spPr>
        <p:txBody>
          <a:bodyPr wrap="none">
            <a:spAutoFit/>
          </a:bodyPr>
          <a:lstStyle/>
          <a:p>
            <a:pPr>
              <a:defRPr/>
            </a:pPr>
            <a:r>
              <a:rPr lang="es-ES" sz="2400" b="1" dirty="0"/>
              <a:t>Excepciones </a:t>
            </a:r>
            <a:endParaRPr lang="es-UY" sz="2400" b="1" dirty="0"/>
          </a:p>
        </p:txBody>
      </p:sp>
      <p:sp>
        <p:nvSpPr>
          <p:cNvPr id="3" name="CuadroTexto 2">
            <a:extLst/>
          </p:cNvPr>
          <p:cNvSpPr txBox="1"/>
          <p:nvPr/>
        </p:nvSpPr>
        <p:spPr>
          <a:xfrm>
            <a:off x="1350963" y="1770063"/>
            <a:ext cx="7334250" cy="679450"/>
          </a:xfrm>
          <a:prstGeom prst="rect">
            <a:avLst/>
          </a:prstGeom>
          <a:noFill/>
          <a:ln w="38100">
            <a:solidFill>
              <a:schemeClr val="tx1">
                <a:lumMod val="95000"/>
              </a:schemeClr>
            </a:solidFill>
          </a:ln>
        </p:spPr>
        <p:txBody>
          <a:bodyPr wrap="none">
            <a:spAutoFit/>
          </a:bodyPr>
          <a:lstStyle/>
          <a:p>
            <a:pPr>
              <a:defRPr/>
            </a:pPr>
            <a:r>
              <a:rPr lang="es-ES" sz="1800" b="1"/>
              <a:t>a) Excepciones relativas a las delimitación de las zonas marinas, </a:t>
            </a:r>
          </a:p>
          <a:p>
            <a:pPr>
              <a:defRPr/>
            </a:pPr>
            <a:r>
              <a:rPr lang="es-ES" sz="1800" b="1"/>
              <a:t>    a las bahías y a los títulos históricos</a:t>
            </a:r>
            <a:endParaRPr lang="es-UY" sz="1800" b="1"/>
          </a:p>
        </p:txBody>
      </p:sp>
      <p:sp>
        <p:nvSpPr>
          <p:cNvPr id="4" name="CuadroTexto 3">
            <a:extLst/>
          </p:cNvPr>
          <p:cNvSpPr txBox="1"/>
          <p:nvPr/>
        </p:nvSpPr>
        <p:spPr>
          <a:xfrm>
            <a:off x="1368425" y="2738438"/>
            <a:ext cx="6407150" cy="954087"/>
          </a:xfrm>
          <a:prstGeom prst="rect">
            <a:avLst/>
          </a:prstGeom>
          <a:noFill/>
          <a:ln w="38100">
            <a:solidFill>
              <a:schemeClr val="tx1">
                <a:lumMod val="95000"/>
              </a:schemeClr>
            </a:solidFill>
          </a:ln>
        </p:spPr>
        <p:txBody>
          <a:bodyPr>
            <a:spAutoFit/>
          </a:bodyPr>
          <a:lstStyle/>
          <a:p>
            <a:pPr>
              <a:defRPr/>
            </a:pPr>
            <a:r>
              <a:rPr lang="es-ES" sz="1800" b="1"/>
              <a:t>b</a:t>
            </a:r>
            <a:r>
              <a:rPr lang="es-ES" sz="1800"/>
              <a:t>) </a:t>
            </a:r>
            <a:r>
              <a:rPr lang="es-ES" sz="1800" b="1"/>
              <a:t>Excepciones  relativas a las actividades militares o   </a:t>
            </a:r>
          </a:p>
          <a:p>
            <a:pPr>
              <a:defRPr/>
            </a:pPr>
            <a:r>
              <a:rPr lang="es-ES" sz="1800" b="1"/>
              <a:t>    encaminadas a cumplir las normas legales sobre  </a:t>
            </a:r>
          </a:p>
          <a:p>
            <a:pPr>
              <a:defRPr/>
            </a:pPr>
            <a:r>
              <a:rPr lang="es-ES" sz="1800" b="1"/>
              <a:t>    investigación científica marina o pesquerías.</a:t>
            </a:r>
            <a:endParaRPr lang="es-UY" sz="1800" b="1"/>
          </a:p>
        </p:txBody>
      </p:sp>
      <p:sp>
        <p:nvSpPr>
          <p:cNvPr id="35844" name="CuadroTexto 4"/>
          <p:cNvSpPr txBox="1">
            <a:spLocks noChangeArrowheads="1"/>
          </p:cNvSpPr>
          <p:nvPr/>
        </p:nvSpPr>
        <p:spPr bwMode="auto">
          <a:xfrm>
            <a:off x="1320800" y="4162425"/>
            <a:ext cx="7212013" cy="954088"/>
          </a:xfrm>
          <a:prstGeom prst="rect">
            <a:avLst/>
          </a:prstGeom>
          <a:solidFill>
            <a:schemeClr val="bg1"/>
          </a:solidFill>
          <a:ln w="38100">
            <a:solidFill>
              <a:schemeClr val="tx1"/>
            </a:solidFill>
            <a:miter lim="800000"/>
            <a:headEnd/>
            <a:tailEnd/>
          </a:ln>
        </p:spPr>
        <p:txBody>
          <a:bodyPr>
            <a:spAutoFit/>
          </a:bodyPr>
          <a:lstStyle/>
          <a:p>
            <a:r>
              <a:rPr lang="es-ES" sz="1800" b="1"/>
              <a:t>c)</a:t>
            </a:r>
            <a:r>
              <a:rPr lang="es-ES" sz="1800"/>
              <a:t> </a:t>
            </a:r>
            <a:r>
              <a:rPr lang="es-ES" sz="1800" b="1"/>
              <a:t>Excepciones relativas a las controversias respecto a las  </a:t>
            </a:r>
          </a:p>
          <a:p>
            <a:r>
              <a:rPr lang="es-ES" sz="1800" b="1"/>
              <a:t>    cuales el Consejo de Seguridad esta ejerciendo sus   </a:t>
            </a:r>
          </a:p>
          <a:p>
            <a:r>
              <a:rPr lang="es-ES" sz="1800" b="1"/>
              <a:t>    funciones de acuerdo a la Carta ONU</a:t>
            </a:r>
            <a:endParaRPr lang="es-UY" sz="1800" b="1"/>
          </a:p>
        </p:txBody>
      </p:sp>
      <p:sp>
        <p:nvSpPr>
          <p:cNvPr id="6" name="CuadroTexto 5">
            <a:extLst/>
          </p:cNvPr>
          <p:cNvSpPr txBox="1"/>
          <p:nvPr/>
        </p:nvSpPr>
        <p:spPr>
          <a:xfrm>
            <a:off x="1116013" y="668338"/>
            <a:ext cx="1314450" cy="460375"/>
          </a:xfrm>
          <a:prstGeom prst="rect">
            <a:avLst/>
          </a:prstGeom>
          <a:noFill/>
          <a:ln w="38100">
            <a:solidFill>
              <a:schemeClr val="tx1">
                <a:lumMod val="95000"/>
              </a:schemeClr>
            </a:solidFill>
          </a:ln>
        </p:spPr>
        <p:txBody>
          <a:bodyPr wrap="none">
            <a:spAutoFit/>
          </a:bodyPr>
          <a:lstStyle/>
          <a:p>
            <a:pPr>
              <a:defRPr/>
            </a:pPr>
            <a:r>
              <a:rPr lang="es-ES" sz="2400" b="1" dirty="0"/>
              <a:t>Art. 298</a:t>
            </a:r>
            <a:endParaRPr lang="es-UY" sz="2400" b="1" dirty="0"/>
          </a:p>
        </p:txBody>
      </p:sp>
      <p:sp>
        <p:nvSpPr>
          <p:cNvPr id="8" name="CuadroTexto 7">
            <a:extLst/>
          </p:cNvPr>
          <p:cNvSpPr txBox="1"/>
          <p:nvPr/>
        </p:nvSpPr>
        <p:spPr>
          <a:xfrm>
            <a:off x="1320800" y="5661025"/>
            <a:ext cx="1955800" cy="369888"/>
          </a:xfrm>
          <a:prstGeom prst="rect">
            <a:avLst/>
          </a:prstGeom>
          <a:solidFill>
            <a:schemeClr val="bg1"/>
          </a:solidFill>
          <a:ln w="38100">
            <a:solidFill>
              <a:schemeClr val="tx1">
                <a:lumMod val="95000"/>
              </a:schemeClr>
            </a:solidFill>
          </a:ln>
        </p:spPr>
        <p:txBody>
          <a:bodyPr>
            <a:spAutoFit/>
          </a:bodyPr>
          <a:lstStyle/>
          <a:p>
            <a:pPr>
              <a:defRPr/>
            </a:pPr>
            <a:r>
              <a:rPr lang="es-ES" sz="1800" dirty="0"/>
              <a:t>CONCILIACION </a:t>
            </a:r>
            <a:endParaRPr lang="es-UY" sz="1800" dirty="0"/>
          </a:p>
        </p:txBody>
      </p:sp>
      <p:sp>
        <p:nvSpPr>
          <p:cNvPr id="10" name="Flecha: curvada hacia la izquierda 9">
            <a:extLst/>
          </p:cNvPr>
          <p:cNvSpPr/>
          <p:nvPr/>
        </p:nvSpPr>
        <p:spPr>
          <a:xfrm flipH="1">
            <a:off x="406400" y="1989138"/>
            <a:ext cx="709613" cy="403225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UY" sz="180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ángulo 1"/>
          <p:cNvSpPr>
            <a:spLocks noChangeArrowheads="1"/>
          </p:cNvSpPr>
          <p:nvPr/>
        </p:nvSpPr>
        <p:spPr bwMode="auto">
          <a:xfrm>
            <a:off x="1619250" y="333375"/>
            <a:ext cx="6265863" cy="646113"/>
          </a:xfrm>
          <a:prstGeom prst="rect">
            <a:avLst/>
          </a:prstGeom>
          <a:noFill/>
          <a:ln w="9525">
            <a:noFill/>
            <a:miter lim="800000"/>
            <a:headEnd/>
            <a:tailEnd/>
          </a:ln>
        </p:spPr>
        <p:txBody>
          <a:bodyPr>
            <a:spAutoFit/>
          </a:bodyPr>
          <a:lstStyle/>
          <a:p>
            <a:r>
              <a:rPr lang="es-UY" sz="1800" b="1"/>
              <a:t>Declaraciones formuladas en el momento de la firma y confirmadas en el momento de la ratificación:</a:t>
            </a:r>
          </a:p>
        </p:txBody>
      </p:sp>
      <p:sp>
        <p:nvSpPr>
          <p:cNvPr id="36866" name="Rectángulo 2"/>
          <p:cNvSpPr>
            <a:spLocks noChangeArrowheads="1"/>
          </p:cNvSpPr>
          <p:nvPr/>
        </p:nvSpPr>
        <p:spPr bwMode="auto">
          <a:xfrm>
            <a:off x="827088" y="1166813"/>
            <a:ext cx="7200900" cy="5133975"/>
          </a:xfrm>
          <a:prstGeom prst="rect">
            <a:avLst/>
          </a:prstGeom>
          <a:solidFill>
            <a:schemeClr val="bg1"/>
          </a:solidFill>
          <a:ln w="38100">
            <a:solidFill>
              <a:schemeClr val="tx1"/>
            </a:solidFill>
            <a:miter lim="800000"/>
            <a:headEnd/>
            <a:tailEnd/>
          </a:ln>
        </p:spPr>
        <p:txBody>
          <a:bodyPr>
            <a:spAutoFit/>
          </a:bodyPr>
          <a:lstStyle/>
          <a:p>
            <a:r>
              <a:rPr lang="es-ES" sz="1800" b="1"/>
              <a:t>……..</a:t>
            </a:r>
            <a:endParaRPr lang="es-UY" sz="1800" b="1"/>
          </a:p>
          <a:p>
            <a:r>
              <a:rPr lang="es-UY" sz="1800" b="1"/>
              <a:t>H) De conformidad con lo dispuesto en el artículo 287, Uruguay declara </a:t>
            </a:r>
            <a:r>
              <a:rPr lang="es-UY" b="1" u="sng"/>
              <a:t>que elige el Tribunal Internacional del Derecho del Mar para la solución de las controversias </a:t>
            </a:r>
            <a:r>
              <a:rPr lang="es-UY" sz="1800" b="1"/>
              <a:t>respecto de la interpretación o aplicación de la Convención que no estén sujetas a otros procedimientos, sin perjuicio del reconocimiento de la jurisdicción de la Corte Internacional de Justicia y de los acuerdos con otros Estados que prevean otros medios de solución pacífica.</a:t>
            </a:r>
          </a:p>
          <a:p>
            <a:r>
              <a:rPr lang="es-UY" sz="1800" b="1"/>
              <a:t/>
            </a:r>
            <a:br>
              <a:rPr lang="es-UY" sz="1800" b="1"/>
            </a:br>
            <a:r>
              <a:rPr lang="es-UY" sz="1800" b="1"/>
              <a:t>I) De conformidad con lo dispuesto en el artículo 298, Uruguay declara que no aceptará los procedimientos previstos en la Sección 2 de la Parte XV de la Convención, para las controversias relativas a actividades encaminadas a hacer cumplir las normas legales respecto del ejercicio de los derechos de soberanía o de la jurisdicción excluidas de la competencia de una corte o tribunal con arreglo a los párrafos 2 y 3 del artículo 297.</a:t>
            </a:r>
          </a:p>
        </p:txBody>
      </p:sp>
      <p:sp>
        <p:nvSpPr>
          <p:cNvPr id="36867" name="CuadroTexto 3"/>
          <p:cNvSpPr txBox="1">
            <a:spLocks noChangeArrowheads="1"/>
          </p:cNvSpPr>
          <p:nvPr/>
        </p:nvSpPr>
        <p:spPr bwMode="auto">
          <a:xfrm>
            <a:off x="166688" y="285750"/>
            <a:ext cx="1322387" cy="369888"/>
          </a:xfrm>
          <a:prstGeom prst="rect">
            <a:avLst/>
          </a:prstGeom>
          <a:noFill/>
          <a:ln w="9525">
            <a:noFill/>
            <a:miter lim="800000"/>
            <a:headEnd/>
            <a:tailEnd/>
          </a:ln>
        </p:spPr>
        <p:txBody>
          <a:bodyPr wrap="none">
            <a:spAutoFit/>
          </a:bodyPr>
          <a:lstStyle/>
          <a:p>
            <a:r>
              <a:rPr lang="es-ES" sz="1800" b="1"/>
              <a:t>URUGUAY</a:t>
            </a:r>
            <a:endParaRPr lang="es-UY" sz="18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116013" y="333375"/>
            <a:ext cx="7777162" cy="61912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800" dirty="0"/>
          </a:p>
        </p:txBody>
      </p:sp>
      <p:sp>
        <p:nvSpPr>
          <p:cNvPr id="37890" name="3 Rectángulo"/>
          <p:cNvSpPr>
            <a:spLocks noChangeArrowheads="1"/>
          </p:cNvSpPr>
          <p:nvPr/>
        </p:nvSpPr>
        <p:spPr bwMode="auto">
          <a:xfrm>
            <a:off x="1692275" y="1628775"/>
            <a:ext cx="4878388" cy="4108450"/>
          </a:xfrm>
          <a:prstGeom prst="rect">
            <a:avLst/>
          </a:prstGeom>
          <a:noFill/>
          <a:ln w="9525">
            <a:noFill/>
            <a:miter lim="800000"/>
            <a:headEnd/>
            <a:tailEnd/>
          </a:ln>
        </p:spPr>
        <p:txBody>
          <a:bodyPr>
            <a:spAutoFit/>
          </a:bodyPr>
          <a:lstStyle/>
          <a:p>
            <a:pPr>
              <a:buFont typeface="Wingdings" pitchFamily="2" charset="2"/>
              <a:buChar char="Ø"/>
            </a:pPr>
            <a:r>
              <a:rPr lang="es-ES" sz="1800">
                <a:latin typeface="Corbel" pitchFamily="34" charset="0"/>
              </a:rPr>
              <a:t> </a:t>
            </a:r>
            <a:r>
              <a:rPr lang="es-ES" sz="2400" b="1"/>
              <a:t>Órgano judicial  </a:t>
            </a:r>
            <a:r>
              <a:rPr lang="es-ES" sz="1800" b="1"/>
              <a:t>(Independiente).</a:t>
            </a:r>
          </a:p>
          <a:p>
            <a:pPr>
              <a:buFont typeface="Wingdings" pitchFamily="2" charset="2"/>
              <a:buChar char="Ø"/>
            </a:pPr>
            <a:r>
              <a:rPr lang="es-ES" sz="2400" b="1"/>
              <a:t>Creado:  Convención/82. </a:t>
            </a:r>
          </a:p>
          <a:p>
            <a:pPr>
              <a:buFont typeface="Wingdings" pitchFamily="2" charset="2"/>
              <a:buChar char="Ø"/>
            </a:pPr>
            <a:r>
              <a:rPr lang="es-ES" sz="2400" b="1"/>
              <a:t>Sede: Hamburgo (Alemania).</a:t>
            </a:r>
          </a:p>
          <a:p>
            <a:endParaRPr lang="es-ES" sz="2400" b="1"/>
          </a:p>
          <a:p>
            <a:pPr>
              <a:buFont typeface="Wingdings" pitchFamily="2" charset="2"/>
              <a:buChar char="Ø"/>
            </a:pPr>
            <a:r>
              <a:rPr lang="es-ES" sz="2400" b="1"/>
              <a:t> Funciona de conformidad </a:t>
            </a:r>
          </a:p>
          <a:p>
            <a:r>
              <a:rPr lang="es-ES" sz="2400" b="1"/>
              <a:t>    con la Parte XV y la  </a:t>
            </a:r>
          </a:p>
          <a:p>
            <a:r>
              <a:rPr lang="es-ES" sz="2400" b="1"/>
              <a:t>    Sección 5 de la Parte XI y </a:t>
            </a:r>
          </a:p>
          <a:p>
            <a:pPr>
              <a:buFont typeface="Wingdings" pitchFamily="2" charset="2"/>
              <a:buChar char="Ø"/>
            </a:pPr>
            <a:r>
              <a:rPr lang="es-ES" sz="2400" b="1"/>
              <a:t> Estatuto (Anexo VI).</a:t>
            </a:r>
          </a:p>
          <a:p>
            <a:pPr>
              <a:buFont typeface="Wingdings" pitchFamily="2" charset="2"/>
              <a:buChar char="Ø"/>
            </a:pPr>
            <a:r>
              <a:rPr lang="en-US" sz="2400" b="1"/>
              <a:t> Observador ante la A.G.</a:t>
            </a:r>
          </a:p>
          <a:p>
            <a:r>
              <a:rPr lang="en-US" sz="2400" b="1"/>
              <a:t>    de la ONU.</a:t>
            </a:r>
            <a:endParaRPr lang="es-ES" sz="2400" b="1"/>
          </a:p>
          <a:p>
            <a:pPr>
              <a:buFont typeface="Wingdings" pitchFamily="2" charset="2"/>
              <a:buChar char="Ø"/>
            </a:pPr>
            <a:endParaRPr lang="es-ES" sz="2400" b="1"/>
          </a:p>
        </p:txBody>
      </p:sp>
      <p:sp>
        <p:nvSpPr>
          <p:cNvPr id="37891" name="4 CuadroTexto"/>
          <p:cNvSpPr txBox="1">
            <a:spLocks noChangeArrowheads="1"/>
          </p:cNvSpPr>
          <p:nvPr/>
        </p:nvSpPr>
        <p:spPr bwMode="auto">
          <a:xfrm>
            <a:off x="1476375" y="692150"/>
            <a:ext cx="6983413" cy="461963"/>
          </a:xfrm>
          <a:prstGeom prst="rect">
            <a:avLst/>
          </a:prstGeom>
          <a:noFill/>
          <a:ln w="9525">
            <a:noFill/>
            <a:miter lim="800000"/>
            <a:headEnd/>
            <a:tailEnd/>
          </a:ln>
        </p:spPr>
        <p:txBody>
          <a:bodyPr>
            <a:spAutoFit/>
          </a:bodyPr>
          <a:lstStyle/>
          <a:p>
            <a:r>
              <a:rPr lang="en-US" sz="2400" b="1">
                <a:latin typeface="Adobe Gothic Std B"/>
                <a:ea typeface="Adobe Gothic Std B"/>
                <a:cs typeface="Adobe Gothic Std B"/>
              </a:rPr>
              <a:t>Tribunal  Internacional  del  Derecho  del  Mar.</a:t>
            </a:r>
            <a:endParaRPr lang="es-ES" sz="2400" b="1">
              <a:latin typeface="Adobe Gothic Std B"/>
              <a:ea typeface="Adobe Gothic Std B"/>
              <a:cs typeface="Adobe Gothic Std B"/>
            </a:endParaRPr>
          </a:p>
        </p:txBody>
      </p:sp>
      <p:sp>
        <p:nvSpPr>
          <p:cNvPr id="6" name="5 Rectángulo"/>
          <p:cNvSpPr/>
          <p:nvPr/>
        </p:nvSpPr>
        <p:spPr>
          <a:xfrm>
            <a:off x="0" y="0"/>
            <a:ext cx="539552" cy="6858000"/>
          </a:xfrm>
          <a:prstGeom prst="rect">
            <a:avLst/>
          </a:prstGeom>
          <a:solidFill>
            <a:srgbClr val="00B0F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800"/>
          </a:p>
        </p:txBody>
      </p:sp>
      <p:sp>
        <p:nvSpPr>
          <p:cNvPr id="7" name="6 Forma libre"/>
          <p:cNvSpPr/>
          <p:nvPr/>
        </p:nvSpPr>
        <p:spPr>
          <a:xfrm>
            <a:off x="366713" y="1155700"/>
            <a:ext cx="360362" cy="525463"/>
          </a:xfrm>
          <a:custGeom>
            <a:avLst/>
            <a:gdLst>
              <a:gd name="connsiteX0" fmla="*/ 31954 w 361335"/>
              <a:gd name="connsiteY0" fmla="*/ 9832 h 526025"/>
              <a:gd name="connsiteX1" fmla="*/ 356419 w 361335"/>
              <a:gd name="connsiteY1" fmla="*/ 24580 h 526025"/>
              <a:gd name="connsiteX2" fmla="*/ 61451 w 361335"/>
              <a:gd name="connsiteY2" fmla="*/ 157315 h 526025"/>
              <a:gd name="connsiteX3" fmla="*/ 297425 w 361335"/>
              <a:gd name="connsiteY3" fmla="*/ 201561 h 526025"/>
              <a:gd name="connsiteX4" fmla="*/ 2458 w 361335"/>
              <a:gd name="connsiteY4" fmla="*/ 319548 h 526025"/>
              <a:gd name="connsiteX5" fmla="*/ 312174 w 361335"/>
              <a:gd name="connsiteY5" fmla="*/ 363793 h 526025"/>
              <a:gd name="connsiteX6" fmla="*/ 76200 w 361335"/>
              <a:gd name="connsiteY6" fmla="*/ 481780 h 526025"/>
              <a:gd name="connsiteX7" fmla="*/ 253180 w 361335"/>
              <a:gd name="connsiteY7" fmla="*/ 526025 h 526025"/>
              <a:gd name="connsiteX8" fmla="*/ 253180 w 361335"/>
              <a:gd name="connsiteY8" fmla="*/ 526025 h 5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35" h="526025">
                <a:moveTo>
                  <a:pt x="31954" y="9832"/>
                </a:moveTo>
                <a:cubicBezTo>
                  <a:pt x="191728" y="4916"/>
                  <a:pt x="351503" y="0"/>
                  <a:pt x="356419" y="24580"/>
                </a:cubicBezTo>
                <a:cubicBezTo>
                  <a:pt x="361335" y="49160"/>
                  <a:pt x="71283" y="127818"/>
                  <a:pt x="61451" y="157315"/>
                </a:cubicBezTo>
                <a:cubicBezTo>
                  <a:pt x="51619" y="186812"/>
                  <a:pt x="307257" y="174522"/>
                  <a:pt x="297425" y="201561"/>
                </a:cubicBezTo>
                <a:cubicBezTo>
                  <a:pt x="287593" y="228600"/>
                  <a:pt x="0" y="292509"/>
                  <a:pt x="2458" y="319548"/>
                </a:cubicBezTo>
                <a:cubicBezTo>
                  <a:pt x="4916" y="346587"/>
                  <a:pt x="299884" y="336754"/>
                  <a:pt x="312174" y="363793"/>
                </a:cubicBezTo>
                <a:cubicBezTo>
                  <a:pt x="324464" y="390832"/>
                  <a:pt x="86032" y="454741"/>
                  <a:pt x="76200" y="481780"/>
                </a:cubicBezTo>
                <a:cubicBezTo>
                  <a:pt x="66368" y="508819"/>
                  <a:pt x="253180" y="526025"/>
                  <a:pt x="253180" y="526025"/>
                </a:cubicBezTo>
                <a:lnTo>
                  <a:pt x="253180" y="526025"/>
                </a:lnTo>
              </a:path>
            </a:pathLst>
          </a:custGeom>
          <a:no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sz="1800"/>
          </a:p>
        </p:txBody>
      </p:sp>
      <p:sp>
        <p:nvSpPr>
          <p:cNvPr id="8" name="7 Forma libre"/>
          <p:cNvSpPr/>
          <p:nvPr/>
        </p:nvSpPr>
        <p:spPr>
          <a:xfrm>
            <a:off x="339725" y="3524250"/>
            <a:ext cx="454025" cy="581025"/>
          </a:xfrm>
          <a:custGeom>
            <a:avLst/>
            <a:gdLst>
              <a:gd name="connsiteX0" fmla="*/ 88490 w 454742"/>
              <a:gd name="connsiteY0" fmla="*/ 44246 h 580104"/>
              <a:gd name="connsiteX1" fmla="*/ 442452 w 454742"/>
              <a:gd name="connsiteY1" fmla="*/ 29497 h 580104"/>
              <a:gd name="connsiteX2" fmla="*/ 14748 w 454742"/>
              <a:gd name="connsiteY2" fmla="*/ 221226 h 580104"/>
              <a:gd name="connsiteX3" fmla="*/ 353961 w 454742"/>
              <a:gd name="connsiteY3" fmla="*/ 235975 h 580104"/>
              <a:gd name="connsiteX4" fmla="*/ 73742 w 454742"/>
              <a:gd name="connsiteY4" fmla="*/ 368710 h 580104"/>
              <a:gd name="connsiteX5" fmla="*/ 353961 w 454742"/>
              <a:gd name="connsiteY5" fmla="*/ 457201 h 580104"/>
              <a:gd name="connsiteX6" fmla="*/ 383458 w 454742"/>
              <a:gd name="connsiteY6" fmla="*/ 457201 h 580104"/>
              <a:gd name="connsiteX7" fmla="*/ 0 w 454742"/>
              <a:gd name="connsiteY7" fmla="*/ 545691 h 580104"/>
              <a:gd name="connsiteX8" fmla="*/ 383458 w 454742"/>
              <a:gd name="connsiteY8" fmla="*/ 575188 h 580104"/>
              <a:gd name="connsiteX9" fmla="*/ 339213 w 454742"/>
              <a:gd name="connsiteY9" fmla="*/ 575188 h 58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742" h="580104">
                <a:moveTo>
                  <a:pt x="88490" y="44246"/>
                </a:moveTo>
                <a:cubicBezTo>
                  <a:pt x="271616" y="22123"/>
                  <a:pt x="454742" y="0"/>
                  <a:pt x="442452" y="29497"/>
                </a:cubicBezTo>
                <a:cubicBezTo>
                  <a:pt x="430162" y="58994"/>
                  <a:pt x="29496" y="186813"/>
                  <a:pt x="14748" y="221226"/>
                </a:cubicBezTo>
                <a:cubicBezTo>
                  <a:pt x="0" y="255639"/>
                  <a:pt x="344129" y="211394"/>
                  <a:pt x="353961" y="235975"/>
                </a:cubicBezTo>
                <a:cubicBezTo>
                  <a:pt x="363793" y="260556"/>
                  <a:pt x="73742" y="331839"/>
                  <a:pt x="73742" y="368710"/>
                </a:cubicBezTo>
                <a:cubicBezTo>
                  <a:pt x="73742" y="405581"/>
                  <a:pt x="302342" y="442453"/>
                  <a:pt x="353961" y="457201"/>
                </a:cubicBezTo>
                <a:cubicBezTo>
                  <a:pt x="405580" y="471949"/>
                  <a:pt x="442451" y="442453"/>
                  <a:pt x="383458" y="457201"/>
                </a:cubicBezTo>
                <a:cubicBezTo>
                  <a:pt x="324465" y="471949"/>
                  <a:pt x="0" y="526027"/>
                  <a:pt x="0" y="545691"/>
                </a:cubicBezTo>
                <a:cubicBezTo>
                  <a:pt x="0" y="565355"/>
                  <a:pt x="326923" y="570272"/>
                  <a:pt x="383458" y="575188"/>
                </a:cubicBezTo>
                <a:cubicBezTo>
                  <a:pt x="439993" y="580104"/>
                  <a:pt x="389603" y="577646"/>
                  <a:pt x="339213" y="575188"/>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sz="1800"/>
          </a:p>
        </p:txBody>
      </p:sp>
      <p:sp>
        <p:nvSpPr>
          <p:cNvPr id="9" name="8 Forma libre"/>
          <p:cNvSpPr/>
          <p:nvPr/>
        </p:nvSpPr>
        <p:spPr>
          <a:xfrm>
            <a:off x="319088" y="5441950"/>
            <a:ext cx="450850" cy="501650"/>
          </a:xfrm>
          <a:custGeom>
            <a:avLst/>
            <a:gdLst>
              <a:gd name="connsiteX0" fmla="*/ 63909 w 449825"/>
              <a:gd name="connsiteY0" fmla="*/ 44245 h 501445"/>
              <a:gd name="connsiteX1" fmla="*/ 447367 w 449825"/>
              <a:gd name="connsiteY1" fmla="*/ 14748 h 501445"/>
              <a:gd name="connsiteX2" fmla="*/ 78657 w 449825"/>
              <a:gd name="connsiteY2" fmla="*/ 132735 h 501445"/>
              <a:gd name="connsiteX3" fmla="*/ 403122 w 449825"/>
              <a:gd name="connsiteY3" fmla="*/ 191729 h 501445"/>
              <a:gd name="connsiteX4" fmla="*/ 19664 w 449825"/>
              <a:gd name="connsiteY4" fmla="*/ 309716 h 501445"/>
              <a:gd name="connsiteX5" fmla="*/ 403122 w 449825"/>
              <a:gd name="connsiteY5" fmla="*/ 368710 h 501445"/>
              <a:gd name="connsiteX6" fmla="*/ 4916 w 449825"/>
              <a:gd name="connsiteY6" fmla="*/ 457200 h 501445"/>
              <a:gd name="connsiteX7" fmla="*/ 373625 w 449825"/>
              <a:gd name="connsiteY7" fmla="*/ 501445 h 501445"/>
              <a:gd name="connsiteX8" fmla="*/ 373625 w 449825"/>
              <a:gd name="connsiteY8" fmla="*/ 501445 h 50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825" h="501445">
                <a:moveTo>
                  <a:pt x="63909" y="44245"/>
                </a:moveTo>
                <a:cubicBezTo>
                  <a:pt x="254409" y="22122"/>
                  <a:pt x="444909" y="0"/>
                  <a:pt x="447367" y="14748"/>
                </a:cubicBezTo>
                <a:cubicBezTo>
                  <a:pt x="449825" y="29496"/>
                  <a:pt x="86031" y="103238"/>
                  <a:pt x="78657" y="132735"/>
                </a:cubicBezTo>
                <a:cubicBezTo>
                  <a:pt x="71283" y="162232"/>
                  <a:pt x="412954" y="162232"/>
                  <a:pt x="403122" y="191729"/>
                </a:cubicBezTo>
                <a:cubicBezTo>
                  <a:pt x="393290" y="221226"/>
                  <a:pt x="19664" y="280219"/>
                  <a:pt x="19664" y="309716"/>
                </a:cubicBezTo>
                <a:cubicBezTo>
                  <a:pt x="19664" y="339213"/>
                  <a:pt x="405580" y="344129"/>
                  <a:pt x="403122" y="368710"/>
                </a:cubicBezTo>
                <a:cubicBezTo>
                  <a:pt x="400664" y="393291"/>
                  <a:pt x="9832" y="435078"/>
                  <a:pt x="4916" y="457200"/>
                </a:cubicBezTo>
                <a:cubicBezTo>
                  <a:pt x="0" y="479322"/>
                  <a:pt x="373625" y="501445"/>
                  <a:pt x="373625" y="501445"/>
                </a:cubicBezTo>
                <a:lnTo>
                  <a:pt x="373625" y="501445"/>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sz="1800"/>
          </a:p>
        </p:txBody>
      </p:sp>
      <p:pic>
        <p:nvPicPr>
          <p:cNvPr id="10" name="Picture 2" descr="http://upload.wikimedia.org/wikipedia/commons/thumb/0/07/Hamburg.IntSeegerichtshof.Elbseite.wmt.jpg/800px-Hamburg.IntSeegerichtshof.Elbseite.wmt.jpg"/>
          <p:cNvPicPr>
            <a:picLocks noChangeAspect="1" noChangeArrowheads="1"/>
          </p:cNvPicPr>
          <p:nvPr/>
        </p:nvPicPr>
        <p:blipFill>
          <a:blip r:embed="rId2" cstate="print"/>
          <a:srcRect/>
          <a:stretch>
            <a:fillRect/>
          </a:stretch>
        </p:blipFill>
        <p:spPr bwMode="auto">
          <a:xfrm>
            <a:off x="5697057" y="4221088"/>
            <a:ext cx="3446943" cy="2636912"/>
          </a:xfrm>
          <a:prstGeom prst="rect">
            <a:avLst/>
          </a:prstGeom>
          <a:noFill/>
          <a:scene3d>
            <a:camera prst="orthographicFront"/>
            <a:lightRig rig="threePt" dir="t"/>
          </a:scene3d>
          <a:sp3d>
            <a:bevelT prst="slope"/>
          </a:sp3d>
        </p:spPr>
      </p:pic>
      <p:pic>
        <p:nvPicPr>
          <p:cNvPr id="37899" name="Picture 2" descr="http://dhpedia.wikispaces.com/file/view/logo%20tribunal%20del%20mar.png/388008170/257x257/logo%20tribunal%20del%20mar.png"/>
          <p:cNvPicPr>
            <a:picLocks noChangeAspect="1" noChangeArrowheads="1"/>
          </p:cNvPicPr>
          <p:nvPr/>
        </p:nvPicPr>
        <p:blipFill>
          <a:blip r:embed="rId3"/>
          <a:srcRect/>
          <a:stretch>
            <a:fillRect/>
          </a:stretch>
        </p:blipFill>
        <p:spPr bwMode="auto">
          <a:xfrm>
            <a:off x="7308850" y="1125538"/>
            <a:ext cx="1439863" cy="14382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Rectángulo"/>
          <p:cNvSpPr>
            <a:spLocks noChangeArrowheads="1"/>
          </p:cNvSpPr>
          <p:nvPr/>
        </p:nvSpPr>
        <p:spPr bwMode="auto">
          <a:xfrm>
            <a:off x="179388" y="1412875"/>
            <a:ext cx="5113337" cy="3113088"/>
          </a:xfrm>
          <a:prstGeom prst="rect">
            <a:avLst/>
          </a:prstGeom>
          <a:solidFill>
            <a:schemeClr val="bg1"/>
          </a:solidFill>
          <a:ln w="9525">
            <a:noFill/>
            <a:miter lim="800000"/>
            <a:headEnd/>
            <a:tailEnd/>
          </a:ln>
        </p:spPr>
        <p:txBody>
          <a:bodyPr>
            <a:spAutoFit/>
          </a:bodyPr>
          <a:lstStyle/>
          <a:p>
            <a:pPr>
              <a:buFont typeface="Wingdings" pitchFamily="2" charset="2"/>
              <a:buChar char="ü"/>
            </a:pPr>
            <a:r>
              <a:rPr lang="es-ES" sz="1800" b="1"/>
              <a:t>Miembros:  21  </a:t>
            </a:r>
          </a:p>
          <a:p>
            <a:pPr>
              <a:buFont typeface="Wingdings" pitchFamily="2" charset="2"/>
              <a:buChar char="ü"/>
            </a:pPr>
            <a:r>
              <a:rPr lang="es-ES" sz="1800" b="1"/>
              <a:t>Requisitos:  imparcialidad , integridad y de </a:t>
            </a:r>
          </a:p>
          <a:p>
            <a:r>
              <a:rPr lang="es-ES" sz="1800" b="1"/>
              <a:t>    reconocida competencia en materia de </a:t>
            </a:r>
          </a:p>
          <a:p>
            <a:r>
              <a:rPr lang="es-ES" sz="1800" b="1"/>
              <a:t>    derecho del mar.</a:t>
            </a:r>
          </a:p>
          <a:p>
            <a:pPr>
              <a:buFont typeface="Wingdings" pitchFamily="2" charset="2"/>
              <a:buChar char="ü"/>
            </a:pPr>
            <a:r>
              <a:rPr lang="es-ES" sz="1800" b="1"/>
              <a:t> Funciones: nueve años y pueden ser  </a:t>
            </a:r>
          </a:p>
          <a:p>
            <a:r>
              <a:rPr lang="es-ES" sz="1800" b="1"/>
              <a:t>    reelegidos.</a:t>
            </a:r>
          </a:p>
          <a:p>
            <a:pPr>
              <a:buFont typeface="Wingdings" pitchFamily="2" charset="2"/>
              <a:buChar char="ü"/>
            </a:pPr>
            <a:r>
              <a:rPr lang="es-ES" sz="1800" b="1"/>
              <a:t>Criterio de elección:  representados  los  </a:t>
            </a:r>
          </a:p>
          <a:p>
            <a:r>
              <a:rPr lang="es-ES" sz="1800" b="1"/>
              <a:t>    principales sistemas jurídicos del mundo y</a:t>
            </a:r>
          </a:p>
          <a:p>
            <a:r>
              <a:rPr lang="es-ES" sz="1800" b="1"/>
              <a:t> </a:t>
            </a:r>
          </a:p>
          <a:p>
            <a:endParaRPr lang="es-ES" sz="1800" b="1"/>
          </a:p>
          <a:p>
            <a:pPr>
              <a:buFont typeface="Wingdings" pitchFamily="2" charset="2"/>
              <a:buChar char="ü"/>
            </a:pPr>
            <a:r>
              <a:rPr lang="es-ES" sz="1800" b="1"/>
              <a:t> Distribución geográfica equitativa.</a:t>
            </a:r>
          </a:p>
        </p:txBody>
      </p:sp>
      <p:sp>
        <p:nvSpPr>
          <p:cNvPr id="38914" name="2 Rectángulo"/>
          <p:cNvSpPr>
            <a:spLocks noChangeArrowheads="1"/>
          </p:cNvSpPr>
          <p:nvPr/>
        </p:nvSpPr>
        <p:spPr bwMode="auto">
          <a:xfrm>
            <a:off x="4572000" y="5229225"/>
            <a:ext cx="4572000" cy="923925"/>
          </a:xfrm>
          <a:prstGeom prst="rect">
            <a:avLst/>
          </a:prstGeom>
          <a:solidFill>
            <a:schemeClr val="bg1"/>
          </a:solidFill>
          <a:ln w="9525">
            <a:noFill/>
            <a:miter lim="800000"/>
            <a:headEnd/>
            <a:tailEnd/>
          </a:ln>
        </p:spPr>
        <p:txBody>
          <a:bodyPr>
            <a:spAutoFit/>
          </a:bodyPr>
          <a:lstStyle/>
          <a:p>
            <a:r>
              <a:rPr lang="es-ES" sz="1800">
                <a:latin typeface="Corbel" pitchFamily="34" charset="0"/>
              </a:rPr>
              <a:t> </a:t>
            </a:r>
            <a:r>
              <a:rPr lang="es-ES" sz="1800" b="1"/>
              <a:t>No puede haber menos de tres miembros por cada uno de los grupos geográficos establecidos por la A.G.</a:t>
            </a:r>
          </a:p>
        </p:txBody>
      </p:sp>
      <p:sp>
        <p:nvSpPr>
          <p:cNvPr id="38915" name="3 CuadroTexto"/>
          <p:cNvSpPr txBox="1">
            <a:spLocks noChangeArrowheads="1"/>
          </p:cNvSpPr>
          <p:nvPr/>
        </p:nvSpPr>
        <p:spPr bwMode="auto">
          <a:xfrm>
            <a:off x="323850" y="188913"/>
            <a:ext cx="8428038" cy="461962"/>
          </a:xfrm>
          <a:prstGeom prst="rect">
            <a:avLst/>
          </a:prstGeom>
          <a:noFill/>
          <a:ln w="9525">
            <a:noFill/>
            <a:miter lim="800000"/>
            <a:headEnd/>
            <a:tailEnd/>
          </a:ln>
        </p:spPr>
        <p:txBody>
          <a:bodyPr wrap="none">
            <a:spAutoFit/>
          </a:bodyPr>
          <a:lstStyle/>
          <a:p>
            <a:pPr>
              <a:buFont typeface="Wingdings" pitchFamily="2" charset="2"/>
              <a:buChar char="Ø"/>
            </a:pPr>
            <a:r>
              <a:rPr lang="en-US" sz="2400" b="1"/>
              <a:t>TRIBUNAL INTERNACIONAL DEL DERECHO DEL MAR</a:t>
            </a:r>
            <a:endParaRPr lang="es-ES" sz="2400" b="1"/>
          </a:p>
        </p:txBody>
      </p:sp>
      <p:sp>
        <p:nvSpPr>
          <p:cNvPr id="38916" name="4 CuadroTexto"/>
          <p:cNvSpPr txBox="1">
            <a:spLocks noChangeArrowheads="1"/>
          </p:cNvSpPr>
          <p:nvPr/>
        </p:nvSpPr>
        <p:spPr bwMode="auto">
          <a:xfrm>
            <a:off x="539750" y="836613"/>
            <a:ext cx="2160588" cy="395287"/>
          </a:xfrm>
          <a:prstGeom prst="rect">
            <a:avLst/>
          </a:prstGeom>
          <a:noFill/>
          <a:ln w="28575">
            <a:solidFill>
              <a:srgbClr val="FF0000"/>
            </a:solidFill>
            <a:miter lim="800000"/>
            <a:headEnd/>
            <a:tailEnd/>
          </a:ln>
        </p:spPr>
        <p:txBody>
          <a:bodyPr>
            <a:spAutoFit/>
          </a:bodyPr>
          <a:lstStyle/>
          <a:p>
            <a:r>
              <a:rPr lang="en-US" sz="1800" b="1"/>
              <a:t>INTEGRACIÓN:</a:t>
            </a:r>
            <a:endParaRPr lang="es-ES" sz="1800" b="1"/>
          </a:p>
        </p:txBody>
      </p:sp>
      <p:sp>
        <p:nvSpPr>
          <p:cNvPr id="38917" name="5 Rectángulo"/>
          <p:cNvSpPr>
            <a:spLocks noChangeArrowheads="1"/>
          </p:cNvSpPr>
          <p:nvPr/>
        </p:nvSpPr>
        <p:spPr bwMode="auto">
          <a:xfrm>
            <a:off x="4572000" y="4005263"/>
            <a:ext cx="4572000" cy="923925"/>
          </a:xfrm>
          <a:prstGeom prst="rect">
            <a:avLst/>
          </a:prstGeom>
          <a:solidFill>
            <a:schemeClr val="bg1"/>
          </a:solidFill>
          <a:ln w="9525">
            <a:noFill/>
            <a:miter lim="800000"/>
            <a:headEnd/>
            <a:tailEnd/>
          </a:ln>
        </p:spPr>
        <p:txBody>
          <a:bodyPr>
            <a:spAutoFit/>
          </a:bodyPr>
          <a:lstStyle/>
          <a:p>
            <a:r>
              <a:rPr lang="es-ES" sz="1800" b="1"/>
              <a:t>No puede tener dos miembros que sean nacionales del mismo Estado.</a:t>
            </a:r>
          </a:p>
          <a:p>
            <a:endParaRPr lang="es-ES" sz="1800">
              <a:latin typeface="Corbel" pitchFamily="34" charset="0"/>
            </a:endParaRPr>
          </a:p>
        </p:txBody>
      </p:sp>
      <p:sp>
        <p:nvSpPr>
          <p:cNvPr id="7" name="6 Abrir llave"/>
          <p:cNvSpPr/>
          <p:nvPr/>
        </p:nvSpPr>
        <p:spPr>
          <a:xfrm>
            <a:off x="4284663" y="3933825"/>
            <a:ext cx="503237" cy="2232025"/>
          </a:xfrm>
          <a:prstGeom prst="leftBrace">
            <a:avLst>
              <a:gd name="adj1" fmla="val 8333"/>
              <a:gd name="adj2" fmla="val 1762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Rectángulo"/>
          <p:cNvSpPr>
            <a:spLocks noChangeArrowheads="1"/>
          </p:cNvSpPr>
          <p:nvPr/>
        </p:nvSpPr>
        <p:spPr bwMode="auto">
          <a:xfrm>
            <a:off x="755650" y="1225550"/>
            <a:ext cx="8137525" cy="5632450"/>
          </a:xfrm>
          <a:prstGeom prst="rect">
            <a:avLst/>
          </a:prstGeom>
          <a:solidFill>
            <a:schemeClr val="bg1"/>
          </a:solidFill>
          <a:ln w="28575">
            <a:solidFill>
              <a:schemeClr val="tx1"/>
            </a:solidFill>
            <a:miter lim="800000"/>
            <a:headEnd/>
            <a:tailEnd/>
          </a:ln>
        </p:spPr>
        <p:txBody>
          <a:bodyPr>
            <a:spAutoFit/>
          </a:bodyPr>
          <a:lstStyle/>
          <a:p>
            <a:pPr>
              <a:buFont typeface="Wingdings" pitchFamily="2" charset="2"/>
              <a:buChar char="ü"/>
            </a:pPr>
            <a:endParaRPr lang="es-ES" sz="2400" b="1">
              <a:latin typeface="Corbel" pitchFamily="34" charset="0"/>
            </a:endParaRPr>
          </a:p>
          <a:p>
            <a:pPr>
              <a:buFont typeface="Wingdings" pitchFamily="2" charset="2"/>
              <a:buNone/>
            </a:pPr>
            <a:r>
              <a:rPr lang="es-ES" sz="2400" b="1">
                <a:latin typeface="Corbel" pitchFamily="34" charset="0"/>
              </a:rPr>
              <a:t>Salas especiales, constituidas por el Tribunal:</a:t>
            </a:r>
          </a:p>
          <a:p>
            <a:endParaRPr lang="es-ES" sz="2400" b="1" i="1">
              <a:latin typeface="Corbel" pitchFamily="34" charset="0"/>
            </a:endParaRPr>
          </a:p>
          <a:p>
            <a:pPr>
              <a:buFont typeface="Wingdings" pitchFamily="2" charset="2"/>
              <a:buChar char="ü"/>
            </a:pPr>
            <a:r>
              <a:rPr lang="es-ES" sz="2400" b="1" i="1">
                <a:latin typeface="Corbel" pitchFamily="34" charset="0"/>
              </a:rPr>
              <a:t>Sala de Procedimiento Sumario</a:t>
            </a:r>
            <a:endParaRPr lang="es-ES" sz="2400" b="1">
              <a:latin typeface="Corbel" pitchFamily="34" charset="0"/>
            </a:endParaRPr>
          </a:p>
          <a:p>
            <a:endParaRPr lang="es-ES" sz="2400" b="1" i="1">
              <a:latin typeface="Corbel" pitchFamily="34" charset="0"/>
            </a:endParaRPr>
          </a:p>
          <a:p>
            <a:pPr>
              <a:buFont typeface="Wingdings" pitchFamily="2" charset="2"/>
              <a:buChar char="ü"/>
            </a:pPr>
            <a:r>
              <a:rPr lang="es-ES" sz="2400" b="1" i="1">
                <a:latin typeface="Corbel" pitchFamily="34" charset="0"/>
              </a:rPr>
              <a:t>Sala de Controversias de Pesquerías</a:t>
            </a:r>
            <a:endParaRPr lang="es-ES" sz="2400" b="1">
              <a:latin typeface="Corbel" pitchFamily="34" charset="0"/>
            </a:endParaRPr>
          </a:p>
          <a:p>
            <a:endParaRPr lang="es-ES" sz="2400" b="1">
              <a:latin typeface="Corbel" pitchFamily="34" charset="0"/>
            </a:endParaRPr>
          </a:p>
          <a:p>
            <a:pPr>
              <a:buFont typeface="Wingdings" pitchFamily="2" charset="2"/>
              <a:buChar char="ü"/>
            </a:pPr>
            <a:r>
              <a:rPr lang="es-ES" sz="2400" b="1" i="1">
                <a:latin typeface="Corbel" pitchFamily="34" charset="0"/>
              </a:rPr>
              <a:t>Sala de Controversias del Medio Marino</a:t>
            </a:r>
            <a:endParaRPr lang="es-ES" sz="2400" b="1">
              <a:latin typeface="Corbel" pitchFamily="34" charset="0"/>
            </a:endParaRPr>
          </a:p>
          <a:p>
            <a:pPr>
              <a:buFont typeface="Wingdings" pitchFamily="2" charset="2"/>
              <a:buChar char="ü"/>
            </a:pPr>
            <a:endParaRPr lang="es-ES" sz="2400" b="1">
              <a:latin typeface="Corbel" pitchFamily="34" charset="0"/>
            </a:endParaRPr>
          </a:p>
          <a:p>
            <a:pPr>
              <a:buFont typeface="Wingdings" pitchFamily="2" charset="2"/>
              <a:buChar char="ü"/>
            </a:pPr>
            <a:r>
              <a:rPr lang="es-ES" b="1" i="1"/>
              <a:t> Sala de Delimitación Marítima:</a:t>
            </a:r>
          </a:p>
          <a:p>
            <a:pPr>
              <a:buFont typeface="Wingdings" pitchFamily="2" charset="2"/>
              <a:buChar char="ü"/>
            </a:pPr>
            <a:endParaRPr lang="es-ES" b="1" i="1"/>
          </a:p>
          <a:p>
            <a:pPr>
              <a:buFont typeface="Wingdings" pitchFamily="2" charset="2"/>
              <a:buNone/>
            </a:pPr>
            <a:r>
              <a:rPr lang="es-ES" sz="2400" b="1">
                <a:latin typeface="Corbel" pitchFamily="34" charset="0"/>
              </a:rPr>
              <a:t>Puede constituir Salas Ad Hoc a petición de partes.</a:t>
            </a:r>
          </a:p>
          <a:p>
            <a:pPr>
              <a:buFont typeface="Wingdings" pitchFamily="2" charset="2"/>
              <a:buNone/>
            </a:pPr>
            <a:r>
              <a:rPr lang="es-ES" sz="2400" b="1">
                <a:latin typeface="Corbel" pitchFamily="34" charset="0"/>
              </a:rPr>
              <a:t>(Caso Pez Espada – Chile / UE – 2009)</a:t>
            </a:r>
          </a:p>
          <a:p>
            <a:endParaRPr lang="es-ES" sz="1800">
              <a:latin typeface="Corbel" pitchFamily="34" charset="0"/>
            </a:endParaRPr>
          </a:p>
          <a:p>
            <a:endParaRPr lang="es-ES" sz="1800">
              <a:latin typeface="Corbel" pitchFamily="34" charset="0"/>
            </a:endParaRPr>
          </a:p>
          <a:p>
            <a:endParaRPr lang="es-ES" b="1">
              <a:latin typeface="Corbel" pitchFamily="34" charset="0"/>
            </a:endParaRPr>
          </a:p>
        </p:txBody>
      </p:sp>
      <p:sp>
        <p:nvSpPr>
          <p:cNvPr id="39938" name="2 Rectángulo"/>
          <p:cNvSpPr>
            <a:spLocks noChangeArrowheads="1"/>
          </p:cNvSpPr>
          <p:nvPr/>
        </p:nvSpPr>
        <p:spPr bwMode="auto">
          <a:xfrm>
            <a:off x="250825" y="188913"/>
            <a:ext cx="5257800" cy="457200"/>
          </a:xfrm>
          <a:prstGeom prst="rect">
            <a:avLst/>
          </a:prstGeom>
          <a:noFill/>
          <a:ln w="9525">
            <a:noFill/>
            <a:miter lim="800000"/>
            <a:headEnd/>
            <a:tailEnd/>
          </a:ln>
        </p:spPr>
        <p:txBody>
          <a:bodyPr>
            <a:spAutoFit/>
          </a:bodyPr>
          <a:lstStyle/>
          <a:p>
            <a:r>
              <a:rPr lang="es-ES" sz="2400" b="1"/>
              <a:t>Salas</a:t>
            </a:r>
          </a:p>
        </p:txBody>
      </p:sp>
      <p:sp>
        <p:nvSpPr>
          <p:cNvPr id="39939" name="Rectángulo 1"/>
          <p:cNvSpPr>
            <a:spLocks noChangeArrowheads="1"/>
          </p:cNvSpPr>
          <p:nvPr/>
        </p:nvSpPr>
        <p:spPr bwMode="auto">
          <a:xfrm>
            <a:off x="1692275" y="188913"/>
            <a:ext cx="6624638" cy="830262"/>
          </a:xfrm>
          <a:prstGeom prst="rect">
            <a:avLst/>
          </a:prstGeom>
          <a:noFill/>
          <a:ln w="9525">
            <a:noFill/>
            <a:miter lim="800000"/>
            <a:headEnd/>
            <a:tailEnd/>
          </a:ln>
        </p:spPr>
        <p:txBody>
          <a:bodyPr>
            <a:spAutoFit/>
          </a:bodyPr>
          <a:lstStyle/>
          <a:p>
            <a:pPr>
              <a:buFont typeface="Wingdings" pitchFamily="2" charset="2"/>
              <a:buChar char="ü"/>
            </a:pPr>
            <a:r>
              <a:rPr lang="es-ES" sz="2400" b="1" i="1">
                <a:latin typeface="Corbel" pitchFamily="34" charset="0"/>
              </a:rPr>
              <a:t>Sala de Controversias de los Fondos Marinos</a:t>
            </a:r>
            <a:r>
              <a:rPr lang="es-ES" sz="2400" b="1">
                <a:latin typeface="Corbel" pitchFamily="34" charset="0"/>
              </a:rPr>
              <a:t>: 11  miembros, creada por la Convención (art. 186)</a:t>
            </a:r>
          </a:p>
        </p:txBody>
      </p:sp>
      <p:sp>
        <p:nvSpPr>
          <p:cNvPr id="3" name="Forma libre: forma 2">
            <a:extLst>
              <a:ext uri="{FF2B5EF4-FFF2-40B4-BE49-F238E27FC236}"/>
            </a:extLst>
          </p:cNvPr>
          <p:cNvSpPr/>
          <p:nvPr/>
        </p:nvSpPr>
        <p:spPr>
          <a:xfrm>
            <a:off x="8205788" y="74613"/>
            <a:ext cx="496887" cy="682625"/>
          </a:xfrm>
          <a:custGeom>
            <a:avLst/>
            <a:gdLst>
              <a:gd name="connsiteX0" fmla="*/ 40851 w 496872"/>
              <a:gd name="connsiteY0" fmla="*/ 317220 h 683109"/>
              <a:gd name="connsiteX1" fmla="*/ 40851 w 496872"/>
              <a:gd name="connsiteY1" fmla="*/ 676448 h 683109"/>
              <a:gd name="connsiteX2" fmla="*/ 465393 w 496872"/>
              <a:gd name="connsiteY2" fmla="*/ 39634 h 683109"/>
              <a:gd name="connsiteX3" fmla="*/ 432736 w 496872"/>
              <a:gd name="connsiteY3" fmla="*/ 121277 h 683109"/>
            </a:gdLst>
            <a:ahLst/>
            <a:cxnLst>
              <a:cxn ang="0">
                <a:pos x="connsiteX0" y="connsiteY0"/>
              </a:cxn>
              <a:cxn ang="0">
                <a:pos x="connsiteX1" y="connsiteY1"/>
              </a:cxn>
              <a:cxn ang="0">
                <a:pos x="connsiteX2" y="connsiteY2"/>
              </a:cxn>
              <a:cxn ang="0">
                <a:pos x="connsiteX3" y="connsiteY3"/>
              </a:cxn>
            </a:cxnLst>
            <a:rect l="l" t="t" r="r" b="b"/>
            <a:pathLst>
              <a:path w="496872" h="683109">
                <a:moveTo>
                  <a:pt x="40851" y="317220"/>
                </a:moveTo>
                <a:cubicBezTo>
                  <a:pt x="5472" y="519966"/>
                  <a:pt x="-29906" y="722712"/>
                  <a:pt x="40851" y="676448"/>
                </a:cubicBezTo>
                <a:cubicBezTo>
                  <a:pt x="111608" y="630184"/>
                  <a:pt x="400079" y="132162"/>
                  <a:pt x="465393" y="39634"/>
                </a:cubicBezTo>
                <a:cubicBezTo>
                  <a:pt x="530707" y="-52894"/>
                  <a:pt x="481721" y="34191"/>
                  <a:pt x="432736" y="12127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UY"/>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2 CuadroTexto"/>
          <p:cNvSpPr txBox="1">
            <a:spLocks noChangeArrowheads="1"/>
          </p:cNvSpPr>
          <p:nvPr/>
        </p:nvSpPr>
        <p:spPr bwMode="auto">
          <a:xfrm>
            <a:off x="7667625" y="0"/>
            <a:ext cx="1260475" cy="369888"/>
          </a:xfrm>
          <a:prstGeom prst="rect">
            <a:avLst/>
          </a:prstGeom>
          <a:noFill/>
          <a:ln w="9525">
            <a:noFill/>
            <a:miter lim="800000"/>
            <a:headEnd/>
            <a:tailEnd/>
          </a:ln>
        </p:spPr>
        <p:txBody>
          <a:bodyPr>
            <a:spAutoFit/>
          </a:bodyPr>
          <a:lstStyle/>
          <a:p>
            <a:r>
              <a:rPr lang="en-US" sz="1800" b="1"/>
              <a:t>Anexo VI </a:t>
            </a:r>
            <a:endParaRPr lang="es-ES" sz="1800" b="1"/>
          </a:p>
        </p:txBody>
      </p:sp>
      <p:sp>
        <p:nvSpPr>
          <p:cNvPr id="40962" name="4 CuadroTexto"/>
          <p:cNvSpPr txBox="1">
            <a:spLocks noChangeArrowheads="1"/>
          </p:cNvSpPr>
          <p:nvPr/>
        </p:nvSpPr>
        <p:spPr bwMode="auto">
          <a:xfrm>
            <a:off x="0" y="2924175"/>
            <a:ext cx="8451850" cy="1465263"/>
          </a:xfrm>
          <a:prstGeom prst="rect">
            <a:avLst/>
          </a:prstGeom>
          <a:solidFill>
            <a:schemeClr val="bg1"/>
          </a:solidFill>
          <a:ln w="9525">
            <a:noFill/>
            <a:miter lim="800000"/>
            <a:headEnd/>
            <a:tailEnd/>
          </a:ln>
        </p:spPr>
        <p:txBody>
          <a:bodyPr wrap="none">
            <a:spAutoFit/>
          </a:bodyPr>
          <a:lstStyle/>
          <a:p>
            <a:r>
              <a:rPr lang="es-ES" sz="1800" b="1" i="1"/>
              <a:t>         Artículo 30</a:t>
            </a:r>
          </a:p>
          <a:p>
            <a:endParaRPr lang="es-ES" sz="1800" b="1" i="1"/>
          </a:p>
          <a:p>
            <a:r>
              <a:rPr lang="es-ES" sz="1800" b="1"/>
              <a:t>1. El fallo será motivado.</a:t>
            </a:r>
          </a:p>
          <a:p>
            <a:r>
              <a:rPr lang="es-ES" sz="1800" b="1"/>
              <a:t>2. El fallo mencionará los nombres de los miembros del Tribunal que hayan </a:t>
            </a:r>
          </a:p>
          <a:p>
            <a:r>
              <a:rPr lang="es-ES" sz="1800" b="1"/>
              <a:t>    participado en su adopción.</a:t>
            </a:r>
          </a:p>
        </p:txBody>
      </p:sp>
      <p:sp>
        <p:nvSpPr>
          <p:cNvPr id="40963" name="5 Rectángulo"/>
          <p:cNvSpPr>
            <a:spLocks noChangeArrowheads="1"/>
          </p:cNvSpPr>
          <p:nvPr/>
        </p:nvSpPr>
        <p:spPr bwMode="auto">
          <a:xfrm>
            <a:off x="611188" y="692150"/>
            <a:ext cx="8316912" cy="2014538"/>
          </a:xfrm>
          <a:prstGeom prst="rect">
            <a:avLst/>
          </a:prstGeom>
          <a:noFill/>
          <a:ln w="9525">
            <a:noFill/>
            <a:miter lim="800000"/>
            <a:headEnd/>
            <a:tailEnd/>
          </a:ln>
        </p:spPr>
        <p:txBody>
          <a:bodyPr>
            <a:spAutoFit/>
          </a:bodyPr>
          <a:lstStyle/>
          <a:p>
            <a:r>
              <a:rPr lang="es-ES" sz="1800" b="1" i="1"/>
              <a:t>Artículo 29</a:t>
            </a:r>
          </a:p>
          <a:p>
            <a:endParaRPr lang="es-ES" sz="1800" b="1" i="1"/>
          </a:p>
          <a:p>
            <a:r>
              <a:rPr lang="es-ES" sz="1800" b="1"/>
              <a:t>1. Todas las decisiones del Tribunal se adoptarán por mayoría de votos de los miembros presentes.</a:t>
            </a:r>
          </a:p>
          <a:p>
            <a:endParaRPr lang="es-ES" sz="1800" b="1"/>
          </a:p>
          <a:p>
            <a:r>
              <a:rPr lang="es-ES" sz="1800" b="1"/>
              <a:t>2. En caso de empate, decidirá el voto del Presidente o del miembro del Tribunal que lo sustituya.</a:t>
            </a:r>
          </a:p>
        </p:txBody>
      </p:sp>
      <p:sp>
        <p:nvSpPr>
          <p:cNvPr id="40964" name="6 CuadroTexto"/>
          <p:cNvSpPr txBox="1">
            <a:spLocks noChangeArrowheads="1"/>
          </p:cNvSpPr>
          <p:nvPr/>
        </p:nvSpPr>
        <p:spPr bwMode="auto">
          <a:xfrm>
            <a:off x="3203575" y="0"/>
            <a:ext cx="2657475" cy="461963"/>
          </a:xfrm>
          <a:prstGeom prst="rect">
            <a:avLst/>
          </a:prstGeom>
          <a:noFill/>
          <a:ln w="9525">
            <a:noFill/>
            <a:miter lim="800000"/>
            <a:headEnd/>
            <a:tailEnd/>
          </a:ln>
        </p:spPr>
        <p:txBody>
          <a:bodyPr wrap="none">
            <a:spAutoFit/>
          </a:bodyPr>
          <a:lstStyle/>
          <a:p>
            <a:r>
              <a:rPr lang="en-US" sz="2400" b="1"/>
              <a:t>Toma decisiones</a:t>
            </a:r>
            <a:endParaRPr lang="es-ES" sz="2400" b="1"/>
          </a:p>
        </p:txBody>
      </p:sp>
      <p:sp>
        <p:nvSpPr>
          <p:cNvPr id="40965" name="7 Rectángulo"/>
          <p:cNvSpPr>
            <a:spLocks noChangeArrowheads="1"/>
          </p:cNvSpPr>
          <p:nvPr/>
        </p:nvSpPr>
        <p:spPr bwMode="auto">
          <a:xfrm>
            <a:off x="611188" y="4843463"/>
            <a:ext cx="8532812" cy="2014537"/>
          </a:xfrm>
          <a:prstGeom prst="rect">
            <a:avLst/>
          </a:prstGeom>
          <a:solidFill>
            <a:schemeClr val="bg1"/>
          </a:solidFill>
          <a:ln w="9525">
            <a:noFill/>
            <a:miter lim="800000"/>
            <a:headEnd/>
            <a:tailEnd/>
          </a:ln>
        </p:spPr>
        <p:txBody>
          <a:bodyPr>
            <a:spAutoFit/>
          </a:bodyPr>
          <a:lstStyle/>
          <a:p>
            <a:r>
              <a:rPr lang="es-ES" sz="1800" b="1" i="1"/>
              <a:t>Artículo 33</a:t>
            </a:r>
          </a:p>
          <a:p>
            <a:endParaRPr lang="es-ES" sz="1800" b="1" i="1"/>
          </a:p>
          <a:p>
            <a:r>
              <a:rPr lang="es-ES" sz="1800" b="1"/>
              <a:t>1. El fallo del Tribunal será definitivo y obligatorio para las partes… .</a:t>
            </a:r>
          </a:p>
          <a:p>
            <a:r>
              <a:rPr lang="es-ES" sz="1800" b="1"/>
              <a:t>2. ..fuerza obligatoria para las partes y respecto de la controversia que haya sido decidida.</a:t>
            </a:r>
          </a:p>
          <a:p>
            <a:r>
              <a:rPr lang="es-ES" sz="1800" b="1"/>
              <a:t>3. En caso de desacuerdo sobre el sentido o el alcance… el Tribunal lo interpretará a solicitud de cualquiera de las partes.</a:t>
            </a:r>
          </a:p>
        </p:txBody>
      </p:sp>
      <p:sp>
        <p:nvSpPr>
          <p:cNvPr id="9" name="8 Flecha cuádruple"/>
          <p:cNvSpPr/>
          <p:nvPr/>
        </p:nvSpPr>
        <p:spPr>
          <a:xfrm>
            <a:off x="250825" y="765175"/>
            <a:ext cx="360363" cy="287338"/>
          </a:xfrm>
          <a:prstGeom prst="quad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800"/>
          </a:p>
        </p:txBody>
      </p:sp>
      <p:sp>
        <p:nvSpPr>
          <p:cNvPr id="10" name="9 Flecha cuádruple"/>
          <p:cNvSpPr/>
          <p:nvPr/>
        </p:nvSpPr>
        <p:spPr>
          <a:xfrm>
            <a:off x="179388" y="2781300"/>
            <a:ext cx="360362" cy="287338"/>
          </a:xfrm>
          <a:prstGeom prst="quad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800"/>
          </a:p>
        </p:txBody>
      </p:sp>
      <p:sp>
        <p:nvSpPr>
          <p:cNvPr id="11" name="10 Flecha cuádruple"/>
          <p:cNvSpPr/>
          <p:nvPr/>
        </p:nvSpPr>
        <p:spPr>
          <a:xfrm>
            <a:off x="250825" y="4724400"/>
            <a:ext cx="360363" cy="288925"/>
          </a:xfrm>
          <a:prstGeom prst="quad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800"/>
          </a:p>
        </p:txBody>
      </p:sp>
      <p:sp>
        <p:nvSpPr>
          <p:cNvPr id="12" name="11 Flecha cuádruple"/>
          <p:cNvSpPr/>
          <p:nvPr/>
        </p:nvSpPr>
        <p:spPr>
          <a:xfrm>
            <a:off x="2411413" y="188913"/>
            <a:ext cx="360362" cy="287337"/>
          </a:xfrm>
          <a:prstGeom prst="quad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2 Rectángulo"/>
          <p:cNvSpPr>
            <a:spLocks noChangeArrowheads="1"/>
          </p:cNvSpPr>
          <p:nvPr/>
        </p:nvSpPr>
        <p:spPr bwMode="auto">
          <a:xfrm>
            <a:off x="395288" y="285750"/>
            <a:ext cx="7200900" cy="706438"/>
          </a:xfrm>
          <a:prstGeom prst="rect">
            <a:avLst/>
          </a:prstGeom>
          <a:noFill/>
          <a:ln w="28575">
            <a:solidFill>
              <a:schemeClr val="tx1"/>
            </a:solidFill>
            <a:miter lim="800000"/>
            <a:headEnd/>
            <a:tailEnd/>
          </a:ln>
        </p:spPr>
        <p:txBody>
          <a:bodyPr>
            <a:spAutoFit/>
          </a:bodyPr>
          <a:lstStyle/>
          <a:p>
            <a:pPr marL="342900" indent="-342900">
              <a:buFont typeface="Wingdings" pitchFamily="2" charset="2"/>
              <a:buChar char="q"/>
            </a:pPr>
            <a:r>
              <a:rPr lang="es-ES" b="1"/>
              <a:t>Sujetos que pueden acceder a la competencia del TRIBUNAL.</a:t>
            </a:r>
          </a:p>
        </p:txBody>
      </p:sp>
      <p:sp>
        <p:nvSpPr>
          <p:cNvPr id="41986" name="4 CuadroTexto"/>
          <p:cNvSpPr txBox="1">
            <a:spLocks noChangeArrowheads="1"/>
          </p:cNvSpPr>
          <p:nvPr/>
        </p:nvSpPr>
        <p:spPr bwMode="auto">
          <a:xfrm>
            <a:off x="3348038" y="1155700"/>
            <a:ext cx="4919662" cy="1322388"/>
          </a:xfrm>
          <a:prstGeom prst="rect">
            <a:avLst/>
          </a:prstGeom>
          <a:noFill/>
          <a:ln w="9525">
            <a:noFill/>
            <a:miter lim="800000"/>
            <a:headEnd/>
            <a:tailEnd/>
          </a:ln>
        </p:spPr>
        <p:txBody>
          <a:bodyPr wrap="none">
            <a:spAutoFit/>
          </a:bodyPr>
          <a:lstStyle/>
          <a:p>
            <a:pPr>
              <a:buFont typeface="Wingdings" pitchFamily="2" charset="2"/>
              <a:buChar char="Ø"/>
            </a:pPr>
            <a:r>
              <a:rPr lang="en-US" b="1"/>
              <a:t>Estados Partes, abarca a los E. y a</a:t>
            </a:r>
          </a:p>
          <a:p>
            <a:pPr>
              <a:buFont typeface="Wingdings" pitchFamily="2" charset="2"/>
              <a:buNone/>
            </a:pPr>
            <a:r>
              <a:rPr lang="en-US" b="1"/>
              <a:t>   las demás entidades del art. 305 (las</a:t>
            </a:r>
          </a:p>
          <a:p>
            <a:pPr>
              <a:buFont typeface="Wingdings" pitchFamily="2" charset="2"/>
              <a:buNone/>
            </a:pPr>
            <a:r>
              <a:rPr lang="en-US" b="1"/>
              <a:t>   OI y ciertos E y territorios asociados </a:t>
            </a:r>
          </a:p>
          <a:p>
            <a:pPr>
              <a:buFont typeface="Wingdings" pitchFamily="2" charset="2"/>
              <a:buNone/>
            </a:pPr>
            <a:r>
              <a:rPr lang="en-US" b="1"/>
              <a:t>   autónomos).</a:t>
            </a:r>
            <a:endParaRPr lang="es-ES" b="1"/>
          </a:p>
        </p:txBody>
      </p:sp>
      <p:sp>
        <p:nvSpPr>
          <p:cNvPr id="41987" name="5 CuadroTexto"/>
          <p:cNvSpPr txBox="1">
            <a:spLocks noChangeArrowheads="1"/>
          </p:cNvSpPr>
          <p:nvPr/>
        </p:nvSpPr>
        <p:spPr bwMode="auto">
          <a:xfrm>
            <a:off x="611188" y="2601913"/>
            <a:ext cx="2505075" cy="646112"/>
          </a:xfrm>
          <a:prstGeom prst="rect">
            <a:avLst/>
          </a:prstGeom>
          <a:noFill/>
          <a:ln w="38100">
            <a:solidFill>
              <a:srgbClr val="00B0F0"/>
            </a:solidFill>
            <a:miter lim="800000"/>
            <a:headEnd/>
            <a:tailEnd/>
          </a:ln>
        </p:spPr>
        <p:txBody>
          <a:bodyPr wrap="none">
            <a:spAutoFit/>
          </a:bodyPr>
          <a:lstStyle/>
          <a:p>
            <a:r>
              <a:rPr lang="en-US" sz="1800" b="1"/>
              <a:t>Convención art. 291  </a:t>
            </a:r>
          </a:p>
          <a:p>
            <a:r>
              <a:rPr lang="en-US" sz="1800" b="1"/>
              <a:t>Anexo VI art. 20</a:t>
            </a:r>
            <a:endParaRPr lang="es-ES" sz="1800" b="1"/>
          </a:p>
        </p:txBody>
      </p:sp>
      <p:sp>
        <p:nvSpPr>
          <p:cNvPr id="41988" name="6 CuadroTexto"/>
          <p:cNvSpPr txBox="1">
            <a:spLocks noChangeArrowheads="1"/>
          </p:cNvSpPr>
          <p:nvPr/>
        </p:nvSpPr>
        <p:spPr bwMode="auto">
          <a:xfrm>
            <a:off x="3349625" y="2925763"/>
            <a:ext cx="5183188" cy="1938337"/>
          </a:xfrm>
          <a:prstGeom prst="rect">
            <a:avLst/>
          </a:prstGeom>
          <a:solidFill>
            <a:schemeClr val="bg1"/>
          </a:solidFill>
          <a:ln w="9525">
            <a:noFill/>
            <a:miter lim="800000"/>
            <a:headEnd/>
            <a:tailEnd/>
          </a:ln>
        </p:spPr>
        <p:txBody>
          <a:bodyPr>
            <a:spAutoFit/>
          </a:bodyPr>
          <a:lstStyle/>
          <a:p>
            <a:pPr>
              <a:buFont typeface="Wingdings" pitchFamily="2" charset="2"/>
              <a:buChar char="Ø"/>
            </a:pPr>
            <a:r>
              <a:rPr lang="en-US" b="1"/>
              <a:t>Entidades distintas de los    </a:t>
            </a:r>
          </a:p>
          <a:p>
            <a:r>
              <a:rPr lang="en-US" b="1"/>
              <a:t>   Estados Partes de conformidad </a:t>
            </a:r>
          </a:p>
          <a:p>
            <a:r>
              <a:rPr lang="en-US" b="1"/>
              <a:t>   con cualquier otro acuerdo y los </a:t>
            </a:r>
          </a:p>
          <a:p>
            <a:r>
              <a:rPr lang="en-US" b="1"/>
              <a:t>   E. partes en otros acuerdos que </a:t>
            </a:r>
          </a:p>
          <a:p>
            <a:r>
              <a:rPr lang="en-US" b="1"/>
              <a:t>   le confieran competencia</a:t>
            </a:r>
          </a:p>
          <a:p>
            <a:r>
              <a:rPr lang="en-US" b="1"/>
              <a:t>   </a:t>
            </a:r>
            <a:endParaRPr lang="es-ES" b="1"/>
          </a:p>
        </p:txBody>
      </p:sp>
      <p:sp>
        <p:nvSpPr>
          <p:cNvPr id="41989" name="Rectángulo 2"/>
          <p:cNvSpPr>
            <a:spLocks noChangeArrowheads="1"/>
          </p:cNvSpPr>
          <p:nvPr/>
        </p:nvSpPr>
        <p:spPr bwMode="auto">
          <a:xfrm>
            <a:off x="107950" y="5310188"/>
            <a:ext cx="4572000" cy="708025"/>
          </a:xfrm>
          <a:prstGeom prst="rect">
            <a:avLst/>
          </a:prstGeom>
          <a:solidFill>
            <a:schemeClr val="bg1"/>
          </a:solidFill>
          <a:ln w="9525">
            <a:noFill/>
            <a:miter lim="800000"/>
            <a:headEnd/>
            <a:tailEnd/>
          </a:ln>
        </p:spPr>
        <p:txBody>
          <a:bodyPr>
            <a:spAutoFit/>
          </a:bodyPr>
          <a:lstStyle/>
          <a:p>
            <a:r>
              <a:rPr lang="es-ES" b="1"/>
              <a:t>Sala Controversias de los Fondos marinos       </a:t>
            </a:r>
            <a:endParaRPr lang="es-UY" b="1"/>
          </a:p>
        </p:txBody>
      </p:sp>
      <p:sp>
        <p:nvSpPr>
          <p:cNvPr id="41990" name="Rectángulo 3"/>
          <p:cNvSpPr>
            <a:spLocks noChangeArrowheads="1"/>
          </p:cNvSpPr>
          <p:nvPr/>
        </p:nvSpPr>
        <p:spPr bwMode="auto">
          <a:xfrm>
            <a:off x="3995738" y="6056313"/>
            <a:ext cx="4572000" cy="708025"/>
          </a:xfrm>
          <a:prstGeom prst="rect">
            <a:avLst/>
          </a:prstGeom>
          <a:solidFill>
            <a:schemeClr val="bg1"/>
          </a:solidFill>
          <a:ln w="9525">
            <a:noFill/>
            <a:miter lim="800000"/>
            <a:headEnd/>
            <a:tailEnd/>
          </a:ln>
        </p:spPr>
        <p:txBody>
          <a:bodyPr>
            <a:spAutoFit/>
          </a:bodyPr>
          <a:lstStyle/>
          <a:p>
            <a:r>
              <a:rPr lang="es-ES" b="1"/>
              <a:t>Entidades distintas de los Estados Partes              Parte XI</a:t>
            </a:r>
            <a:r>
              <a:rPr lang="es-ES"/>
              <a:t> </a:t>
            </a:r>
            <a:endParaRPr lang="es-UY"/>
          </a:p>
        </p:txBody>
      </p:sp>
      <p:sp>
        <p:nvSpPr>
          <p:cNvPr id="5" name="Flecha: curvada hacia la izquierda 4">
            <a:extLst>
              <a:ext uri="{FF2B5EF4-FFF2-40B4-BE49-F238E27FC236}"/>
            </a:extLst>
          </p:cNvPr>
          <p:cNvSpPr/>
          <p:nvPr/>
        </p:nvSpPr>
        <p:spPr>
          <a:xfrm>
            <a:off x="5003800" y="5310188"/>
            <a:ext cx="576263" cy="746125"/>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UY">
              <a:solidFill>
                <a:schemeClr val="tx1"/>
              </a:solidFill>
            </a:endParaRPr>
          </a:p>
        </p:txBody>
      </p:sp>
      <p:sp>
        <p:nvSpPr>
          <p:cNvPr id="6" name="Flecha: a la derecha 5">
            <a:extLst>
              <a:ext uri="{FF2B5EF4-FFF2-40B4-BE49-F238E27FC236}"/>
            </a:extLst>
          </p:cNvPr>
          <p:cNvSpPr/>
          <p:nvPr/>
        </p:nvSpPr>
        <p:spPr>
          <a:xfrm>
            <a:off x="5003800" y="6551613"/>
            <a:ext cx="720725" cy="460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UY"/>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Rectángulo"/>
          <p:cNvSpPr>
            <a:spLocks noChangeArrowheads="1"/>
          </p:cNvSpPr>
          <p:nvPr/>
        </p:nvSpPr>
        <p:spPr bwMode="auto">
          <a:xfrm>
            <a:off x="822325" y="1673225"/>
            <a:ext cx="5975350" cy="701675"/>
          </a:xfrm>
          <a:prstGeom prst="rect">
            <a:avLst/>
          </a:prstGeom>
          <a:noFill/>
          <a:ln w="9525">
            <a:noFill/>
            <a:miter lim="800000"/>
            <a:headEnd/>
            <a:tailEnd/>
          </a:ln>
        </p:spPr>
        <p:txBody>
          <a:bodyPr>
            <a:spAutoFit/>
          </a:bodyPr>
          <a:lstStyle/>
          <a:p>
            <a:r>
              <a:rPr lang="es-ES" b="1"/>
              <a:t>1) Caso M/V "Saiga" (San Vicente y Granadinas  </a:t>
            </a:r>
          </a:p>
          <a:p>
            <a:r>
              <a:rPr lang="es-ES" b="1"/>
              <a:t>     c. Guinea) -1997.</a:t>
            </a:r>
          </a:p>
        </p:txBody>
      </p:sp>
      <p:sp>
        <p:nvSpPr>
          <p:cNvPr id="43010" name="2 CuadroTexto"/>
          <p:cNvSpPr txBox="1">
            <a:spLocks noChangeArrowheads="1"/>
          </p:cNvSpPr>
          <p:nvPr/>
        </p:nvSpPr>
        <p:spPr bwMode="auto">
          <a:xfrm>
            <a:off x="779463" y="371475"/>
            <a:ext cx="7043737" cy="460375"/>
          </a:xfrm>
          <a:prstGeom prst="rect">
            <a:avLst/>
          </a:prstGeom>
          <a:noFill/>
          <a:ln w="9525">
            <a:noFill/>
            <a:miter lim="800000"/>
            <a:headEnd/>
            <a:tailEnd/>
          </a:ln>
        </p:spPr>
        <p:txBody>
          <a:bodyPr wrap="none">
            <a:spAutoFit/>
          </a:bodyPr>
          <a:lstStyle/>
          <a:p>
            <a:r>
              <a:rPr lang="en-US" sz="2400" b="1"/>
              <a:t>CASOS TRIBUNAL INTERNACIONAL DEL MAR</a:t>
            </a:r>
            <a:endParaRPr lang="es-ES" sz="2400" b="1"/>
          </a:p>
        </p:txBody>
      </p:sp>
      <p:sp>
        <p:nvSpPr>
          <p:cNvPr id="43011" name="3 CuadroTexto"/>
          <p:cNvSpPr txBox="1">
            <a:spLocks noChangeArrowheads="1"/>
          </p:cNvSpPr>
          <p:nvPr/>
        </p:nvSpPr>
        <p:spPr bwMode="auto">
          <a:xfrm>
            <a:off x="496888" y="1117600"/>
            <a:ext cx="2016125" cy="461963"/>
          </a:xfrm>
          <a:prstGeom prst="rect">
            <a:avLst/>
          </a:prstGeom>
          <a:noFill/>
          <a:ln w="38100">
            <a:solidFill>
              <a:schemeClr val="tx1"/>
            </a:solidFill>
            <a:miter lim="800000"/>
            <a:headEnd/>
            <a:tailEnd/>
          </a:ln>
        </p:spPr>
        <p:txBody>
          <a:bodyPr>
            <a:spAutoFit/>
          </a:bodyPr>
          <a:lstStyle/>
          <a:p>
            <a:r>
              <a:rPr lang="en-US" sz="2400" b="1"/>
              <a:t>25 CASOS</a:t>
            </a:r>
            <a:endParaRPr lang="es-ES" sz="2400" b="1"/>
          </a:p>
        </p:txBody>
      </p:sp>
      <p:sp>
        <p:nvSpPr>
          <p:cNvPr id="43012" name="10 Rectángulo"/>
          <p:cNvSpPr>
            <a:spLocks noChangeArrowheads="1"/>
          </p:cNvSpPr>
          <p:nvPr/>
        </p:nvSpPr>
        <p:spPr bwMode="auto">
          <a:xfrm>
            <a:off x="790575" y="2532063"/>
            <a:ext cx="7007225" cy="396875"/>
          </a:xfrm>
          <a:prstGeom prst="rect">
            <a:avLst/>
          </a:prstGeom>
          <a:solidFill>
            <a:schemeClr val="bg1"/>
          </a:solidFill>
          <a:ln w="9525">
            <a:noFill/>
            <a:miter lim="800000"/>
            <a:headEnd/>
            <a:tailEnd/>
          </a:ln>
        </p:spPr>
        <p:txBody>
          <a:bodyPr wrap="none">
            <a:spAutoFit/>
          </a:bodyPr>
          <a:lstStyle/>
          <a:p>
            <a:r>
              <a:rPr lang="es-ES" b="1"/>
              <a:t>20)  Caso del ARA </a:t>
            </a:r>
            <a:r>
              <a:rPr lang="es-ES" b="1" i="1"/>
              <a:t>Libertad</a:t>
            </a:r>
            <a:r>
              <a:rPr lang="es-ES" b="1"/>
              <a:t> (Argentina c.Ghana)   -  2012.</a:t>
            </a:r>
          </a:p>
        </p:txBody>
      </p:sp>
      <p:sp>
        <p:nvSpPr>
          <p:cNvPr id="43013" name="11 Rectángulo"/>
          <p:cNvSpPr>
            <a:spLocks noChangeArrowheads="1"/>
          </p:cNvSpPr>
          <p:nvPr/>
        </p:nvSpPr>
        <p:spPr bwMode="auto">
          <a:xfrm>
            <a:off x="827088" y="3860800"/>
            <a:ext cx="7767637" cy="396875"/>
          </a:xfrm>
          <a:prstGeom prst="rect">
            <a:avLst/>
          </a:prstGeom>
          <a:solidFill>
            <a:schemeClr val="bg1"/>
          </a:solidFill>
          <a:ln w="9525">
            <a:noFill/>
            <a:miter lim="800000"/>
            <a:headEnd/>
            <a:tailEnd/>
          </a:ln>
        </p:spPr>
        <p:txBody>
          <a:bodyPr wrap="none">
            <a:spAutoFit/>
          </a:bodyPr>
          <a:lstStyle/>
          <a:p>
            <a:r>
              <a:rPr lang="es-ES" b="1"/>
              <a:t>22)  Caso del M/V Arctic Sunrise (Países Bajos c.Rusia) -  2013.</a:t>
            </a:r>
          </a:p>
        </p:txBody>
      </p:sp>
      <p:sp>
        <p:nvSpPr>
          <p:cNvPr id="43014" name="12 Rectángulo"/>
          <p:cNvSpPr>
            <a:spLocks noChangeArrowheads="1"/>
          </p:cNvSpPr>
          <p:nvPr/>
        </p:nvSpPr>
        <p:spPr bwMode="auto">
          <a:xfrm>
            <a:off x="790575" y="3055938"/>
            <a:ext cx="7993063" cy="701675"/>
          </a:xfrm>
          <a:prstGeom prst="rect">
            <a:avLst/>
          </a:prstGeom>
          <a:solidFill>
            <a:schemeClr val="bg1"/>
          </a:solidFill>
          <a:ln w="9525">
            <a:noFill/>
            <a:miter lim="800000"/>
            <a:headEnd/>
            <a:tailEnd/>
          </a:ln>
        </p:spPr>
        <p:txBody>
          <a:bodyPr>
            <a:spAutoFit/>
          </a:bodyPr>
          <a:lstStyle/>
          <a:p>
            <a:r>
              <a:rPr lang="es-ES" b="1"/>
              <a:t>21) Solicitud de opinión consultiva enviada por la Comisión  </a:t>
            </a:r>
          </a:p>
          <a:p>
            <a:r>
              <a:rPr lang="es-ES" b="1"/>
              <a:t>       Subregional de Pesca (CSRP)  -  2015.</a:t>
            </a:r>
          </a:p>
        </p:txBody>
      </p:sp>
      <p:sp>
        <p:nvSpPr>
          <p:cNvPr id="8" name="7 Rectángulo"/>
          <p:cNvSpPr/>
          <p:nvPr/>
        </p:nvSpPr>
        <p:spPr>
          <a:xfrm>
            <a:off x="539750" y="260350"/>
            <a:ext cx="7851775" cy="644525"/>
          </a:xfrm>
          <a:prstGeom prst="rect">
            <a:avLst/>
          </a:prstGeom>
          <a:no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800"/>
          </a:p>
        </p:txBody>
      </p:sp>
      <p:sp>
        <p:nvSpPr>
          <p:cNvPr id="2" name="Rectángulo 1">
            <a:extLst/>
          </p:cNvPr>
          <p:cNvSpPr/>
          <p:nvPr/>
        </p:nvSpPr>
        <p:spPr>
          <a:xfrm>
            <a:off x="811917" y="4390923"/>
            <a:ext cx="6841232" cy="1015665"/>
          </a:xfrm>
          <a:prstGeom prst="rect">
            <a:avLst/>
          </a:prstGeom>
        </p:spPr>
        <p:txBody>
          <a:bodyPr>
            <a:spAutoFit/>
          </a:bodyPr>
          <a:lstStyle/>
          <a:p>
            <a:pPr marL="342900" indent="-342900">
              <a:buFontTx/>
              <a:buAutoNum type="arabicPlain" startAt="23"/>
              <a:defRPr/>
            </a:pPr>
            <a:r>
              <a:rPr lang="es-UY" b="1" dirty="0">
                <a:highlight>
                  <a:srgbClr val="000000"/>
                </a:highlight>
                <a:latin typeface="Arial" panose="020B0604020202020204" pitchFamily="34" charset="0"/>
              </a:rPr>
              <a:t>Disputa concerniente sobre delimitación  borde marítimo entre Ghana and Cote d </a:t>
            </a:r>
            <a:r>
              <a:rPr lang="es-UY" b="1" dirty="0" err="1">
                <a:highlight>
                  <a:srgbClr val="000000"/>
                </a:highlight>
                <a:latin typeface="Arial" panose="020B0604020202020204" pitchFamily="34" charset="0"/>
              </a:rPr>
              <a:t>Ivoire</a:t>
            </a:r>
            <a:r>
              <a:rPr lang="es-UY" b="1" dirty="0">
                <a:highlight>
                  <a:srgbClr val="000000"/>
                </a:highlight>
                <a:latin typeface="Arial" panose="020B0604020202020204" pitchFamily="34" charset="0"/>
              </a:rPr>
              <a:t> en el Océano Atlántico      Ghana  Cote  I </a:t>
            </a:r>
            <a:r>
              <a:rPr lang="es-UY" b="1" dirty="0" err="1">
                <a:highlight>
                  <a:srgbClr val="000000"/>
                </a:highlight>
                <a:latin typeface="Arial" panose="020B0604020202020204" pitchFamily="34" charset="0"/>
              </a:rPr>
              <a:t>voire</a:t>
            </a:r>
            <a:r>
              <a:rPr lang="es-UY" b="1" dirty="0">
                <a:highlight>
                  <a:srgbClr val="000000"/>
                </a:highlight>
                <a:latin typeface="Arial" panose="020B0604020202020204" pitchFamily="34" charset="0"/>
              </a:rPr>
              <a:t>.</a:t>
            </a:r>
            <a:r>
              <a:rPr lang="es-UY" b="1" dirty="0">
                <a:solidFill>
                  <a:srgbClr val="032D60"/>
                </a:solidFill>
                <a:highlight>
                  <a:srgbClr val="C0C0C0"/>
                </a:highlight>
                <a:latin typeface="Arial" panose="020B0604020202020204" pitchFamily="34" charset="0"/>
                <a:hlinkClick r:id="rId2" tooltip="Opens internal link in current window"/>
              </a:rPr>
              <a:t> </a:t>
            </a:r>
            <a:endParaRPr lang="es-UY" dirty="0">
              <a:solidFill>
                <a:srgbClr val="052D60"/>
              </a:solidFill>
              <a:highlight>
                <a:srgbClr val="C0C0C0"/>
              </a:highlight>
              <a:latin typeface="Arial" panose="020B0604020202020204" pitchFamily="34" charset="0"/>
            </a:endParaRPr>
          </a:p>
        </p:txBody>
      </p:sp>
      <p:sp>
        <p:nvSpPr>
          <p:cNvPr id="43017" name="CuadroTexto 3"/>
          <p:cNvSpPr txBox="1">
            <a:spLocks noChangeArrowheads="1"/>
          </p:cNvSpPr>
          <p:nvPr/>
        </p:nvSpPr>
        <p:spPr bwMode="auto">
          <a:xfrm>
            <a:off x="900113" y="5445125"/>
            <a:ext cx="8274050" cy="366713"/>
          </a:xfrm>
          <a:prstGeom prst="rect">
            <a:avLst/>
          </a:prstGeom>
          <a:solidFill>
            <a:schemeClr val="bg1"/>
          </a:solidFill>
          <a:ln w="9525">
            <a:noFill/>
            <a:miter lim="800000"/>
            <a:headEnd/>
            <a:tailEnd/>
          </a:ln>
        </p:spPr>
        <p:txBody>
          <a:bodyPr wrap="none">
            <a:spAutoFit/>
          </a:bodyPr>
          <a:lstStyle/>
          <a:p>
            <a:r>
              <a:rPr lang="es-ES" sz="1800" b="1"/>
              <a:t>24)</a:t>
            </a:r>
            <a:r>
              <a:rPr lang="es-ES" sz="1800"/>
              <a:t>  </a:t>
            </a:r>
            <a:r>
              <a:rPr lang="es-ES" sz="1800" b="1"/>
              <a:t>El incidente Enrica Lexie (Italia c. India) – 2015. Medidas Provisionales</a:t>
            </a:r>
            <a:endParaRPr lang="es-UY" sz="1800" b="1"/>
          </a:p>
        </p:txBody>
      </p:sp>
      <p:sp>
        <p:nvSpPr>
          <p:cNvPr id="43018" name="CuadroTexto 4"/>
          <p:cNvSpPr txBox="1">
            <a:spLocks noChangeArrowheads="1"/>
          </p:cNvSpPr>
          <p:nvPr/>
        </p:nvSpPr>
        <p:spPr bwMode="auto">
          <a:xfrm>
            <a:off x="900113" y="6092825"/>
            <a:ext cx="5184775" cy="366713"/>
          </a:xfrm>
          <a:prstGeom prst="rect">
            <a:avLst/>
          </a:prstGeom>
          <a:solidFill>
            <a:schemeClr val="bg1"/>
          </a:solidFill>
          <a:ln w="9525">
            <a:noFill/>
            <a:miter lim="800000"/>
            <a:headEnd/>
            <a:tailEnd/>
          </a:ln>
        </p:spPr>
        <p:txBody>
          <a:bodyPr>
            <a:spAutoFit/>
          </a:bodyPr>
          <a:lstStyle/>
          <a:p>
            <a:r>
              <a:rPr lang="es-ES" sz="1800" b="1"/>
              <a:t>25)  Caso MV Norstar (Panamá c.Italia) – 2015.</a:t>
            </a:r>
            <a:endParaRPr lang="es-UY" sz="1800" b="1"/>
          </a:p>
        </p:txBody>
      </p:sp>
      <p:sp>
        <p:nvSpPr>
          <p:cNvPr id="43019" name="CuadroTexto 5"/>
          <p:cNvSpPr txBox="1">
            <a:spLocks noChangeArrowheads="1"/>
          </p:cNvSpPr>
          <p:nvPr/>
        </p:nvSpPr>
        <p:spPr bwMode="auto">
          <a:xfrm>
            <a:off x="7092950" y="6092825"/>
            <a:ext cx="1339850" cy="366713"/>
          </a:xfrm>
          <a:prstGeom prst="rect">
            <a:avLst/>
          </a:prstGeom>
          <a:solidFill>
            <a:schemeClr val="bg1"/>
          </a:solidFill>
          <a:ln w="9525">
            <a:noFill/>
            <a:miter lim="800000"/>
            <a:headEnd/>
            <a:tailEnd/>
          </a:ln>
        </p:spPr>
        <p:txBody>
          <a:bodyPr wrap="none">
            <a:spAutoFit/>
          </a:bodyPr>
          <a:lstStyle/>
          <a:p>
            <a:r>
              <a:rPr lang="es-ES" sz="1800"/>
              <a:t>En proceso</a:t>
            </a:r>
            <a:endParaRPr lang="es-UY" sz="1800"/>
          </a:p>
        </p:txBody>
      </p:sp>
      <p:cxnSp>
        <p:nvCxnSpPr>
          <p:cNvPr id="10" name="Conector recto de flecha 9">
            <a:extLst/>
          </p:cNvPr>
          <p:cNvCxnSpPr/>
          <p:nvPr/>
        </p:nvCxnSpPr>
        <p:spPr>
          <a:xfrm>
            <a:off x="6156325" y="6237288"/>
            <a:ext cx="86518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Forma libre: forma 10">
            <a:extLst/>
          </p:cNvPr>
          <p:cNvSpPr/>
          <p:nvPr/>
        </p:nvSpPr>
        <p:spPr>
          <a:xfrm>
            <a:off x="6797675" y="1339850"/>
            <a:ext cx="682625" cy="827088"/>
          </a:xfrm>
          <a:custGeom>
            <a:avLst/>
            <a:gdLst>
              <a:gd name="connsiteX0" fmla="*/ 136348 w 681850"/>
              <a:gd name="connsiteY0" fmla="*/ 275137 h 826346"/>
              <a:gd name="connsiteX1" fmla="*/ 29668 w 681850"/>
              <a:gd name="connsiteY1" fmla="*/ 823777 h 826346"/>
              <a:gd name="connsiteX2" fmla="*/ 608788 w 681850"/>
              <a:gd name="connsiteY2" fmla="*/ 77017 h 826346"/>
              <a:gd name="connsiteX3" fmla="*/ 654508 w 681850"/>
              <a:gd name="connsiteY3" fmla="*/ 61777 h 826346"/>
            </a:gdLst>
            <a:ahLst/>
            <a:cxnLst>
              <a:cxn ang="0">
                <a:pos x="connsiteX0" y="connsiteY0"/>
              </a:cxn>
              <a:cxn ang="0">
                <a:pos x="connsiteX1" y="connsiteY1"/>
              </a:cxn>
              <a:cxn ang="0">
                <a:pos x="connsiteX2" y="connsiteY2"/>
              </a:cxn>
              <a:cxn ang="0">
                <a:pos x="connsiteX3" y="connsiteY3"/>
              </a:cxn>
            </a:cxnLst>
            <a:rect l="l" t="t" r="r" b="b"/>
            <a:pathLst>
              <a:path w="681850" h="826346">
                <a:moveTo>
                  <a:pt x="136348" y="275137"/>
                </a:moveTo>
                <a:cubicBezTo>
                  <a:pt x="43638" y="565967"/>
                  <a:pt x="-49072" y="856797"/>
                  <a:pt x="29668" y="823777"/>
                </a:cubicBezTo>
                <a:cubicBezTo>
                  <a:pt x="108408" y="790757"/>
                  <a:pt x="504648" y="204017"/>
                  <a:pt x="608788" y="77017"/>
                </a:cubicBezTo>
                <a:cubicBezTo>
                  <a:pt x="712928" y="-49983"/>
                  <a:pt x="683718" y="5897"/>
                  <a:pt x="654508" y="6177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UY" sz="1800"/>
          </a:p>
        </p:txBody>
      </p:sp>
      <p:sp>
        <p:nvSpPr>
          <p:cNvPr id="12" name="Forma libre: forma 11">
            <a:extLst/>
          </p:cNvPr>
          <p:cNvSpPr/>
          <p:nvPr/>
        </p:nvSpPr>
        <p:spPr>
          <a:xfrm rot="1056312">
            <a:off x="8515350" y="5757863"/>
            <a:ext cx="368300" cy="879475"/>
          </a:xfrm>
          <a:custGeom>
            <a:avLst/>
            <a:gdLst>
              <a:gd name="connsiteX0" fmla="*/ 32262 w 367542"/>
              <a:gd name="connsiteY0" fmla="*/ 426720 h 880714"/>
              <a:gd name="connsiteX1" fmla="*/ 32262 w 367542"/>
              <a:gd name="connsiteY1" fmla="*/ 868680 h 880714"/>
              <a:gd name="connsiteX2" fmla="*/ 367542 w 367542"/>
              <a:gd name="connsiteY2" fmla="*/ 0 h 880714"/>
              <a:gd name="connsiteX3" fmla="*/ 367542 w 367542"/>
              <a:gd name="connsiteY3" fmla="*/ 0 h 880714"/>
            </a:gdLst>
            <a:ahLst/>
            <a:cxnLst>
              <a:cxn ang="0">
                <a:pos x="connsiteX0" y="connsiteY0"/>
              </a:cxn>
              <a:cxn ang="0">
                <a:pos x="connsiteX1" y="connsiteY1"/>
              </a:cxn>
              <a:cxn ang="0">
                <a:pos x="connsiteX2" y="connsiteY2"/>
              </a:cxn>
              <a:cxn ang="0">
                <a:pos x="connsiteX3" y="connsiteY3"/>
              </a:cxn>
            </a:cxnLst>
            <a:rect l="l" t="t" r="r" b="b"/>
            <a:pathLst>
              <a:path w="367542" h="880714">
                <a:moveTo>
                  <a:pt x="32262" y="426720"/>
                </a:moveTo>
                <a:cubicBezTo>
                  <a:pt x="4322" y="683260"/>
                  <a:pt x="-23618" y="939800"/>
                  <a:pt x="32262" y="868680"/>
                </a:cubicBezTo>
                <a:cubicBezTo>
                  <a:pt x="88142" y="797560"/>
                  <a:pt x="367542" y="0"/>
                  <a:pt x="367542" y="0"/>
                </a:cubicBezTo>
                <a:lnTo>
                  <a:pt x="367542" y="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UY" sz="1800"/>
          </a:p>
        </p:txBody>
      </p:sp>
      <p:sp>
        <p:nvSpPr>
          <p:cNvPr id="14" name="Signo menos 13">
            <a:extLst/>
          </p:cNvPr>
          <p:cNvSpPr/>
          <p:nvPr/>
        </p:nvSpPr>
        <p:spPr>
          <a:xfrm>
            <a:off x="496888" y="2381250"/>
            <a:ext cx="7993062" cy="44450"/>
          </a:xfrm>
          <a:prstGeom prst="mathMinus">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UY" sz="1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p:cNvPr>
          <p:cNvSpPr/>
          <p:nvPr/>
        </p:nvSpPr>
        <p:spPr>
          <a:xfrm>
            <a:off x="684213" y="188913"/>
            <a:ext cx="3095625" cy="1008062"/>
          </a:xfrm>
          <a:prstGeom prst="roundRect">
            <a:avLst/>
          </a:prstGeom>
          <a:solidFill>
            <a:schemeClr val="tx2">
              <a:lumMod val="1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UY" sz="1800"/>
          </a:p>
        </p:txBody>
      </p:sp>
      <p:sp>
        <p:nvSpPr>
          <p:cNvPr id="44034" name="CuadroTexto 1"/>
          <p:cNvSpPr txBox="1">
            <a:spLocks noChangeArrowheads="1"/>
          </p:cNvSpPr>
          <p:nvPr/>
        </p:nvSpPr>
        <p:spPr bwMode="auto">
          <a:xfrm>
            <a:off x="900113" y="404813"/>
            <a:ext cx="2597150" cy="584200"/>
          </a:xfrm>
          <a:prstGeom prst="rect">
            <a:avLst/>
          </a:prstGeom>
          <a:noFill/>
          <a:ln w="9525">
            <a:noFill/>
            <a:miter lim="800000"/>
            <a:headEnd/>
            <a:tailEnd/>
          </a:ln>
        </p:spPr>
        <p:txBody>
          <a:bodyPr wrap="none">
            <a:spAutoFit/>
          </a:bodyPr>
          <a:lstStyle/>
          <a:p>
            <a:r>
              <a:rPr lang="es-ES" sz="3200" b="1"/>
              <a:t>Jurisdicción</a:t>
            </a:r>
            <a:endParaRPr lang="es-UY" sz="3200" b="1"/>
          </a:p>
        </p:txBody>
      </p:sp>
      <p:sp>
        <p:nvSpPr>
          <p:cNvPr id="44035" name="CuadroTexto 4"/>
          <p:cNvSpPr txBox="1">
            <a:spLocks noChangeArrowheads="1"/>
          </p:cNvSpPr>
          <p:nvPr/>
        </p:nvSpPr>
        <p:spPr bwMode="auto">
          <a:xfrm>
            <a:off x="4319588" y="588963"/>
            <a:ext cx="3568700" cy="400050"/>
          </a:xfrm>
          <a:prstGeom prst="rect">
            <a:avLst/>
          </a:prstGeom>
          <a:noFill/>
          <a:ln w="9525">
            <a:noFill/>
            <a:miter lim="800000"/>
            <a:headEnd/>
            <a:tailEnd/>
          </a:ln>
        </p:spPr>
        <p:txBody>
          <a:bodyPr>
            <a:spAutoFit/>
          </a:bodyPr>
          <a:lstStyle/>
          <a:p>
            <a:r>
              <a:rPr lang="es-ES" b="1"/>
              <a:t>CONTENCIOSA  ART 21</a:t>
            </a:r>
            <a:endParaRPr lang="es-UY" b="1"/>
          </a:p>
        </p:txBody>
      </p:sp>
      <p:sp>
        <p:nvSpPr>
          <p:cNvPr id="44036" name="CuadroTexto 5"/>
          <p:cNvSpPr txBox="1">
            <a:spLocks noChangeArrowheads="1"/>
          </p:cNvSpPr>
          <p:nvPr/>
        </p:nvSpPr>
        <p:spPr bwMode="auto">
          <a:xfrm>
            <a:off x="855663" y="3149600"/>
            <a:ext cx="2332037" cy="461963"/>
          </a:xfrm>
          <a:prstGeom prst="rect">
            <a:avLst/>
          </a:prstGeom>
          <a:noFill/>
          <a:ln w="9525">
            <a:noFill/>
            <a:miter lim="800000"/>
            <a:headEnd/>
            <a:tailEnd/>
          </a:ln>
        </p:spPr>
        <p:txBody>
          <a:bodyPr wrap="none">
            <a:spAutoFit/>
          </a:bodyPr>
          <a:lstStyle/>
          <a:p>
            <a:r>
              <a:rPr lang="es-ES" sz="2400" b="1"/>
              <a:t>3 SUPUESTOS</a:t>
            </a:r>
            <a:endParaRPr lang="es-UY" sz="2400" b="1"/>
          </a:p>
        </p:txBody>
      </p:sp>
      <p:sp>
        <p:nvSpPr>
          <p:cNvPr id="44037" name="CuadroTexto 6"/>
          <p:cNvSpPr txBox="1">
            <a:spLocks noChangeArrowheads="1"/>
          </p:cNvSpPr>
          <p:nvPr/>
        </p:nvSpPr>
        <p:spPr bwMode="auto">
          <a:xfrm>
            <a:off x="3779838" y="2357438"/>
            <a:ext cx="4392612" cy="915987"/>
          </a:xfrm>
          <a:prstGeom prst="rect">
            <a:avLst/>
          </a:prstGeom>
          <a:noFill/>
          <a:ln w="9525">
            <a:noFill/>
            <a:miter lim="800000"/>
            <a:headEnd/>
            <a:tailEnd/>
          </a:ln>
        </p:spPr>
        <p:txBody>
          <a:bodyPr>
            <a:spAutoFit/>
          </a:bodyPr>
          <a:lstStyle/>
          <a:p>
            <a:r>
              <a:rPr lang="es-ES" sz="1800" b="1"/>
              <a:t>Todas las controversias que les sean sometidas de conformidad  a la  CONVENCIÓN</a:t>
            </a:r>
            <a:r>
              <a:rPr lang="es-ES" sz="1800"/>
              <a:t>.</a:t>
            </a:r>
            <a:endParaRPr lang="es-UY" sz="1800"/>
          </a:p>
        </p:txBody>
      </p:sp>
      <p:sp>
        <p:nvSpPr>
          <p:cNvPr id="44038" name="CuadroTexto 7"/>
          <p:cNvSpPr txBox="1">
            <a:spLocks noChangeArrowheads="1"/>
          </p:cNvSpPr>
          <p:nvPr/>
        </p:nvSpPr>
        <p:spPr bwMode="auto">
          <a:xfrm>
            <a:off x="3779838" y="3722688"/>
            <a:ext cx="4108450" cy="641350"/>
          </a:xfrm>
          <a:prstGeom prst="rect">
            <a:avLst/>
          </a:prstGeom>
          <a:noFill/>
          <a:ln w="9525">
            <a:noFill/>
            <a:miter lim="800000"/>
            <a:headEnd/>
            <a:tailEnd/>
          </a:ln>
        </p:spPr>
        <p:txBody>
          <a:bodyPr>
            <a:spAutoFit/>
          </a:bodyPr>
          <a:lstStyle/>
          <a:p>
            <a:r>
              <a:rPr lang="es-ES" sz="1800" b="1"/>
              <a:t>Todas las demandas de conformidad a la CONVENCIÓN</a:t>
            </a:r>
            <a:endParaRPr lang="es-UY" sz="1800" b="1"/>
          </a:p>
        </p:txBody>
      </p:sp>
      <p:sp>
        <p:nvSpPr>
          <p:cNvPr id="44039" name="CuadroTexto 8"/>
          <p:cNvSpPr txBox="1">
            <a:spLocks noChangeArrowheads="1"/>
          </p:cNvSpPr>
          <p:nvPr/>
        </p:nvSpPr>
        <p:spPr bwMode="auto">
          <a:xfrm>
            <a:off x="3779838" y="4765675"/>
            <a:ext cx="5226050" cy="915988"/>
          </a:xfrm>
          <a:prstGeom prst="rect">
            <a:avLst/>
          </a:prstGeom>
          <a:solidFill>
            <a:schemeClr val="bg1"/>
          </a:solidFill>
          <a:ln w="9525">
            <a:noFill/>
            <a:miter lim="800000"/>
            <a:headEnd/>
            <a:tailEnd/>
          </a:ln>
        </p:spPr>
        <p:txBody>
          <a:bodyPr wrap="none">
            <a:spAutoFit/>
          </a:bodyPr>
          <a:lstStyle/>
          <a:p>
            <a:r>
              <a:rPr lang="es-ES" sz="1800" b="1"/>
              <a:t>Todas las cuestiones expresamente previstas </a:t>
            </a:r>
          </a:p>
          <a:p>
            <a:r>
              <a:rPr lang="es-ES" sz="1800" b="1"/>
              <a:t>en cualquier otro acuerdo que le de</a:t>
            </a:r>
          </a:p>
          <a:p>
            <a:r>
              <a:rPr lang="es-ES" sz="1800" b="1"/>
              <a:t>competencia al tribunal</a:t>
            </a:r>
            <a:endParaRPr lang="es-UY" sz="1800" b="1"/>
          </a:p>
        </p:txBody>
      </p:sp>
      <p:sp>
        <p:nvSpPr>
          <p:cNvPr id="10" name="Abrir llave 9">
            <a:extLst/>
          </p:cNvPr>
          <p:cNvSpPr/>
          <p:nvPr/>
        </p:nvSpPr>
        <p:spPr>
          <a:xfrm>
            <a:off x="3276600" y="2133600"/>
            <a:ext cx="503238" cy="3556000"/>
          </a:xfrm>
          <a:prstGeom prst="leftBrace">
            <a:avLst>
              <a:gd name="adj1" fmla="val 8333"/>
              <a:gd name="adj2" fmla="val 32857"/>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UY" sz="1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4 Rectángulo"/>
          <p:cNvSpPr>
            <a:spLocks noChangeArrowheads="1"/>
          </p:cNvSpPr>
          <p:nvPr/>
        </p:nvSpPr>
        <p:spPr bwMode="auto">
          <a:xfrm>
            <a:off x="3565525" y="914400"/>
            <a:ext cx="5400675" cy="1631950"/>
          </a:xfrm>
          <a:prstGeom prst="rect">
            <a:avLst/>
          </a:prstGeom>
          <a:noFill/>
          <a:ln w="28575">
            <a:solidFill>
              <a:schemeClr val="tx1">
                <a:lumMod val="95000"/>
              </a:schemeClr>
            </a:solidFill>
            <a:miter lim="800000"/>
            <a:headEnd/>
            <a:tailEnd/>
          </a:ln>
        </p:spPr>
        <p:txBody>
          <a:bodyPr>
            <a:spAutoFit/>
          </a:bodyPr>
          <a:lstStyle/>
          <a:p>
            <a:pPr>
              <a:buFont typeface="Wingdings" pitchFamily="2" charset="2"/>
              <a:buChar char="Ø"/>
              <a:defRPr/>
            </a:pPr>
            <a:r>
              <a:rPr lang="es-ES" b="1" dirty="0"/>
              <a:t>Casos relativos a la pronta liberación de  </a:t>
            </a:r>
          </a:p>
          <a:p>
            <a:pPr>
              <a:defRPr/>
            </a:pPr>
            <a:r>
              <a:rPr lang="es-ES" b="1" dirty="0"/>
              <a:t>   buques y tripulaciones.  art. 292 (</a:t>
            </a:r>
            <a:r>
              <a:rPr lang="es-ES" b="1" dirty="0" err="1"/>
              <a:t>Conv</a:t>
            </a:r>
            <a:r>
              <a:rPr lang="es-ES" b="1" dirty="0"/>
              <a:t>.)</a:t>
            </a:r>
          </a:p>
          <a:p>
            <a:pPr>
              <a:defRPr/>
            </a:pPr>
            <a:endParaRPr lang="es-ES" b="1" dirty="0"/>
          </a:p>
          <a:p>
            <a:pPr marL="342900" indent="-342900">
              <a:buFont typeface="Wingdings" panose="05000000000000000000" pitchFamily="2" charset="2"/>
              <a:buChar char="ü"/>
              <a:defRPr/>
            </a:pPr>
            <a:r>
              <a:rPr lang="es-ES" b="1" dirty="0"/>
              <a:t>Caso Saiga</a:t>
            </a:r>
          </a:p>
          <a:p>
            <a:pPr marL="342900" indent="-342900">
              <a:buFont typeface="Wingdings" panose="05000000000000000000" pitchFamily="2" charset="2"/>
              <a:buChar char="ü"/>
              <a:defRPr/>
            </a:pPr>
            <a:endParaRPr lang="es-ES" b="1" dirty="0"/>
          </a:p>
        </p:txBody>
      </p:sp>
      <p:sp>
        <p:nvSpPr>
          <p:cNvPr id="45058" name="5 Rectángulo"/>
          <p:cNvSpPr>
            <a:spLocks noChangeArrowheads="1"/>
          </p:cNvSpPr>
          <p:nvPr/>
        </p:nvSpPr>
        <p:spPr bwMode="auto">
          <a:xfrm>
            <a:off x="539750" y="127000"/>
            <a:ext cx="2735263" cy="523875"/>
          </a:xfrm>
          <a:prstGeom prst="rect">
            <a:avLst/>
          </a:prstGeom>
          <a:noFill/>
          <a:ln w="9525">
            <a:noFill/>
            <a:miter lim="800000"/>
            <a:headEnd/>
            <a:tailEnd/>
          </a:ln>
        </p:spPr>
        <p:txBody>
          <a:bodyPr>
            <a:spAutoFit/>
          </a:bodyPr>
          <a:lstStyle/>
          <a:p>
            <a:pPr>
              <a:buFont typeface="Wingdings" pitchFamily="2" charset="2"/>
              <a:buChar char="Ø"/>
            </a:pPr>
            <a:r>
              <a:rPr lang="es-ES" sz="1800">
                <a:latin typeface="Corbel" pitchFamily="34" charset="0"/>
              </a:rPr>
              <a:t> </a:t>
            </a:r>
            <a:r>
              <a:rPr lang="es-ES" sz="2800" b="1"/>
              <a:t>Jurisdicción</a:t>
            </a:r>
          </a:p>
        </p:txBody>
      </p:sp>
      <p:sp>
        <p:nvSpPr>
          <p:cNvPr id="41987" name="7 Rectángulo"/>
          <p:cNvSpPr>
            <a:spLocks noChangeArrowheads="1"/>
          </p:cNvSpPr>
          <p:nvPr/>
        </p:nvSpPr>
        <p:spPr bwMode="auto">
          <a:xfrm>
            <a:off x="3565525" y="3141663"/>
            <a:ext cx="4784725" cy="1939925"/>
          </a:xfrm>
          <a:prstGeom prst="rect">
            <a:avLst/>
          </a:prstGeom>
          <a:solidFill>
            <a:schemeClr val="bg1"/>
          </a:solidFill>
          <a:ln w="28575">
            <a:solidFill>
              <a:schemeClr val="tx1">
                <a:lumMod val="95000"/>
              </a:schemeClr>
            </a:solidFill>
            <a:miter lim="800000"/>
            <a:headEnd/>
            <a:tailEnd/>
          </a:ln>
        </p:spPr>
        <p:txBody>
          <a:bodyPr>
            <a:spAutoFit/>
          </a:bodyPr>
          <a:lstStyle/>
          <a:p>
            <a:pPr>
              <a:buFont typeface="Wingdings" pitchFamily="2" charset="2"/>
              <a:buChar char="Ø"/>
              <a:defRPr/>
            </a:pPr>
            <a:endParaRPr lang="es-ES" b="1" dirty="0"/>
          </a:p>
          <a:p>
            <a:pPr>
              <a:buFont typeface="Wingdings" pitchFamily="2" charset="2"/>
              <a:buChar char="Ø"/>
              <a:defRPr/>
            </a:pPr>
            <a:r>
              <a:rPr lang="es-ES" b="1" dirty="0"/>
              <a:t>Medidas provisionales a la espera </a:t>
            </a:r>
          </a:p>
          <a:p>
            <a:pPr>
              <a:defRPr/>
            </a:pPr>
            <a:r>
              <a:rPr lang="es-ES" b="1" dirty="0"/>
              <a:t>   de la constitución de un tribunal  </a:t>
            </a:r>
          </a:p>
          <a:p>
            <a:pPr>
              <a:defRPr/>
            </a:pPr>
            <a:r>
              <a:rPr lang="es-ES" b="1" dirty="0"/>
              <a:t>   arbitral.  art. 290 </a:t>
            </a:r>
          </a:p>
          <a:p>
            <a:pPr>
              <a:defRPr/>
            </a:pPr>
            <a:r>
              <a:rPr lang="es-ES" b="1" dirty="0"/>
              <a:t>  </a:t>
            </a:r>
          </a:p>
          <a:p>
            <a:pPr>
              <a:defRPr/>
            </a:pPr>
            <a:r>
              <a:rPr lang="es-ES" b="1" dirty="0"/>
              <a:t> </a:t>
            </a:r>
          </a:p>
        </p:txBody>
      </p:sp>
      <p:sp>
        <p:nvSpPr>
          <p:cNvPr id="10" name="9 Redondear rectángulo de esquina diagonal"/>
          <p:cNvSpPr/>
          <p:nvPr/>
        </p:nvSpPr>
        <p:spPr>
          <a:xfrm>
            <a:off x="433388" y="127000"/>
            <a:ext cx="2992437" cy="676275"/>
          </a:xfrm>
          <a:prstGeom prst="round2Diag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800"/>
          </a:p>
        </p:txBody>
      </p:sp>
      <p:sp>
        <p:nvSpPr>
          <p:cNvPr id="45061" name="CuadroTexto 1"/>
          <p:cNvSpPr txBox="1">
            <a:spLocks noChangeArrowheads="1"/>
          </p:cNvSpPr>
          <p:nvPr/>
        </p:nvSpPr>
        <p:spPr bwMode="auto">
          <a:xfrm>
            <a:off x="177800" y="1989138"/>
            <a:ext cx="2992438" cy="368300"/>
          </a:xfrm>
          <a:prstGeom prst="rect">
            <a:avLst/>
          </a:prstGeom>
          <a:noFill/>
          <a:ln w="9525">
            <a:noFill/>
            <a:miter lim="800000"/>
            <a:headEnd/>
            <a:tailEnd/>
          </a:ln>
        </p:spPr>
        <p:txBody>
          <a:bodyPr wrap="none">
            <a:spAutoFit/>
          </a:bodyPr>
          <a:lstStyle/>
          <a:p>
            <a:r>
              <a:rPr lang="es-ES" sz="1800" b="1"/>
              <a:t>Jurisdicción Contenciosa</a:t>
            </a:r>
            <a:endParaRPr lang="es-UY" sz="1800" b="1"/>
          </a:p>
        </p:txBody>
      </p:sp>
      <p:sp>
        <p:nvSpPr>
          <p:cNvPr id="3" name="Cerrar llave 2">
            <a:extLst/>
          </p:cNvPr>
          <p:cNvSpPr/>
          <p:nvPr/>
        </p:nvSpPr>
        <p:spPr>
          <a:xfrm flipH="1">
            <a:off x="3170238" y="914400"/>
            <a:ext cx="406400" cy="5683250"/>
          </a:xfrm>
          <a:prstGeom prst="rightBrace">
            <a:avLst>
              <a:gd name="adj1" fmla="val 57026"/>
              <a:gd name="adj2" fmla="val 22077"/>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UY" sz="1800"/>
          </a:p>
        </p:txBody>
      </p:sp>
      <p:sp>
        <p:nvSpPr>
          <p:cNvPr id="45063" name="CuadroTexto 3"/>
          <p:cNvSpPr txBox="1">
            <a:spLocks noChangeArrowheads="1"/>
          </p:cNvSpPr>
          <p:nvPr/>
        </p:nvSpPr>
        <p:spPr bwMode="auto">
          <a:xfrm>
            <a:off x="884238" y="3543300"/>
            <a:ext cx="2424112" cy="1616075"/>
          </a:xfrm>
          <a:prstGeom prst="rect">
            <a:avLst/>
          </a:prstGeom>
          <a:noFill/>
          <a:ln w="9525">
            <a:noFill/>
            <a:miter lim="800000"/>
            <a:headEnd/>
            <a:tailEnd/>
          </a:ln>
        </p:spPr>
        <p:txBody>
          <a:bodyPr wrap="none">
            <a:spAutoFit/>
          </a:bodyPr>
          <a:lstStyle/>
          <a:p>
            <a:r>
              <a:rPr lang="es-ES" b="1"/>
              <a:t>Obligatoria:</a:t>
            </a:r>
          </a:p>
          <a:p>
            <a:r>
              <a:rPr lang="es-ES" b="1"/>
              <a:t>alcanza con la</a:t>
            </a:r>
          </a:p>
          <a:p>
            <a:r>
              <a:rPr lang="es-ES" b="1"/>
              <a:t>solicitud unilateral</a:t>
            </a:r>
          </a:p>
          <a:p>
            <a:r>
              <a:rPr lang="es-ES" b="1"/>
              <a:t>de cualquiera de</a:t>
            </a:r>
          </a:p>
          <a:p>
            <a:r>
              <a:rPr lang="es-ES" b="1"/>
              <a:t>los E. partes.</a:t>
            </a:r>
            <a:endParaRPr lang="es-UY" b="1"/>
          </a:p>
        </p:txBody>
      </p:sp>
      <p:sp>
        <p:nvSpPr>
          <p:cNvPr id="5" name="Flecha: hacia abajo 4">
            <a:extLst/>
          </p:cNvPr>
          <p:cNvSpPr/>
          <p:nvPr/>
        </p:nvSpPr>
        <p:spPr>
          <a:xfrm>
            <a:off x="1651000" y="2574925"/>
            <a:ext cx="257175" cy="566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UY" sz="1800"/>
          </a:p>
        </p:txBody>
      </p:sp>
      <p:sp>
        <p:nvSpPr>
          <p:cNvPr id="45065" name="CuadroTexto 5"/>
          <p:cNvSpPr txBox="1">
            <a:spLocks noChangeArrowheads="1"/>
          </p:cNvSpPr>
          <p:nvPr/>
        </p:nvSpPr>
        <p:spPr bwMode="auto">
          <a:xfrm>
            <a:off x="3868738" y="4570413"/>
            <a:ext cx="4178300" cy="915987"/>
          </a:xfrm>
          <a:prstGeom prst="rect">
            <a:avLst/>
          </a:prstGeom>
          <a:solidFill>
            <a:schemeClr val="bg1"/>
          </a:solidFill>
          <a:ln w="9525">
            <a:noFill/>
            <a:miter lim="800000"/>
            <a:headEnd/>
            <a:tailEnd/>
          </a:ln>
        </p:spPr>
        <p:txBody>
          <a:bodyPr wrap="none">
            <a:spAutoFit/>
          </a:bodyPr>
          <a:lstStyle/>
          <a:p>
            <a:pPr marL="285750" indent="-285750">
              <a:buFont typeface="Wingdings" pitchFamily="2" charset="2"/>
              <a:buChar char="ü"/>
            </a:pPr>
            <a:r>
              <a:rPr lang="es-ES" sz="1800" b="1"/>
              <a:t>Caso de Atún de aleta azul del sur</a:t>
            </a:r>
          </a:p>
          <a:p>
            <a:pPr marL="285750" indent="-285750">
              <a:buFont typeface="Wingdings" pitchFamily="2" charset="2"/>
              <a:buChar char="ü"/>
            </a:pPr>
            <a:r>
              <a:rPr lang="es-ES" sz="1800" b="1"/>
              <a:t>Caso ARA Libertad</a:t>
            </a:r>
          </a:p>
          <a:p>
            <a:pPr marL="285750" indent="-285750">
              <a:buFont typeface="Wingdings" pitchFamily="2" charset="2"/>
              <a:buChar char="ü"/>
            </a:pPr>
            <a:r>
              <a:rPr lang="es-ES" sz="1800" b="1"/>
              <a:t>Caso Arctic Sunrise</a:t>
            </a:r>
            <a:endParaRPr lang="es-UY" sz="1800" b="1"/>
          </a:p>
        </p:txBody>
      </p:sp>
      <p:sp>
        <p:nvSpPr>
          <p:cNvPr id="45066" name="CuadroTexto 1"/>
          <p:cNvSpPr txBox="1">
            <a:spLocks noChangeArrowheads="1"/>
          </p:cNvSpPr>
          <p:nvPr/>
        </p:nvSpPr>
        <p:spPr bwMode="auto">
          <a:xfrm>
            <a:off x="3565525" y="5889625"/>
            <a:ext cx="4395788" cy="701675"/>
          </a:xfrm>
          <a:prstGeom prst="rect">
            <a:avLst/>
          </a:prstGeom>
          <a:solidFill>
            <a:schemeClr val="bg1"/>
          </a:solidFill>
          <a:ln w="9525">
            <a:noFill/>
            <a:miter lim="800000"/>
            <a:headEnd/>
            <a:tailEnd/>
          </a:ln>
        </p:spPr>
        <p:txBody>
          <a:bodyPr wrap="none">
            <a:spAutoFit/>
          </a:bodyPr>
          <a:lstStyle/>
          <a:p>
            <a:pPr marL="342900" indent="-342900">
              <a:buFont typeface="Wingdings" pitchFamily="2" charset="2"/>
              <a:buChar char="Ø"/>
            </a:pPr>
            <a:r>
              <a:rPr lang="es-ES" b="1"/>
              <a:t>Sala de controversias </a:t>
            </a:r>
          </a:p>
          <a:p>
            <a:pPr marL="342900" indent="-342900"/>
            <a:r>
              <a:rPr lang="es-ES" b="1"/>
              <a:t>     de los Fondos Marinos.  art. 188</a:t>
            </a:r>
            <a:endParaRPr lang="es-UY"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uadroTexto 1"/>
          <p:cNvSpPr txBox="1">
            <a:spLocks noChangeArrowheads="1"/>
          </p:cNvSpPr>
          <p:nvPr/>
        </p:nvSpPr>
        <p:spPr bwMode="auto">
          <a:xfrm>
            <a:off x="2195513" y="188913"/>
            <a:ext cx="4232275" cy="495300"/>
          </a:xfrm>
          <a:prstGeom prst="rect">
            <a:avLst/>
          </a:prstGeom>
          <a:noFill/>
          <a:ln w="38100">
            <a:solidFill>
              <a:schemeClr val="tx1"/>
            </a:solidFill>
            <a:miter lim="800000"/>
            <a:headEnd/>
            <a:tailEnd/>
          </a:ln>
        </p:spPr>
        <p:txBody>
          <a:bodyPr wrap="none">
            <a:spAutoFit/>
          </a:bodyPr>
          <a:lstStyle/>
          <a:p>
            <a:r>
              <a:rPr lang="es-ES" sz="2400" b="1"/>
              <a:t>Responsabilidad por riesgo</a:t>
            </a:r>
            <a:endParaRPr lang="es-UY" sz="2400" b="1"/>
          </a:p>
        </p:txBody>
      </p:sp>
      <p:sp>
        <p:nvSpPr>
          <p:cNvPr id="15362" name="CuadroTexto 2"/>
          <p:cNvSpPr txBox="1">
            <a:spLocks noChangeArrowheads="1"/>
          </p:cNvSpPr>
          <p:nvPr/>
        </p:nvSpPr>
        <p:spPr bwMode="auto">
          <a:xfrm>
            <a:off x="207963" y="1384300"/>
            <a:ext cx="3173412" cy="461963"/>
          </a:xfrm>
          <a:prstGeom prst="rect">
            <a:avLst/>
          </a:prstGeom>
          <a:noFill/>
          <a:ln w="28575">
            <a:solidFill>
              <a:schemeClr val="tx1"/>
            </a:solidFill>
            <a:miter lim="800000"/>
            <a:headEnd/>
            <a:tailEnd/>
          </a:ln>
        </p:spPr>
        <p:txBody>
          <a:bodyPr wrap="none">
            <a:spAutoFit/>
          </a:bodyPr>
          <a:lstStyle/>
          <a:p>
            <a:r>
              <a:rPr lang="es-ES" sz="2400" b="1"/>
              <a:t>Actos no prohibidos</a:t>
            </a:r>
            <a:endParaRPr lang="es-UY" sz="2400" b="1"/>
          </a:p>
        </p:txBody>
      </p:sp>
      <p:sp>
        <p:nvSpPr>
          <p:cNvPr id="15363" name="CuadroTexto 3"/>
          <p:cNvSpPr txBox="1">
            <a:spLocks noChangeArrowheads="1"/>
          </p:cNvSpPr>
          <p:nvPr/>
        </p:nvSpPr>
        <p:spPr bwMode="auto">
          <a:xfrm>
            <a:off x="3756025" y="1268413"/>
            <a:ext cx="5340350" cy="708025"/>
          </a:xfrm>
          <a:prstGeom prst="rect">
            <a:avLst/>
          </a:prstGeom>
          <a:noFill/>
          <a:ln w="9525">
            <a:noFill/>
            <a:miter lim="800000"/>
            <a:headEnd/>
            <a:tailEnd/>
          </a:ln>
        </p:spPr>
        <p:txBody>
          <a:bodyPr>
            <a:spAutoFit/>
          </a:bodyPr>
          <a:lstStyle/>
          <a:p>
            <a:r>
              <a:rPr lang="es-ES" b="1"/>
              <a:t>No hay atribución de una conducta del Estado</a:t>
            </a:r>
            <a:endParaRPr lang="es-UY" b="1"/>
          </a:p>
        </p:txBody>
      </p:sp>
      <p:sp>
        <p:nvSpPr>
          <p:cNvPr id="15364" name="CuadroTexto 4"/>
          <p:cNvSpPr txBox="1">
            <a:spLocks noChangeArrowheads="1"/>
          </p:cNvSpPr>
          <p:nvPr/>
        </p:nvSpPr>
        <p:spPr bwMode="auto">
          <a:xfrm>
            <a:off x="319088" y="2427288"/>
            <a:ext cx="2813050" cy="708025"/>
          </a:xfrm>
          <a:prstGeom prst="rect">
            <a:avLst/>
          </a:prstGeom>
          <a:noFill/>
          <a:ln w="38100">
            <a:solidFill>
              <a:schemeClr val="tx1"/>
            </a:solidFill>
            <a:miter lim="800000"/>
            <a:headEnd/>
            <a:tailEnd/>
          </a:ln>
        </p:spPr>
        <p:txBody>
          <a:bodyPr>
            <a:spAutoFit/>
          </a:bodyPr>
          <a:lstStyle/>
          <a:p>
            <a:r>
              <a:rPr lang="es-ES" b="1"/>
              <a:t>Son actividades licitas </a:t>
            </a:r>
            <a:endParaRPr lang="es-UY" b="1"/>
          </a:p>
        </p:txBody>
      </p:sp>
      <p:sp>
        <p:nvSpPr>
          <p:cNvPr id="15365" name="CuadroTexto 5"/>
          <p:cNvSpPr txBox="1">
            <a:spLocks noChangeArrowheads="1"/>
          </p:cNvSpPr>
          <p:nvPr/>
        </p:nvSpPr>
        <p:spPr bwMode="auto">
          <a:xfrm>
            <a:off x="3282950" y="2441575"/>
            <a:ext cx="5937250" cy="1465263"/>
          </a:xfrm>
          <a:prstGeom prst="rect">
            <a:avLst/>
          </a:prstGeom>
          <a:noFill/>
          <a:ln w="9525">
            <a:noFill/>
            <a:miter lim="800000"/>
            <a:headEnd/>
            <a:tailEnd/>
          </a:ln>
        </p:spPr>
        <p:txBody>
          <a:bodyPr wrap="none">
            <a:spAutoFit/>
          </a:bodyPr>
          <a:lstStyle/>
          <a:p>
            <a:r>
              <a:rPr lang="es-ES" sz="1800" b="1"/>
              <a:t>Ej : Transporte de petróleo</a:t>
            </a:r>
          </a:p>
          <a:p>
            <a:endParaRPr lang="es-ES" sz="1800" b="1"/>
          </a:p>
          <a:p>
            <a:r>
              <a:rPr lang="es-ES" sz="1800" b="1"/>
              <a:t>       Buques propulsados por energía nuclear</a:t>
            </a:r>
          </a:p>
          <a:p>
            <a:endParaRPr lang="es-ES" sz="1800" b="1"/>
          </a:p>
          <a:p>
            <a:r>
              <a:rPr lang="es-ES" sz="1800" b="1"/>
              <a:t>       Resp. por daños por objetos lanzados al espacio</a:t>
            </a:r>
            <a:endParaRPr lang="es-UY" sz="1800" b="1"/>
          </a:p>
        </p:txBody>
      </p:sp>
      <p:sp>
        <p:nvSpPr>
          <p:cNvPr id="15366" name="CuadroTexto 6"/>
          <p:cNvSpPr txBox="1">
            <a:spLocks noChangeArrowheads="1"/>
          </p:cNvSpPr>
          <p:nvPr/>
        </p:nvSpPr>
        <p:spPr bwMode="auto">
          <a:xfrm>
            <a:off x="1979613" y="4797425"/>
            <a:ext cx="5283200" cy="434975"/>
          </a:xfrm>
          <a:prstGeom prst="rect">
            <a:avLst/>
          </a:prstGeom>
          <a:noFill/>
          <a:ln w="38100">
            <a:solidFill>
              <a:schemeClr val="tx1"/>
            </a:solidFill>
            <a:miter lim="800000"/>
            <a:headEnd/>
            <a:tailEnd/>
          </a:ln>
        </p:spPr>
        <p:txBody>
          <a:bodyPr wrap="none">
            <a:spAutoFit/>
          </a:bodyPr>
          <a:lstStyle/>
          <a:p>
            <a:r>
              <a:rPr lang="es-ES" b="1"/>
              <a:t>Responsabilidad objetiva  o ´´sine delicto </a:t>
            </a:r>
            <a:endParaRPr lang="es-UY" b="1"/>
          </a:p>
        </p:txBody>
      </p:sp>
      <p:sp>
        <p:nvSpPr>
          <p:cNvPr id="15367" name="CuadroTexto 7"/>
          <p:cNvSpPr txBox="1">
            <a:spLocks noChangeArrowheads="1"/>
          </p:cNvSpPr>
          <p:nvPr/>
        </p:nvSpPr>
        <p:spPr bwMode="auto">
          <a:xfrm>
            <a:off x="2843213" y="5805488"/>
            <a:ext cx="3146425" cy="395287"/>
          </a:xfrm>
          <a:prstGeom prst="rect">
            <a:avLst/>
          </a:prstGeom>
          <a:solidFill>
            <a:schemeClr val="bg1"/>
          </a:solidFill>
          <a:ln w="28575">
            <a:solidFill>
              <a:schemeClr val="tx1"/>
            </a:solidFill>
            <a:miter lim="800000"/>
            <a:headEnd/>
            <a:tailEnd/>
          </a:ln>
        </p:spPr>
        <p:txBody>
          <a:bodyPr wrap="none">
            <a:spAutoFit/>
          </a:bodyPr>
          <a:lstStyle/>
          <a:p>
            <a:r>
              <a:rPr lang="es-ES" sz="1800"/>
              <a:t>Importancia de la prevención</a:t>
            </a:r>
            <a:endParaRPr lang="es-UY" sz="1800"/>
          </a:p>
        </p:txBody>
      </p:sp>
      <p:sp>
        <p:nvSpPr>
          <p:cNvPr id="9" name="Abrir llave 8"/>
          <p:cNvSpPr>
            <a:spLocks/>
          </p:cNvSpPr>
          <p:nvPr/>
        </p:nvSpPr>
        <p:spPr bwMode="auto">
          <a:xfrm rot="-5400000">
            <a:off x="5310188" y="890587"/>
            <a:ext cx="863600" cy="6804025"/>
          </a:xfrm>
          <a:prstGeom prst="leftBrace">
            <a:avLst>
              <a:gd name="adj1" fmla="val 11234"/>
              <a:gd name="adj2" fmla="val 49699"/>
            </a:avLst>
          </a:prstGeom>
          <a:noFill/>
          <a:ln w="38100" algn="ctr">
            <a:solidFill>
              <a:srgbClr val="FF0000"/>
            </a:solidFill>
            <a:round/>
            <a:headEnd/>
            <a:tailEnd/>
          </a:ln>
        </p:spPr>
        <p:txBody>
          <a:bodyPr vert="eaVert" anchor="ctr"/>
          <a:lstStyle/>
          <a:p>
            <a:pPr algn="ctr">
              <a:defRPr/>
            </a:pPr>
            <a:endParaRPr lang="es-UY" sz="1800">
              <a:latin typeface="+mn-lt"/>
              <a:cs typeface="+mn-cs"/>
            </a:endParaRPr>
          </a:p>
        </p:txBody>
      </p:sp>
      <p:sp>
        <p:nvSpPr>
          <p:cNvPr id="10" name="Explosión: 14 puntos 9">
            <a:extLst/>
          </p:cNvPr>
          <p:cNvSpPr/>
          <p:nvPr/>
        </p:nvSpPr>
        <p:spPr>
          <a:xfrm>
            <a:off x="1908175" y="5734050"/>
            <a:ext cx="719138" cy="708025"/>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UY" sz="1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ángulo 1"/>
          <p:cNvSpPr>
            <a:spLocks noChangeArrowheads="1"/>
          </p:cNvSpPr>
          <p:nvPr/>
        </p:nvSpPr>
        <p:spPr bwMode="auto">
          <a:xfrm>
            <a:off x="611188" y="1557338"/>
            <a:ext cx="2400300" cy="519112"/>
          </a:xfrm>
          <a:prstGeom prst="rect">
            <a:avLst/>
          </a:prstGeom>
          <a:noFill/>
          <a:ln w="9525">
            <a:noFill/>
            <a:miter lim="800000"/>
            <a:headEnd/>
            <a:tailEnd/>
          </a:ln>
        </p:spPr>
        <p:txBody>
          <a:bodyPr wrap="none">
            <a:spAutoFit/>
          </a:bodyPr>
          <a:lstStyle/>
          <a:p>
            <a:r>
              <a:rPr lang="es-ES" sz="2800" b="1"/>
              <a:t>J. Consultiva</a:t>
            </a:r>
            <a:endParaRPr lang="es-UY" sz="2800" b="1"/>
          </a:p>
        </p:txBody>
      </p:sp>
      <p:sp>
        <p:nvSpPr>
          <p:cNvPr id="4" name="Flecha: a la derecha 3">
            <a:extLst/>
          </p:cNvPr>
          <p:cNvSpPr/>
          <p:nvPr/>
        </p:nvSpPr>
        <p:spPr>
          <a:xfrm>
            <a:off x="2987675" y="1773238"/>
            <a:ext cx="977900" cy="265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UY" sz="1800"/>
          </a:p>
        </p:txBody>
      </p:sp>
      <p:sp>
        <p:nvSpPr>
          <p:cNvPr id="46083" name="CuadroTexto 4"/>
          <p:cNvSpPr txBox="1">
            <a:spLocks noChangeArrowheads="1"/>
          </p:cNvSpPr>
          <p:nvPr/>
        </p:nvSpPr>
        <p:spPr bwMode="auto">
          <a:xfrm>
            <a:off x="4356100" y="1381125"/>
            <a:ext cx="3259138" cy="1200150"/>
          </a:xfrm>
          <a:prstGeom prst="rect">
            <a:avLst/>
          </a:prstGeom>
          <a:noFill/>
          <a:ln w="9525">
            <a:noFill/>
            <a:miter lim="800000"/>
            <a:headEnd/>
            <a:tailEnd/>
          </a:ln>
        </p:spPr>
        <p:txBody>
          <a:bodyPr>
            <a:spAutoFit/>
          </a:bodyPr>
          <a:lstStyle/>
          <a:p>
            <a:pPr marL="285750" indent="-285750">
              <a:buFont typeface="Wingdings" pitchFamily="2" charset="2"/>
              <a:buChar char="ü"/>
            </a:pPr>
            <a:r>
              <a:rPr lang="es-ES" sz="1800"/>
              <a:t> </a:t>
            </a:r>
            <a:r>
              <a:rPr lang="es-ES" sz="1800" b="1"/>
              <a:t>Competencia sobre opiniones consultivas surge de su propio Reglamento</a:t>
            </a:r>
            <a:endParaRPr lang="es-UY" sz="1800" b="1"/>
          </a:p>
        </p:txBody>
      </p:sp>
      <p:sp>
        <p:nvSpPr>
          <p:cNvPr id="46084" name="CuadroTexto 6"/>
          <p:cNvSpPr txBox="1">
            <a:spLocks noChangeArrowheads="1"/>
          </p:cNvSpPr>
          <p:nvPr/>
        </p:nvSpPr>
        <p:spPr bwMode="auto">
          <a:xfrm>
            <a:off x="2124075" y="3094038"/>
            <a:ext cx="6192838" cy="1778000"/>
          </a:xfrm>
          <a:prstGeom prst="rect">
            <a:avLst/>
          </a:prstGeom>
          <a:solidFill>
            <a:schemeClr val="bg1"/>
          </a:solidFill>
          <a:ln w="38100">
            <a:solidFill>
              <a:schemeClr val="tx1"/>
            </a:solidFill>
            <a:miter lim="800000"/>
            <a:headEnd/>
            <a:tailEnd/>
          </a:ln>
        </p:spPr>
        <p:txBody>
          <a:bodyPr>
            <a:spAutoFit/>
          </a:bodyPr>
          <a:lstStyle/>
          <a:p>
            <a:pPr marL="285750" indent="-285750">
              <a:buFont typeface="Wingdings" pitchFamily="2" charset="2"/>
              <a:buChar char="ü"/>
            </a:pPr>
            <a:r>
              <a:rPr lang="es-ES" sz="1800" b="1"/>
              <a:t>Ej : Opinión Consultiva solicitada por la Comisión Subregional de Pesca – 2015 - Contenido y alcance de las obligaciones y responsabilidades de los Estados ribereños y de pabellón , así como de OI competentes y UE en relación con la pesca ilegal no declarada y no reglamentada  (INDNR)</a:t>
            </a:r>
            <a:endParaRPr lang="es-UY" sz="1800" b="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CuadroTexto"/>
          <p:cNvSpPr txBox="1">
            <a:spLocks noChangeArrowheads="1"/>
          </p:cNvSpPr>
          <p:nvPr/>
        </p:nvSpPr>
        <p:spPr bwMode="auto">
          <a:xfrm>
            <a:off x="971550" y="692150"/>
            <a:ext cx="7634288" cy="831850"/>
          </a:xfrm>
          <a:prstGeom prst="rect">
            <a:avLst/>
          </a:prstGeom>
          <a:noFill/>
          <a:ln w="9525">
            <a:noFill/>
            <a:miter lim="800000"/>
            <a:headEnd/>
            <a:tailEnd/>
          </a:ln>
        </p:spPr>
        <p:txBody>
          <a:bodyPr wrap="none">
            <a:spAutoFit/>
          </a:bodyPr>
          <a:lstStyle/>
          <a:p>
            <a:r>
              <a:rPr lang="es-ES" sz="2400" b="1" i="1"/>
              <a:t>Artículo 292</a:t>
            </a:r>
          </a:p>
          <a:p>
            <a:r>
              <a:rPr lang="es-ES" sz="2400" b="1" i="1"/>
              <a:t>Pronta liberación de buques y de sus tripulaciones</a:t>
            </a:r>
            <a:endParaRPr lang="es-ES" sz="2400" b="1"/>
          </a:p>
        </p:txBody>
      </p:sp>
      <p:sp>
        <p:nvSpPr>
          <p:cNvPr id="47106" name="2 CuadroTexto"/>
          <p:cNvSpPr txBox="1">
            <a:spLocks noChangeArrowheads="1"/>
          </p:cNvSpPr>
          <p:nvPr/>
        </p:nvSpPr>
        <p:spPr bwMode="auto">
          <a:xfrm>
            <a:off x="1116013" y="2349500"/>
            <a:ext cx="7848600" cy="3749675"/>
          </a:xfrm>
          <a:prstGeom prst="rect">
            <a:avLst/>
          </a:prstGeom>
          <a:solidFill>
            <a:schemeClr val="bg1"/>
          </a:solidFill>
          <a:ln w="9525">
            <a:noFill/>
            <a:miter lim="800000"/>
            <a:headEnd/>
            <a:tailEnd/>
          </a:ln>
        </p:spPr>
        <p:txBody>
          <a:bodyPr>
            <a:spAutoFit/>
          </a:bodyPr>
          <a:lstStyle/>
          <a:p>
            <a:pPr>
              <a:buFont typeface="Wingdings" pitchFamily="2" charset="2"/>
              <a:buChar char="ü"/>
            </a:pPr>
            <a:r>
              <a:rPr lang="en-US" b="1"/>
              <a:t>Cuando se retiene un buque, la solicitud de pronta liberación  </a:t>
            </a:r>
          </a:p>
          <a:p>
            <a:r>
              <a:rPr lang="en-US" b="1"/>
              <a:t>   debe  formularse  por el Estado de pabellón .</a:t>
            </a:r>
          </a:p>
          <a:p>
            <a:endParaRPr lang="en-US" b="1"/>
          </a:p>
          <a:p>
            <a:pPr>
              <a:buFont typeface="Wingdings" pitchFamily="2" charset="2"/>
              <a:buChar char="ü"/>
            </a:pPr>
            <a:r>
              <a:rPr lang="en-US" b="1"/>
              <a:t>Resolver sin demora sin prejuzgar sobre el fondo del asunto.</a:t>
            </a:r>
          </a:p>
          <a:p>
            <a:endParaRPr lang="en-US" b="1"/>
          </a:p>
          <a:p>
            <a:pPr>
              <a:buFont typeface="Wingdings" pitchFamily="2" charset="2"/>
              <a:buChar char="ü"/>
            </a:pPr>
            <a:r>
              <a:rPr lang="en-US" b="1"/>
              <a:t>El Estado de pabellón deberá constituir fianza u otra garantía  </a:t>
            </a:r>
          </a:p>
          <a:p>
            <a:r>
              <a:rPr lang="en-US" b="1"/>
              <a:t>   financiera.</a:t>
            </a:r>
          </a:p>
          <a:p>
            <a:endParaRPr lang="en-US" b="1"/>
          </a:p>
          <a:p>
            <a:pPr>
              <a:buFont typeface="Wingdings" pitchFamily="2" charset="2"/>
              <a:buChar char="ü"/>
            </a:pPr>
            <a:r>
              <a:rPr lang="en-US" b="1"/>
              <a:t>Las autoridades que procedieron a la retención deben   </a:t>
            </a:r>
          </a:p>
          <a:p>
            <a:r>
              <a:rPr lang="en-US" b="1"/>
              <a:t>   cumplir sin demora la decisión (Orden) del TRIBUNAL.</a:t>
            </a:r>
          </a:p>
          <a:p>
            <a:endParaRPr lang="en-US" b="1"/>
          </a:p>
          <a:p>
            <a:endParaRPr lang="es-ES" b="1"/>
          </a:p>
        </p:txBody>
      </p:sp>
      <p:sp>
        <p:nvSpPr>
          <p:cNvPr id="47107" name="4 CuadroTexto"/>
          <p:cNvSpPr txBox="1">
            <a:spLocks noChangeArrowheads="1"/>
          </p:cNvSpPr>
          <p:nvPr/>
        </p:nvSpPr>
        <p:spPr bwMode="auto">
          <a:xfrm>
            <a:off x="250825" y="1773238"/>
            <a:ext cx="1647825" cy="368300"/>
          </a:xfrm>
          <a:prstGeom prst="rect">
            <a:avLst/>
          </a:prstGeom>
          <a:noFill/>
          <a:ln w="9525">
            <a:noFill/>
            <a:miter lim="800000"/>
            <a:headEnd/>
            <a:tailEnd/>
          </a:ln>
        </p:spPr>
        <p:txBody>
          <a:bodyPr wrap="none">
            <a:spAutoFit/>
          </a:bodyPr>
          <a:lstStyle/>
          <a:p>
            <a:r>
              <a:rPr lang="en-US" sz="1800" b="1"/>
              <a:t>Condiciones:</a:t>
            </a:r>
            <a:endParaRPr lang="es-ES" sz="1800" b="1"/>
          </a:p>
        </p:txBody>
      </p:sp>
      <p:sp>
        <p:nvSpPr>
          <p:cNvPr id="6" name="5 Rectángulo"/>
          <p:cNvSpPr/>
          <p:nvPr/>
        </p:nvSpPr>
        <p:spPr>
          <a:xfrm>
            <a:off x="611188" y="549275"/>
            <a:ext cx="8137525" cy="1150938"/>
          </a:xfrm>
          <a:prstGeom prst="rect">
            <a:avLst/>
          </a:prstGeom>
          <a:no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CuadroTexto"/>
          <p:cNvSpPr txBox="1">
            <a:spLocks noChangeArrowheads="1"/>
          </p:cNvSpPr>
          <p:nvPr/>
        </p:nvSpPr>
        <p:spPr bwMode="auto">
          <a:xfrm>
            <a:off x="1358900" y="188913"/>
            <a:ext cx="6189663" cy="519112"/>
          </a:xfrm>
          <a:prstGeom prst="rect">
            <a:avLst/>
          </a:prstGeom>
          <a:noFill/>
          <a:ln w="9525">
            <a:noFill/>
            <a:miter lim="800000"/>
            <a:headEnd/>
            <a:tailEnd/>
          </a:ln>
        </p:spPr>
        <p:txBody>
          <a:bodyPr wrap="none">
            <a:spAutoFit/>
          </a:bodyPr>
          <a:lstStyle/>
          <a:p>
            <a:r>
              <a:rPr lang="en-US" sz="2800" b="1"/>
              <a:t>CASO DE “PRONTA LIBERACIÓN”:</a:t>
            </a:r>
            <a:endParaRPr lang="es-ES" sz="2800" b="1"/>
          </a:p>
        </p:txBody>
      </p:sp>
      <p:sp>
        <p:nvSpPr>
          <p:cNvPr id="3" name="2 Rectángulo redondeado"/>
          <p:cNvSpPr/>
          <p:nvPr/>
        </p:nvSpPr>
        <p:spPr>
          <a:xfrm>
            <a:off x="1150938" y="22225"/>
            <a:ext cx="6734175" cy="68580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800"/>
          </a:p>
        </p:txBody>
      </p:sp>
      <p:sp>
        <p:nvSpPr>
          <p:cNvPr id="48131" name="3 Rectángulo"/>
          <p:cNvSpPr>
            <a:spLocks noChangeArrowheads="1"/>
          </p:cNvSpPr>
          <p:nvPr/>
        </p:nvSpPr>
        <p:spPr bwMode="auto">
          <a:xfrm>
            <a:off x="215900" y="1844675"/>
            <a:ext cx="8820150" cy="4179888"/>
          </a:xfrm>
          <a:prstGeom prst="rect">
            <a:avLst/>
          </a:prstGeom>
          <a:solidFill>
            <a:schemeClr val="bg1"/>
          </a:solidFill>
          <a:ln w="9525">
            <a:noFill/>
            <a:miter lim="800000"/>
            <a:headEnd/>
            <a:tailEnd/>
          </a:ln>
        </p:spPr>
        <p:txBody>
          <a:bodyPr>
            <a:spAutoFit/>
          </a:bodyPr>
          <a:lstStyle/>
          <a:p>
            <a:pPr marL="342900" indent="-342900">
              <a:buFont typeface="Wingdings" pitchFamily="2" charset="2"/>
              <a:buChar char="Ø"/>
            </a:pPr>
            <a:r>
              <a:rPr lang="es-ES" sz="2400" b="1"/>
              <a:t>Caso M/V </a:t>
            </a:r>
            <a:r>
              <a:rPr lang="es-ES" sz="2400" b="1" u="sng"/>
              <a:t>"Saiga" </a:t>
            </a:r>
            <a:r>
              <a:rPr lang="es-ES" sz="2400" b="1"/>
              <a:t>(San Vicente y Granadinas c/Guinea)</a:t>
            </a:r>
          </a:p>
          <a:p>
            <a:pPr marL="342900" indent="-342900">
              <a:buFont typeface="Wingdings" pitchFamily="2" charset="2"/>
              <a:buChar char="Ø"/>
            </a:pPr>
            <a:endParaRPr lang="es-ES" sz="2800" b="1"/>
          </a:p>
          <a:p>
            <a:pPr marL="342900" indent="-342900">
              <a:buFont typeface="Wingdings" pitchFamily="2" charset="2"/>
              <a:buChar char="ü"/>
            </a:pPr>
            <a:r>
              <a:rPr lang="es-ES" sz="1800" b="1"/>
              <a:t>Buque petrolero detenido por aprovisionar combustible a embarcaciones de pesca frente a Guinea. </a:t>
            </a:r>
          </a:p>
          <a:p>
            <a:pPr marL="342900" indent="-342900">
              <a:buFont typeface="Wingdings" pitchFamily="2" charset="2"/>
              <a:buChar char="Ø"/>
            </a:pPr>
            <a:endParaRPr lang="es-ES" sz="1800" b="1"/>
          </a:p>
          <a:p>
            <a:pPr marL="342900" indent="-342900">
              <a:buFont typeface="Wingdings" pitchFamily="2" charset="2"/>
              <a:buChar char="ü"/>
            </a:pPr>
            <a:r>
              <a:rPr lang="es-ES" sz="1800" b="1"/>
              <a:t>Solicitud: 13 /11/ 1997. </a:t>
            </a:r>
          </a:p>
          <a:p>
            <a:pPr marL="342900" indent="-342900"/>
            <a:endParaRPr lang="es-ES" sz="1800" b="1"/>
          </a:p>
          <a:p>
            <a:pPr marL="342900" indent="-342900">
              <a:buFont typeface="Wingdings" pitchFamily="2" charset="2"/>
              <a:buChar char="ü"/>
            </a:pPr>
            <a:r>
              <a:rPr lang="en-US" sz="1800" b="1"/>
              <a:t>TRIBUNAL orden:   liberación, previo pago fianza (U$S 400.000) y garantía por valor de la carga. (4/12/97)</a:t>
            </a:r>
          </a:p>
          <a:p>
            <a:pPr marL="342900" indent="-342900"/>
            <a:endParaRPr lang="en-US" sz="1800" b="1"/>
          </a:p>
          <a:p>
            <a:pPr marL="342900" indent="-342900">
              <a:buFont typeface="Wingdings" pitchFamily="2" charset="2"/>
              <a:buChar char="ü"/>
            </a:pPr>
            <a:endParaRPr lang="en-US" sz="1800" b="1"/>
          </a:p>
          <a:p>
            <a:pPr marL="342900" indent="-342900">
              <a:buFont typeface="Wingdings" pitchFamily="2" charset="2"/>
              <a:buChar char="ü"/>
            </a:pPr>
            <a:r>
              <a:rPr lang="en-US" sz="1800" b="1"/>
              <a:t>Conclusión</a:t>
            </a:r>
          </a:p>
          <a:p>
            <a:pPr marL="342900" indent="-342900">
              <a:buFont typeface="Wingdings" pitchFamily="2" charset="2"/>
              <a:buChar char="ü"/>
            </a:pPr>
            <a:r>
              <a:rPr lang="en-US" sz="1800" b="1"/>
              <a:t>Laudo de causa: Contrario a Guinea, con indemnización de U$S 2 .123.357.-más intereses. (1/01/99).</a:t>
            </a:r>
            <a:endParaRPr lang="es-ES" sz="1800"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CuadroTexto"/>
          <p:cNvSpPr txBox="1">
            <a:spLocks noChangeArrowheads="1"/>
          </p:cNvSpPr>
          <p:nvPr/>
        </p:nvSpPr>
        <p:spPr bwMode="auto">
          <a:xfrm>
            <a:off x="1835150" y="404813"/>
            <a:ext cx="5567363" cy="584200"/>
          </a:xfrm>
          <a:prstGeom prst="rect">
            <a:avLst/>
          </a:prstGeom>
          <a:noFill/>
          <a:ln w="9525">
            <a:noFill/>
            <a:miter lim="800000"/>
            <a:headEnd/>
            <a:tailEnd/>
          </a:ln>
        </p:spPr>
        <p:txBody>
          <a:bodyPr wrap="none">
            <a:spAutoFit/>
          </a:bodyPr>
          <a:lstStyle/>
          <a:p>
            <a:r>
              <a:rPr lang="en-US" sz="3200" b="1"/>
              <a:t>MEDIDAS PROVISIONALES</a:t>
            </a:r>
            <a:endParaRPr lang="es-ES" sz="3200" b="1"/>
          </a:p>
        </p:txBody>
      </p:sp>
      <p:sp>
        <p:nvSpPr>
          <p:cNvPr id="49154" name="4 Rectángulo"/>
          <p:cNvSpPr>
            <a:spLocks noChangeArrowheads="1"/>
          </p:cNvSpPr>
          <p:nvPr/>
        </p:nvSpPr>
        <p:spPr bwMode="auto">
          <a:xfrm>
            <a:off x="611188" y="1773238"/>
            <a:ext cx="8101012" cy="3786187"/>
          </a:xfrm>
          <a:prstGeom prst="rect">
            <a:avLst/>
          </a:prstGeom>
          <a:solidFill>
            <a:schemeClr val="bg1"/>
          </a:solidFill>
          <a:ln w="9525">
            <a:noFill/>
            <a:miter lim="800000"/>
            <a:headEnd/>
            <a:tailEnd/>
          </a:ln>
        </p:spPr>
        <p:txBody>
          <a:bodyPr>
            <a:spAutoFit/>
          </a:bodyPr>
          <a:lstStyle/>
          <a:p>
            <a:r>
              <a:rPr lang="es-ES" sz="1800" b="1">
                <a:latin typeface="Corbel" pitchFamily="34" charset="0"/>
              </a:rPr>
              <a:t>p</a:t>
            </a:r>
            <a:r>
              <a:rPr lang="es-ES" sz="2400" b="1">
                <a:latin typeface="Corbel" pitchFamily="34" charset="0"/>
              </a:rPr>
              <a:t>5</a:t>
            </a:r>
            <a:r>
              <a:rPr lang="es-ES" sz="2400" b="1"/>
              <a:t>.   Hasta que se constituya el tribunal arbitral al que se someta una controversia …., el TRIBUNAL …. podrá decretar, …. medidas provisionales conforme a lo dispuesto en este artículo si estima, en principio, que el tribunal que haya de constituirse sería competente y que la urgencia de la situación así lo requiere. Una vez constituido, el tribunal [(</a:t>
            </a:r>
            <a:r>
              <a:rPr lang="es-ES" sz="2400" b="1" i="1">
                <a:solidFill>
                  <a:srgbClr val="FFFF00"/>
                </a:solidFill>
                <a:ea typeface="Adobe Myungjo Std M"/>
                <a:cs typeface="Adobe Myungjo Std M"/>
              </a:rPr>
              <a:t>arbitral)</a:t>
            </a:r>
            <a:r>
              <a:rPr lang="es-ES" sz="2400" b="1"/>
              <a:t>] al que se haya sometido la controversia podrá, actuando conforme a los párrafos 1 a 4, modificar, revocar o confirmar esas medidas provisionales.</a:t>
            </a:r>
          </a:p>
        </p:txBody>
      </p:sp>
      <p:sp>
        <p:nvSpPr>
          <p:cNvPr id="49155" name="5 CuadroTexto"/>
          <p:cNvSpPr txBox="1">
            <a:spLocks noChangeArrowheads="1"/>
          </p:cNvSpPr>
          <p:nvPr/>
        </p:nvSpPr>
        <p:spPr bwMode="auto">
          <a:xfrm>
            <a:off x="323850" y="1052513"/>
            <a:ext cx="1489075" cy="457200"/>
          </a:xfrm>
          <a:prstGeom prst="rect">
            <a:avLst/>
          </a:prstGeom>
          <a:noFill/>
          <a:ln w="9525">
            <a:noFill/>
            <a:miter lim="800000"/>
            <a:headEnd/>
            <a:tailEnd/>
          </a:ln>
        </p:spPr>
        <p:txBody>
          <a:bodyPr wrap="none">
            <a:spAutoFit/>
          </a:bodyPr>
          <a:lstStyle/>
          <a:p>
            <a:r>
              <a:rPr lang="en-US" sz="2400" b="1"/>
              <a:t>Art. 290 :</a:t>
            </a:r>
            <a:endParaRPr lang="es-ES" sz="2400" b="1"/>
          </a:p>
        </p:txBody>
      </p:sp>
      <p:sp>
        <p:nvSpPr>
          <p:cNvPr id="7" name="6 Forma libre"/>
          <p:cNvSpPr/>
          <p:nvPr/>
        </p:nvSpPr>
        <p:spPr>
          <a:xfrm>
            <a:off x="7740650" y="260350"/>
            <a:ext cx="1138238" cy="993775"/>
          </a:xfrm>
          <a:custGeom>
            <a:avLst/>
            <a:gdLst>
              <a:gd name="connsiteX0" fmla="*/ 255638 w 1138083"/>
              <a:gd name="connsiteY0" fmla="*/ 427702 h 993057"/>
              <a:gd name="connsiteX1" fmla="*/ 122903 w 1138083"/>
              <a:gd name="connsiteY1" fmla="*/ 943896 h 993057"/>
              <a:gd name="connsiteX2" fmla="*/ 993057 w 1138083"/>
              <a:gd name="connsiteY2" fmla="*/ 132735 h 993057"/>
              <a:gd name="connsiteX3" fmla="*/ 993057 w 1138083"/>
              <a:gd name="connsiteY3" fmla="*/ 147483 h 993057"/>
            </a:gdLst>
            <a:ahLst/>
            <a:cxnLst>
              <a:cxn ang="0">
                <a:pos x="connsiteX0" y="connsiteY0"/>
              </a:cxn>
              <a:cxn ang="0">
                <a:pos x="connsiteX1" y="connsiteY1"/>
              </a:cxn>
              <a:cxn ang="0">
                <a:pos x="connsiteX2" y="connsiteY2"/>
              </a:cxn>
              <a:cxn ang="0">
                <a:pos x="connsiteX3" y="connsiteY3"/>
              </a:cxn>
            </a:cxnLst>
            <a:rect l="l" t="t" r="r" b="b"/>
            <a:pathLst>
              <a:path w="1138083" h="993057">
                <a:moveTo>
                  <a:pt x="255638" y="427702"/>
                </a:moveTo>
                <a:cubicBezTo>
                  <a:pt x="127819" y="710379"/>
                  <a:pt x="0" y="993057"/>
                  <a:pt x="122903" y="943896"/>
                </a:cubicBezTo>
                <a:cubicBezTo>
                  <a:pt x="245806" y="894735"/>
                  <a:pt x="848031" y="265470"/>
                  <a:pt x="993057" y="132735"/>
                </a:cubicBezTo>
                <a:cubicBezTo>
                  <a:pt x="1138083" y="0"/>
                  <a:pt x="1065570" y="73741"/>
                  <a:pt x="993057" y="147483"/>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sz="1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153988" y="712788"/>
            <a:ext cx="8569325" cy="936625"/>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800"/>
          </a:p>
        </p:txBody>
      </p:sp>
      <p:sp>
        <p:nvSpPr>
          <p:cNvPr id="50178" name="1 CuadroTexto"/>
          <p:cNvSpPr txBox="1">
            <a:spLocks noChangeArrowheads="1"/>
          </p:cNvSpPr>
          <p:nvPr/>
        </p:nvSpPr>
        <p:spPr bwMode="auto">
          <a:xfrm>
            <a:off x="395288" y="692150"/>
            <a:ext cx="8088312" cy="822325"/>
          </a:xfrm>
          <a:prstGeom prst="rect">
            <a:avLst/>
          </a:prstGeom>
          <a:noFill/>
          <a:ln w="9525">
            <a:noFill/>
            <a:miter lim="800000"/>
            <a:headEnd/>
            <a:tailEnd/>
          </a:ln>
        </p:spPr>
        <p:txBody>
          <a:bodyPr>
            <a:spAutoFit/>
          </a:bodyPr>
          <a:lstStyle/>
          <a:p>
            <a:r>
              <a:rPr lang="en-US" sz="2400" b="1"/>
              <a:t>Casos:  “Atún de aleta azul del sur “ Australia y Nueva Zelandia c/Japón “</a:t>
            </a:r>
            <a:endParaRPr lang="es-ES" sz="2400" b="1"/>
          </a:p>
        </p:txBody>
      </p:sp>
      <p:sp>
        <p:nvSpPr>
          <p:cNvPr id="50179" name="2 CuadroTexto"/>
          <p:cNvSpPr txBox="1">
            <a:spLocks noChangeArrowheads="1"/>
          </p:cNvSpPr>
          <p:nvPr/>
        </p:nvSpPr>
        <p:spPr bwMode="auto">
          <a:xfrm>
            <a:off x="179388" y="1773238"/>
            <a:ext cx="8964612" cy="4486275"/>
          </a:xfrm>
          <a:prstGeom prst="rect">
            <a:avLst/>
          </a:prstGeom>
          <a:solidFill>
            <a:schemeClr val="bg1"/>
          </a:solidFill>
          <a:ln w="9525">
            <a:noFill/>
            <a:miter lim="800000"/>
            <a:headEnd/>
            <a:tailEnd/>
          </a:ln>
        </p:spPr>
        <p:txBody>
          <a:bodyPr>
            <a:spAutoFit/>
          </a:bodyPr>
          <a:lstStyle/>
          <a:p>
            <a:r>
              <a:rPr lang="en-US" sz="1800" b="1"/>
              <a:t>Solicitudes:  30/07/99</a:t>
            </a:r>
          </a:p>
          <a:p>
            <a:endParaRPr lang="en-US" sz="1800" b="1"/>
          </a:p>
          <a:p>
            <a:r>
              <a:rPr lang="en-US" sz="1800" b="1"/>
              <a:t>Medidas Provisionales  solicitadas:     -Poner fin al Programa experimental de  </a:t>
            </a:r>
          </a:p>
          <a:p>
            <a:r>
              <a:rPr lang="en-US" sz="1800" b="1"/>
              <a:t>                                                                   pesca de Japón.</a:t>
            </a:r>
          </a:p>
          <a:p>
            <a:r>
              <a:rPr lang="en-US" sz="1800" b="1"/>
              <a:t>                                                                 -Restringir  capturas futuras.</a:t>
            </a:r>
          </a:p>
          <a:p>
            <a:r>
              <a:rPr lang="en-US" sz="1800" b="1"/>
              <a:t>                                                                 -Aplicación del principio precautorio.</a:t>
            </a:r>
          </a:p>
          <a:p>
            <a:endParaRPr lang="en-US" sz="1800" b="1"/>
          </a:p>
          <a:p>
            <a:r>
              <a:rPr lang="en-US" sz="1800" b="1" u="sng"/>
              <a:t>TRIBUNAL</a:t>
            </a:r>
            <a:r>
              <a:rPr lang="en-US" sz="1800" b="1"/>
              <a:t>: Orden  el 27/08/99 por la que se decretaron Medidas Provisionales.</a:t>
            </a:r>
          </a:p>
          <a:p>
            <a:endParaRPr lang="en-US" sz="1800" b="1"/>
          </a:p>
          <a:p>
            <a:endParaRPr lang="en-US" sz="1800" b="1"/>
          </a:p>
          <a:p>
            <a:r>
              <a:rPr lang="en-US" sz="1800" b="1" u="sng"/>
              <a:t>Tribunal Arbitral</a:t>
            </a:r>
            <a:r>
              <a:rPr lang="en-US" sz="1800" b="1"/>
              <a:t>:  Laudo 14.8. 2000.   Revocó las medidas provisionales porque entendió que no era competente, ya que se aplicaba Convención de 1993</a:t>
            </a:r>
          </a:p>
          <a:p>
            <a:r>
              <a:rPr lang="en-US" sz="1800" b="1"/>
              <a:t> “s/La conservación del Atún de aleta azul del sur” que excluía los procedimientos obligatorios.</a:t>
            </a:r>
          </a:p>
          <a:p>
            <a:endParaRPr lang="en-US" sz="1800">
              <a:latin typeface="Corbel" pitchFamily="34" charset="0"/>
            </a:endParaRPr>
          </a:p>
          <a:p>
            <a:endParaRPr lang="es-ES" sz="1800">
              <a:latin typeface="Corbe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a libre: forma 3">
            <a:extLst/>
          </p:cNvPr>
          <p:cNvSpPr/>
          <p:nvPr/>
        </p:nvSpPr>
        <p:spPr>
          <a:xfrm>
            <a:off x="50800" y="893763"/>
            <a:ext cx="1277938" cy="2905125"/>
          </a:xfrm>
          <a:custGeom>
            <a:avLst/>
            <a:gdLst>
              <a:gd name="connsiteX0" fmla="*/ 345630 w 1278408"/>
              <a:gd name="connsiteY0" fmla="*/ 1102504 h 2904878"/>
              <a:gd name="connsiteX1" fmla="*/ 391350 w 1278408"/>
              <a:gd name="connsiteY1" fmla="*/ 950104 h 2904878"/>
              <a:gd name="connsiteX2" fmla="*/ 437070 w 1278408"/>
              <a:gd name="connsiteY2" fmla="*/ 904384 h 2904878"/>
              <a:gd name="connsiteX3" fmla="*/ 513270 w 1278408"/>
              <a:gd name="connsiteY3" fmla="*/ 843424 h 2904878"/>
              <a:gd name="connsiteX4" fmla="*/ 558990 w 1278408"/>
              <a:gd name="connsiteY4" fmla="*/ 797704 h 2904878"/>
              <a:gd name="connsiteX5" fmla="*/ 604710 w 1278408"/>
              <a:gd name="connsiteY5" fmla="*/ 782464 h 2904878"/>
              <a:gd name="connsiteX6" fmla="*/ 696150 w 1278408"/>
              <a:gd name="connsiteY6" fmla="*/ 706264 h 2904878"/>
              <a:gd name="connsiteX7" fmla="*/ 757110 w 1278408"/>
              <a:gd name="connsiteY7" fmla="*/ 645304 h 2904878"/>
              <a:gd name="connsiteX8" fmla="*/ 818070 w 1278408"/>
              <a:gd name="connsiteY8" fmla="*/ 599584 h 2904878"/>
              <a:gd name="connsiteX9" fmla="*/ 848550 w 1278408"/>
              <a:gd name="connsiteY9" fmla="*/ 553864 h 2904878"/>
              <a:gd name="connsiteX10" fmla="*/ 894270 w 1278408"/>
              <a:gd name="connsiteY10" fmla="*/ 508144 h 2904878"/>
              <a:gd name="connsiteX11" fmla="*/ 909510 w 1278408"/>
              <a:gd name="connsiteY11" fmla="*/ 462424 h 2904878"/>
              <a:gd name="connsiteX12" fmla="*/ 985710 w 1278408"/>
              <a:gd name="connsiteY12" fmla="*/ 370984 h 2904878"/>
              <a:gd name="connsiteX13" fmla="*/ 1031430 w 1278408"/>
              <a:gd name="connsiteY13" fmla="*/ 340504 h 2904878"/>
              <a:gd name="connsiteX14" fmla="*/ 1046670 w 1278408"/>
              <a:gd name="connsiteY14" fmla="*/ 294784 h 2904878"/>
              <a:gd name="connsiteX15" fmla="*/ 1092390 w 1278408"/>
              <a:gd name="connsiteY15" fmla="*/ 264304 h 2904878"/>
              <a:gd name="connsiteX16" fmla="*/ 1122870 w 1278408"/>
              <a:gd name="connsiteY16" fmla="*/ 218584 h 2904878"/>
              <a:gd name="connsiteX17" fmla="*/ 1153350 w 1278408"/>
              <a:gd name="connsiteY17" fmla="*/ 111904 h 2904878"/>
              <a:gd name="connsiteX18" fmla="*/ 1214310 w 1278408"/>
              <a:gd name="connsiteY18" fmla="*/ 81424 h 2904878"/>
              <a:gd name="connsiteX19" fmla="*/ 1229550 w 1278408"/>
              <a:gd name="connsiteY19" fmla="*/ 35704 h 2904878"/>
              <a:gd name="connsiteX20" fmla="*/ 1275270 w 1278408"/>
              <a:gd name="connsiteY20" fmla="*/ 5224 h 2904878"/>
              <a:gd name="connsiteX21" fmla="*/ 1260030 w 1278408"/>
              <a:gd name="connsiteY21" fmla="*/ 553864 h 2904878"/>
              <a:gd name="connsiteX22" fmla="*/ 1229550 w 1278408"/>
              <a:gd name="connsiteY22" fmla="*/ 950104 h 2904878"/>
              <a:gd name="connsiteX23" fmla="*/ 1199070 w 1278408"/>
              <a:gd name="connsiteY23" fmla="*/ 1011064 h 2904878"/>
              <a:gd name="connsiteX24" fmla="*/ 1183830 w 1278408"/>
              <a:gd name="connsiteY24" fmla="*/ 1209184 h 2904878"/>
              <a:gd name="connsiteX25" fmla="*/ 1168590 w 1278408"/>
              <a:gd name="connsiteY25" fmla="*/ 1315864 h 2904878"/>
              <a:gd name="connsiteX26" fmla="*/ 1138110 w 1278408"/>
              <a:gd name="connsiteY26" fmla="*/ 1605424 h 2904878"/>
              <a:gd name="connsiteX27" fmla="*/ 1107630 w 1278408"/>
              <a:gd name="connsiteY27" fmla="*/ 1894984 h 2904878"/>
              <a:gd name="connsiteX28" fmla="*/ 1077150 w 1278408"/>
              <a:gd name="connsiteY28" fmla="*/ 1940704 h 2904878"/>
              <a:gd name="connsiteX29" fmla="*/ 1046670 w 1278408"/>
              <a:gd name="connsiteY29" fmla="*/ 2032144 h 2904878"/>
              <a:gd name="connsiteX30" fmla="*/ 1031430 w 1278408"/>
              <a:gd name="connsiteY30" fmla="*/ 2077864 h 2904878"/>
              <a:gd name="connsiteX31" fmla="*/ 985710 w 1278408"/>
              <a:gd name="connsiteY31" fmla="*/ 2123584 h 2904878"/>
              <a:gd name="connsiteX32" fmla="*/ 970470 w 1278408"/>
              <a:gd name="connsiteY32" fmla="*/ 2215024 h 2904878"/>
              <a:gd name="connsiteX33" fmla="*/ 909510 w 1278408"/>
              <a:gd name="connsiteY33" fmla="*/ 2230264 h 2904878"/>
              <a:gd name="connsiteX34" fmla="*/ 818070 w 1278408"/>
              <a:gd name="connsiteY34" fmla="*/ 2291224 h 2904878"/>
              <a:gd name="connsiteX35" fmla="*/ 772350 w 1278408"/>
              <a:gd name="connsiteY35" fmla="*/ 2321704 h 2904878"/>
              <a:gd name="connsiteX36" fmla="*/ 726630 w 1278408"/>
              <a:gd name="connsiteY36" fmla="*/ 2336944 h 2904878"/>
              <a:gd name="connsiteX37" fmla="*/ 635190 w 1278408"/>
              <a:gd name="connsiteY37" fmla="*/ 2428384 h 2904878"/>
              <a:gd name="connsiteX38" fmla="*/ 589470 w 1278408"/>
              <a:gd name="connsiteY38" fmla="*/ 2489344 h 2904878"/>
              <a:gd name="connsiteX39" fmla="*/ 543750 w 1278408"/>
              <a:gd name="connsiteY39" fmla="*/ 2504584 h 2904878"/>
              <a:gd name="connsiteX40" fmla="*/ 452310 w 1278408"/>
              <a:gd name="connsiteY40" fmla="*/ 2580784 h 2904878"/>
              <a:gd name="connsiteX41" fmla="*/ 376110 w 1278408"/>
              <a:gd name="connsiteY41" fmla="*/ 2656984 h 2904878"/>
              <a:gd name="connsiteX42" fmla="*/ 284670 w 1278408"/>
              <a:gd name="connsiteY42" fmla="*/ 2717944 h 2904878"/>
              <a:gd name="connsiteX43" fmla="*/ 238950 w 1278408"/>
              <a:gd name="connsiteY43" fmla="*/ 2763664 h 2904878"/>
              <a:gd name="connsiteX44" fmla="*/ 147510 w 1278408"/>
              <a:gd name="connsiteY44" fmla="*/ 2824624 h 2904878"/>
              <a:gd name="connsiteX45" fmla="*/ 101790 w 1278408"/>
              <a:gd name="connsiteY45" fmla="*/ 2855104 h 2904878"/>
              <a:gd name="connsiteX46" fmla="*/ 71310 w 1278408"/>
              <a:gd name="connsiteY46" fmla="*/ 2900824 h 2904878"/>
              <a:gd name="connsiteX47" fmla="*/ 117030 w 1278408"/>
              <a:gd name="connsiteY47" fmla="*/ 1803544 h 2904878"/>
              <a:gd name="connsiteX48" fmla="*/ 132270 w 1278408"/>
              <a:gd name="connsiteY48" fmla="*/ 1712104 h 2904878"/>
              <a:gd name="connsiteX49" fmla="*/ 147510 w 1278408"/>
              <a:gd name="connsiteY49" fmla="*/ 1270144 h 2904878"/>
              <a:gd name="connsiteX50" fmla="*/ 177990 w 1278408"/>
              <a:gd name="connsiteY50" fmla="*/ 1209184 h 2904878"/>
              <a:gd name="connsiteX51" fmla="*/ 193230 w 1278408"/>
              <a:gd name="connsiteY51" fmla="*/ 1148224 h 2904878"/>
              <a:gd name="connsiteX52" fmla="*/ 238950 w 1278408"/>
              <a:gd name="connsiteY52" fmla="*/ 1117744 h 2904878"/>
              <a:gd name="connsiteX53" fmla="*/ 345630 w 1278408"/>
              <a:gd name="connsiteY53" fmla="*/ 1026304 h 2904878"/>
              <a:gd name="connsiteX54" fmla="*/ 452310 w 1278408"/>
              <a:gd name="connsiteY54" fmla="*/ 919624 h 2904878"/>
              <a:gd name="connsiteX55" fmla="*/ 467550 w 1278408"/>
              <a:gd name="connsiteY55" fmla="*/ 919624 h 290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78408" h="2904878">
                <a:moveTo>
                  <a:pt x="345630" y="1102504"/>
                </a:moveTo>
                <a:cubicBezTo>
                  <a:pt x="360870" y="1051704"/>
                  <a:pt x="369125" y="998259"/>
                  <a:pt x="391350" y="950104"/>
                </a:cubicBezTo>
                <a:cubicBezTo>
                  <a:pt x="400382" y="930535"/>
                  <a:pt x="420850" y="918576"/>
                  <a:pt x="437070" y="904384"/>
                </a:cubicBezTo>
                <a:cubicBezTo>
                  <a:pt x="461550" y="882964"/>
                  <a:pt x="488790" y="864844"/>
                  <a:pt x="513270" y="843424"/>
                </a:cubicBezTo>
                <a:cubicBezTo>
                  <a:pt x="529490" y="829232"/>
                  <a:pt x="541057" y="809659"/>
                  <a:pt x="558990" y="797704"/>
                </a:cubicBezTo>
                <a:cubicBezTo>
                  <a:pt x="572356" y="788793"/>
                  <a:pt x="589470" y="787544"/>
                  <a:pt x="604710" y="782464"/>
                </a:cubicBezTo>
                <a:cubicBezTo>
                  <a:pt x="763248" y="623926"/>
                  <a:pt x="547627" y="833570"/>
                  <a:pt x="696150" y="706264"/>
                </a:cubicBezTo>
                <a:cubicBezTo>
                  <a:pt x="717969" y="687562"/>
                  <a:pt x="735483" y="664227"/>
                  <a:pt x="757110" y="645304"/>
                </a:cubicBezTo>
                <a:cubicBezTo>
                  <a:pt x="776225" y="628578"/>
                  <a:pt x="800109" y="617545"/>
                  <a:pt x="818070" y="599584"/>
                </a:cubicBezTo>
                <a:cubicBezTo>
                  <a:pt x="831022" y="586632"/>
                  <a:pt x="836824" y="567935"/>
                  <a:pt x="848550" y="553864"/>
                </a:cubicBezTo>
                <a:cubicBezTo>
                  <a:pt x="862348" y="537307"/>
                  <a:pt x="879030" y="523384"/>
                  <a:pt x="894270" y="508144"/>
                </a:cubicBezTo>
                <a:cubicBezTo>
                  <a:pt x="899350" y="492904"/>
                  <a:pt x="902326" y="476792"/>
                  <a:pt x="909510" y="462424"/>
                </a:cubicBezTo>
                <a:cubicBezTo>
                  <a:pt x="926636" y="428173"/>
                  <a:pt x="956820" y="395059"/>
                  <a:pt x="985710" y="370984"/>
                </a:cubicBezTo>
                <a:cubicBezTo>
                  <a:pt x="999781" y="359258"/>
                  <a:pt x="1016190" y="350664"/>
                  <a:pt x="1031430" y="340504"/>
                </a:cubicBezTo>
                <a:cubicBezTo>
                  <a:pt x="1036510" y="325264"/>
                  <a:pt x="1036635" y="307328"/>
                  <a:pt x="1046670" y="294784"/>
                </a:cubicBezTo>
                <a:cubicBezTo>
                  <a:pt x="1058112" y="280481"/>
                  <a:pt x="1079438" y="277256"/>
                  <a:pt x="1092390" y="264304"/>
                </a:cubicBezTo>
                <a:cubicBezTo>
                  <a:pt x="1105342" y="251352"/>
                  <a:pt x="1112710" y="233824"/>
                  <a:pt x="1122870" y="218584"/>
                </a:cubicBezTo>
                <a:cubicBezTo>
                  <a:pt x="1123002" y="218057"/>
                  <a:pt x="1146062" y="119192"/>
                  <a:pt x="1153350" y="111904"/>
                </a:cubicBezTo>
                <a:cubicBezTo>
                  <a:pt x="1169414" y="95840"/>
                  <a:pt x="1193990" y="91584"/>
                  <a:pt x="1214310" y="81424"/>
                </a:cubicBezTo>
                <a:cubicBezTo>
                  <a:pt x="1219390" y="66184"/>
                  <a:pt x="1219515" y="48248"/>
                  <a:pt x="1229550" y="35704"/>
                </a:cubicBezTo>
                <a:cubicBezTo>
                  <a:pt x="1240992" y="21401"/>
                  <a:pt x="1274194" y="-13061"/>
                  <a:pt x="1275270" y="5224"/>
                </a:cubicBezTo>
                <a:cubicBezTo>
                  <a:pt x="1286013" y="187859"/>
                  <a:pt x="1266228" y="371018"/>
                  <a:pt x="1260030" y="553864"/>
                </a:cubicBezTo>
                <a:cubicBezTo>
                  <a:pt x="1257235" y="636307"/>
                  <a:pt x="1279968" y="832463"/>
                  <a:pt x="1229550" y="950104"/>
                </a:cubicBezTo>
                <a:cubicBezTo>
                  <a:pt x="1220601" y="970986"/>
                  <a:pt x="1209230" y="990744"/>
                  <a:pt x="1199070" y="1011064"/>
                </a:cubicBezTo>
                <a:cubicBezTo>
                  <a:pt x="1193990" y="1077104"/>
                  <a:pt x="1190421" y="1143278"/>
                  <a:pt x="1183830" y="1209184"/>
                </a:cubicBezTo>
                <a:cubicBezTo>
                  <a:pt x="1180256" y="1244927"/>
                  <a:pt x="1172350" y="1280140"/>
                  <a:pt x="1168590" y="1315864"/>
                </a:cubicBezTo>
                <a:cubicBezTo>
                  <a:pt x="1132144" y="1662102"/>
                  <a:pt x="1172702" y="1363281"/>
                  <a:pt x="1138110" y="1605424"/>
                </a:cubicBezTo>
                <a:cubicBezTo>
                  <a:pt x="1136712" y="1627794"/>
                  <a:pt x="1145695" y="1818854"/>
                  <a:pt x="1107630" y="1894984"/>
                </a:cubicBezTo>
                <a:cubicBezTo>
                  <a:pt x="1099439" y="1911367"/>
                  <a:pt x="1084589" y="1923966"/>
                  <a:pt x="1077150" y="1940704"/>
                </a:cubicBezTo>
                <a:cubicBezTo>
                  <a:pt x="1064101" y="1970064"/>
                  <a:pt x="1056830" y="2001664"/>
                  <a:pt x="1046670" y="2032144"/>
                </a:cubicBezTo>
                <a:cubicBezTo>
                  <a:pt x="1041590" y="2047384"/>
                  <a:pt x="1042789" y="2066505"/>
                  <a:pt x="1031430" y="2077864"/>
                </a:cubicBezTo>
                <a:lnTo>
                  <a:pt x="985710" y="2123584"/>
                </a:lnTo>
                <a:cubicBezTo>
                  <a:pt x="980630" y="2154064"/>
                  <a:pt x="988431" y="2189879"/>
                  <a:pt x="970470" y="2215024"/>
                </a:cubicBezTo>
                <a:cubicBezTo>
                  <a:pt x="958296" y="2232068"/>
                  <a:pt x="926938" y="2218646"/>
                  <a:pt x="909510" y="2230264"/>
                </a:cubicBezTo>
                <a:cubicBezTo>
                  <a:pt x="783215" y="2314461"/>
                  <a:pt x="993082" y="2247471"/>
                  <a:pt x="818070" y="2291224"/>
                </a:cubicBezTo>
                <a:cubicBezTo>
                  <a:pt x="802830" y="2301384"/>
                  <a:pt x="788733" y="2313513"/>
                  <a:pt x="772350" y="2321704"/>
                </a:cubicBezTo>
                <a:cubicBezTo>
                  <a:pt x="757982" y="2328888"/>
                  <a:pt x="739310" y="2327081"/>
                  <a:pt x="726630" y="2336944"/>
                </a:cubicBezTo>
                <a:cubicBezTo>
                  <a:pt x="692605" y="2363408"/>
                  <a:pt x="665670" y="2397904"/>
                  <a:pt x="635190" y="2428384"/>
                </a:cubicBezTo>
                <a:cubicBezTo>
                  <a:pt x="617229" y="2446345"/>
                  <a:pt x="608983" y="2473083"/>
                  <a:pt x="589470" y="2489344"/>
                </a:cubicBezTo>
                <a:cubicBezTo>
                  <a:pt x="577129" y="2499628"/>
                  <a:pt x="558990" y="2499504"/>
                  <a:pt x="543750" y="2504584"/>
                </a:cubicBezTo>
                <a:cubicBezTo>
                  <a:pt x="360245" y="2688089"/>
                  <a:pt x="622051" y="2432261"/>
                  <a:pt x="452310" y="2580784"/>
                </a:cubicBezTo>
                <a:cubicBezTo>
                  <a:pt x="425277" y="2604438"/>
                  <a:pt x="403911" y="2634237"/>
                  <a:pt x="376110" y="2656984"/>
                </a:cubicBezTo>
                <a:cubicBezTo>
                  <a:pt x="347758" y="2680181"/>
                  <a:pt x="310573" y="2692041"/>
                  <a:pt x="284670" y="2717944"/>
                </a:cubicBezTo>
                <a:cubicBezTo>
                  <a:pt x="269430" y="2733184"/>
                  <a:pt x="255963" y="2750432"/>
                  <a:pt x="238950" y="2763664"/>
                </a:cubicBezTo>
                <a:cubicBezTo>
                  <a:pt x="210034" y="2786154"/>
                  <a:pt x="177990" y="2804304"/>
                  <a:pt x="147510" y="2824624"/>
                </a:cubicBezTo>
                <a:lnTo>
                  <a:pt x="101790" y="2855104"/>
                </a:lnTo>
                <a:cubicBezTo>
                  <a:pt x="91630" y="2870344"/>
                  <a:pt x="71587" y="2919138"/>
                  <a:pt x="71310" y="2900824"/>
                </a:cubicBezTo>
                <a:cubicBezTo>
                  <a:pt x="55805" y="1877466"/>
                  <a:pt x="-106284" y="2138514"/>
                  <a:pt x="117030" y="1803544"/>
                </a:cubicBezTo>
                <a:cubicBezTo>
                  <a:pt x="122110" y="1773064"/>
                  <a:pt x="130507" y="1742954"/>
                  <a:pt x="132270" y="1712104"/>
                </a:cubicBezTo>
                <a:cubicBezTo>
                  <a:pt x="140680" y="1564937"/>
                  <a:pt x="134164" y="1416946"/>
                  <a:pt x="147510" y="1270144"/>
                </a:cubicBezTo>
                <a:cubicBezTo>
                  <a:pt x="149567" y="1247519"/>
                  <a:pt x="170013" y="1230456"/>
                  <a:pt x="177990" y="1209184"/>
                </a:cubicBezTo>
                <a:cubicBezTo>
                  <a:pt x="185344" y="1189572"/>
                  <a:pt x="181612" y="1165652"/>
                  <a:pt x="193230" y="1148224"/>
                </a:cubicBezTo>
                <a:cubicBezTo>
                  <a:pt x="203390" y="1132984"/>
                  <a:pt x="224045" y="1128390"/>
                  <a:pt x="238950" y="1117744"/>
                </a:cubicBezTo>
                <a:cubicBezTo>
                  <a:pt x="274740" y="1092179"/>
                  <a:pt x="317937" y="1061909"/>
                  <a:pt x="345630" y="1026304"/>
                </a:cubicBezTo>
                <a:cubicBezTo>
                  <a:pt x="415192" y="936867"/>
                  <a:pt x="371973" y="939708"/>
                  <a:pt x="452310" y="919624"/>
                </a:cubicBezTo>
                <a:cubicBezTo>
                  <a:pt x="457238" y="918392"/>
                  <a:pt x="462470" y="919624"/>
                  <a:pt x="467550" y="919624"/>
                </a:cubicBezTo>
              </a:path>
            </a:pathLst>
          </a:cu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UY" sz="1800"/>
          </a:p>
        </p:txBody>
      </p:sp>
      <p:sp>
        <p:nvSpPr>
          <p:cNvPr id="2" name="Rectángulo: esquinas redondeadas 1">
            <a:extLst/>
          </p:cNvPr>
          <p:cNvSpPr/>
          <p:nvPr/>
        </p:nvSpPr>
        <p:spPr>
          <a:xfrm>
            <a:off x="1979613" y="46038"/>
            <a:ext cx="4895850" cy="684053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UY" sz="1800"/>
          </a:p>
        </p:txBody>
      </p:sp>
      <p:pic>
        <p:nvPicPr>
          <p:cNvPr id="2050" name="Picture 2" descr="http://www.bwhi.com.au/images/wr-tuna-catch.jpg">
            <a:extLst/>
          </p:cNvPr>
          <p:cNvPicPr>
            <a:picLocks noChangeAspect="1" noChangeArrowheads="1"/>
          </p:cNvPicPr>
          <p:nvPr/>
        </p:nvPicPr>
        <p:blipFill>
          <a:blip r:embed="rId2">
            <a:extLst/>
          </a:blip>
          <a:srcRect/>
          <a:stretch>
            <a:fillRect/>
          </a:stretch>
        </p:blipFill>
        <p:spPr bwMode="auto">
          <a:xfrm>
            <a:off x="2411760" y="404664"/>
            <a:ext cx="4183208" cy="6253895"/>
          </a:xfrm>
          <a:prstGeom prst="rect">
            <a:avLst/>
          </a:prstGeom>
          <a:noFill/>
          <a:ln w="57150">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sp>
        <p:nvSpPr>
          <p:cNvPr id="51204" name="CuadroTexto 2"/>
          <p:cNvSpPr txBox="1">
            <a:spLocks noChangeArrowheads="1"/>
          </p:cNvSpPr>
          <p:nvPr/>
        </p:nvSpPr>
        <p:spPr bwMode="auto">
          <a:xfrm>
            <a:off x="250825" y="1989138"/>
            <a:ext cx="1728788" cy="1754187"/>
          </a:xfrm>
          <a:prstGeom prst="rect">
            <a:avLst/>
          </a:prstGeom>
          <a:noFill/>
          <a:ln w="9525">
            <a:noFill/>
            <a:miter lim="800000"/>
            <a:headEnd/>
            <a:tailEnd/>
          </a:ln>
        </p:spPr>
        <p:txBody>
          <a:bodyPr>
            <a:spAutoFit/>
          </a:bodyPr>
          <a:lstStyle/>
          <a:p>
            <a:r>
              <a:rPr lang="es-ES" sz="3600"/>
              <a:t>ATUN  ALETA AZUL</a:t>
            </a:r>
            <a:endParaRPr lang="es-UY" sz="36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a libre: forma 5">
            <a:extLst/>
          </p:cNvPr>
          <p:cNvSpPr/>
          <p:nvPr/>
        </p:nvSpPr>
        <p:spPr>
          <a:xfrm>
            <a:off x="718328" y="284813"/>
            <a:ext cx="7451311" cy="6925456"/>
          </a:xfrm>
          <a:custGeom>
            <a:avLst/>
            <a:gdLst>
              <a:gd name="connsiteX0" fmla="*/ 5817383 w 7451311"/>
              <a:gd name="connsiteY0" fmla="*/ 554636 h 6925456"/>
              <a:gd name="connsiteX1" fmla="*/ 5922315 w 7451311"/>
              <a:gd name="connsiteY1" fmla="*/ 479685 h 6925456"/>
              <a:gd name="connsiteX2" fmla="*/ 6476951 w 7451311"/>
              <a:gd name="connsiteY2" fmla="*/ 329784 h 6925456"/>
              <a:gd name="connsiteX3" fmla="*/ 6731783 w 7451311"/>
              <a:gd name="connsiteY3" fmla="*/ 284813 h 6925456"/>
              <a:gd name="connsiteX4" fmla="*/ 6941646 w 7451311"/>
              <a:gd name="connsiteY4" fmla="*/ 299803 h 6925456"/>
              <a:gd name="connsiteX5" fmla="*/ 7001606 w 7451311"/>
              <a:gd name="connsiteY5" fmla="*/ 314794 h 6925456"/>
              <a:gd name="connsiteX6" fmla="*/ 7061567 w 7451311"/>
              <a:gd name="connsiteY6" fmla="*/ 389744 h 6925456"/>
              <a:gd name="connsiteX7" fmla="*/ 7031587 w 7451311"/>
              <a:gd name="connsiteY7" fmla="*/ 644577 h 6925456"/>
              <a:gd name="connsiteX8" fmla="*/ 6941646 w 7451311"/>
              <a:gd name="connsiteY8" fmla="*/ 734518 h 6925456"/>
              <a:gd name="connsiteX9" fmla="*/ 6701803 w 7451311"/>
              <a:gd name="connsiteY9" fmla="*/ 1169233 h 6925456"/>
              <a:gd name="connsiteX10" fmla="*/ 6431980 w 7451311"/>
              <a:gd name="connsiteY10" fmla="*/ 1469036 h 6925456"/>
              <a:gd name="connsiteX11" fmla="*/ 6372020 w 7451311"/>
              <a:gd name="connsiteY11" fmla="*/ 1499017 h 6925456"/>
              <a:gd name="connsiteX12" fmla="*/ 6312059 w 7451311"/>
              <a:gd name="connsiteY12" fmla="*/ 1514007 h 6925456"/>
              <a:gd name="connsiteX13" fmla="*/ 6267088 w 7451311"/>
              <a:gd name="connsiteY13" fmla="*/ 1528997 h 6925456"/>
              <a:gd name="connsiteX14" fmla="*/ 5892334 w 7451311"/>
              <a:gd name="connsiteY14" fmla="*/ 1543987 h 6925456"/>
              <a:gd name="connsiteX15" fmla="*/ 5952295 w 7451311"/>
              <a:gd name="connsiteY15" fmla="*/ 1798820 h 6925456"/>
              <a:gd name="connsiteX16" fmla="*/ 5967285 w 7451311"/>
              <a:gd name="connsiteY16" fmla="*/ 1858780 h 6925456"/>
              <a:gd name="connsiteX17" fmla="*/ 5997265 w 7451311"/>
              <a:gd name="connsiteY17" fmla="*/ 1918741 h 6925456"/>
              <a:gd name="connsiteX18" fmla="*/ 6012256 w 7451311"/>
              <a:gd name="connsiteY18" fmla="*/ 1963712 h 6925456"/>
              <a:gd name="connsiteX19" fmla="*/ 6057226 w 7451311"/>
              <a:gd name="connsiteY19" fmla="*/ 2023672 h 6925456"/>
              <a:gd name="connsiteX20" fmla="*/ 6192138 w 7451311"/>
              <a:gd name="connsiteY20" fmla="*/ 2248525 h 6925456"/>
              <a:gd name="connsiteX21" fmla="*/ 6327049 w 7451311"/>
              <a:gd name="connsiteY21" fmla="*/ 2518348 h 6925456"/>
              <a:gd name="connsiteX22" fmla="*/ 6402000 w 7451311"/>
              <a:gd name="connsiteY22" fmla="*/ 2593298 h 6925456"/>
              <a:gd name="connsiteX23" fmla="*/ 6461961 w 7451311"/>
              <a:gd name="connsiteY23" fmla="*/ 2668249 h 6925456"/>
              <a:gd name="connsiteX24" fmla="*/ 6506931 w 7451311"/>
              <a:gd name="connsiteY24" fmla="*/ 2683239 h 6925456"/>
              <a:gd name="connsiteX25" fmla="*/ 7121528 w 7451311"/>
              <a:gd name="connsiteY25" fmla="*/ 2728210 h 6925456"/>
              <a:gd name="connsiteX26" fmla="*/ 7181488 w 7451311"/>
              <a:gd name="connsiteY26" fmla="*/ 2743200 h 6925456"/>
              <a:gd name="connsiteX27" fmla="*/ 7286420 w 7451311"/>
              <a:gd name="connsiteY27" fmla="*/ 2803161 h 6925456"/>
              <a:gd name="connsiteX28" fmla="*/ 7376361 w 7451311"/>
              <a:gd name="connsiteY28" fmla="*/ 2863121 h 6925456"/>
              <a:gd name="connsiteX29" fmla="*/ 7436321 w 7451311"/>
              <a:gd name="connsiteY29" fmla="*/ 2968053 h 6925456"/>
              <a:gd name="connsiteX30" fmla="*/ 7451311 w 7451311"/>
              <a:gd name="connsiteY30" fmla="*/ 3028013 h 6925456"/>
              <a:gd name="connsiteX31" fmla="*/ 7436321 w 7451311"/>
              <a:gd name="connsiteY31" fmla="*/ 3147935 h 6925456"/>
              <a:gd name="connsiteX32" fmla="*/ 7316400 w 7451311"/>
              <a:gd name="connsiteY32" fmla="*/ 3252866 h 6925456"/>
              <a:gd name="connsiteX33" fmla="*/ 7271429 w 7451311"/>
              <a:gd name="connsiteY33" fmla="*/ 3282846 h 6925456"/>
              <a:gd name="connsiteX34" fmla="*/ 7226459 w 7451311"/>
              <a:gd name="connsiteY34" fmla="*/ 3312826 h 6925456"/>
              <a:gd name="connsiteX35" fmla="*/ 7181488 w 7451311"/>
              <a:gd name="connsiteY35" fmla="*/ 3327817 h 6925456"/>
              <a:gd name="connsiteX36" fmla="*/ 7106538 w 7451311"/>
              <a:gd name="connsiteY36" fmla="*/ 3372787 h 6925456"/>
              <a:gd name="connsiteX37" fmla="*/ 7031587 w 7451311"/>
              <a:gd name="connsiteY37" fmla="*/ 3387777 h 6925456"/>
              <a:gd name="connsiteX38" fmla="*/ 6896675 w 7451311"/>
              <a:gd name="connsiteY38" fmla="*/ 3417757 h 6925456"/>
              <a:gd name="connsiteX39" fmla="*/ 6851705 w 7451311"/>
              <a:gd name="connsiteY39" fmla="*/ 3432748 h 6925456"/>
              <a:gd name="connsiteX40" fmla="*/ 6446970 w 7451311"/>
              <a:gd name="connsiteY40" fmla="*/ 3462728 h 6925456"/>
              <a:gd name="connsiteX41" fmla="*/ 6222118 w 7451311"/>
              <a:gd name="connsiteY41" fmla="*/ 3492708 h 6925456"/>
              <a:gd name="connsiteX42" fmla="*/ 5757423 w 7451311"/>
              <a:gd name="connsiteY42" fmla="*/ 3507698 h 6925456"/>
              <a:gd name="connsiteX43" fmla="*/ 5577541 w 7451311"/>
              <a:gd name="connsiteY43" fmla="*/ 3537679 h 6925456"/>
              <a:gd name="connsiteX44" fmla="*/ 5427639 w 7451311"/>
              <a:gd name="connsiteY44" fmla="*/ 3552669 h 6925456"/>
              <a:gd name="connsiteX45" fmla="*/ 5307718 w 7451311"/>
              <a:gd name="connsiteY45" fmla="*/ 3567659 h 6925456"/>
              <a:gd name="connsiteX46" fmla="*/ 5262747 w 7451311"/>
              <a:gd name="connsiteY46" fmla="*/ 3582649 h 6925456"/>
              <a:gd name="connsiteX47" fmla="*/ 5217777 w 7451311"/>
              <a:gd name="connsiteY47" fmla="*/ 3612630 h 6925456"/>
              <a:gd name="connsiteX48" fmla="*/ 5022905 w 7451311"/>
              <a:gd name="connsiteY48" fmla="*/ 3642610 h 6925456"/>
              <a:gd name="connsiteX49" fmla="*/ 4887993 w 7451311"/>
              <a:gd name="connsiteY49" fmla="*/ 3687580 h 6925456"/>
              <a:gd name="connsiteX50" fmla="*/ 4813042 w 7451311"/>
              <a:gd name="connsiteY50" fmla="*/ 3702571 h 6925456"/>
              <a:gd name="connsiteX51" fmla="*/ 4753082 w 7451311"/>
              <a:gd name="connsiteY51" fmla="*/ 3717561 h 6925456"/>
              <a:gd name="connsiteX52" fmla="*/ 4663141 w 7451311"/>
              <a:gd name="connsiteY52" fmla="*/ 3732551 h 6925456"/>
              <a:gd name="connsiteX53" fmla="*/ 4603180 w 7451311"/>
              <a:gd name="connsiteY53" fmla="*/ 3747541 h 6925456"/>
              <a:gd name="connsiteX54" fmla="*/ 4558210 w 7451311"/>
              <a:gd name="connsiteY54" fmla="*/ 3762531 h 6925456"/>
              <a:gd name="connsiteX55" fmla="*/ 4438288 w 7451311"/>
              <a:gd name="connsiteY55" fmla="*/ 3777521 h 6925456"/>
              <a:gd name="connsiteX56" fmla="*/ 4378328 w 7451311"/>
              <a:gd name="connsiteY56" fmla="*/ 3792512 h 6925456"/>
              <a:gd name="connsiteX57" fmla="*/ 4333357 w 7451311"/>
              <a:gd name="connsiteY57" fmla="*/ 3807502 h 6925456"/>
              <a:gd name="connsiteX58" fmla="*/ 3988583 w 7451311"/>
              <a:gd name="connsiteY58" fmla="*/ 3822492 h 6925456"/>
              <a:gd name="connsiteX59" fmla="*/ 3853672 w 7451311"/>
              <a:gd name="connsiteY59" fmla="*/ 3837482 h 6925456"/>
              <a:gd name="connsiteX60" fmla="*/ 3463928 w 7451311"/>
              <a:gd name="connsiteY60" fmla="*/ 3942413 h 6925456"/>
              <a:gd name="connsiteX61" fmla="*/ 3179115 w 7451311"/>
              <a:gd name="connsiteY61" fmla="*/ 4047344 h 6925456"/>
              <a:gd name="connsiteX62" fmla="*/ 2924282 w 7451311"/>
              <a:gd name="connsiteY62" fmla="*/ 4122295 h 6925456"/>
              <a:gd name="connsiteX63" fmla="*/ 2699429 w 7451311"/>
              <a:gd name="connsiteY63" fmla="*/ 4197246 h 6925456"/>
              <a:gd name="connsiteX64" fmla="*/ 2564518 w 7451311"/>
              <a:gd name="connsiteY64" fmla="*/ 4212236 h 6925456"/>
              <a:gd name="connsiteX65" fmla="*/ 2354656 w 7451311"/>
              <a:gd name="connsiteY65" fmla="*/ 4287187 h 6925456"/>
              <a:gd name="connsiteX66" fmla="*/ 2144793 w 7451311"/>
              <a:gd name="connsiteY66" fmla="*/ 4437089 h 6925456"/>
              <a:gd name="connsiteX67" fmla="*/ 2054852 w 7451311"/>
              <a:gd name="connsiteY67" fmla="*/ 4497049 h 6925456"/>
              <a:gd name="connsiteX68" fmla="*/ 1800020 w 7451311"/>
              <a:gd name="connsiteY68" fmla="*/ 4601980 h 6925456"/>
              <a:gd name="connsiteX69" fmla="*/ 1650118 w 7451311"/>
              <a:gd name="connsiteY69" fmla="*/ 4901784 h 6925456"/>
              <a:gd name="connsiteX70" fmla="*/ 1470236 w 7451311"/>
              <a:gd name="connsiteY70" fmla="*/ 5186597 h 6925456"/>
              <a:gd name="connsiteX71" fmla="*/ 1410275 w 7451311"/>
              <a:gd name="connsiteY71" fmla="*/ 5321508 h 6925456"/>
              <a:gd name="connsiteX72" fmla="*/ 1335324 w 7451311"/>
              <a:gd name="connsiteY72" fmla="*/ 5456420 h 6925456"/>
              <a:gd name="connsiteX73" fmla="*/ 1275364 w 7451311"/>
              <a:gd name="connsiteY73" fmla="*/ 5576341 h 6925456"/>
              <a:gd name="connsiteX74" fmla="*/ 1140452 w 7451311"/>
              <a:gd name="connsiteY74" fmla="*/ 5786203 h 6925456"/>
              <a:gd name="connsiteX75" fmla="*/ 1080492 w 7451311"/>
              <a:gd name="connsiteY75" fmla="*/ 5861154 h 6925456"/>
              <a:gd name="connsiteX76" fmla="*/ 990551 w 7451311"/>
              <a:gd name="connsiteY76" fmla="*/ 6026046 h 6925456"/>
              <a:gd name="connsiteX77" fmla="*/ 915600 w 7451311"/>
              <a:gd name="connsiteY77" fmla="*/ 6115987 h 6925456"/>
              <a:gd name="connsiteX78" fmla="*/ 855639 w 7451311"/>
              <a:gd name="connsiteY78" fmla="*/ 6205928 h 6925456"/>
              <a:gd name="connsiteX79" fmla="*/ 780688 w 7451311"/>
              <a:gd name="connsiteY79" fmla="*/ 6295869 h 6925456"/>
              <a:gd name="connsiteX80" fmla="*/ 675757 w 7451311"/>
              <a:gd name="connsiteY80" fmla="*/ 6505731 h 6925456"/>
              <a:gd name="connsiteX81" fmla="*/ 585816 w 7451311"/>
              <a:gd name="connsiteY81" fmla="*/ 6655633 h 6925456"/>
              <a:gd name="connsiteX82" fmla="*/ 540846 w 7451311"/>
              <a:gd name="connsiteY82" fmla="*/ 6760564 h 6925456"/>
              <a:gd name="connsiteX83" fmla="*/ 525856 w 7451311"/>
              <a:gd name="connsiteY83" fmla="*/ 6820525 h 6925456"/>
              <a:gd name="connsiteX84" fmla="*/ 495875 w 7451311"/>
              <a:gd name="connsiteY84" fmla="*/ 6880485 h 6925456"/>
              <a:gd name="connsiteX85" fmla="*/ 480885 w 7451311"/>
              <a:gd name="connsiteY85" fmla="*/ 6925456 h 6925456"/>
              <a:gd name="connsiteX86" fmla="*/ 615797 w 7451311"/>
              <a:gd name="connsiteY86" fmla="*/ 6880485 h 6925456"/>
              <a:gd name="connsiteX87" fmla="*/ 885620 w 7451311"/>
              <a:gd name="connsiteY87" fmla="*/ 6730584 h 6925456"/>
              <a:gd name="connsiteX88" fmla="*/ 930590 w 7451311"/>
              <a:gd name="connsiteY88" fmla="*/ 6700603 h 6925456"/>
              <a:gd name="connsiteX89" fmla="*/ 990551 w 7451311"/>
              <a:gd name="connsiteY89" fmla="*/ 6685613 h 6925456"/>
              <a:gd name="connsiteX90" fmla="*/ 1170433 w 7451311"/>
              <a:gd name="connsiteY90" fmla="*/ 6550702 h 6925456"/>
              <a:gd name="connsiteX91" fmla="*/ 1365305 w 7451311"/>
              <a:gd name="connsiteY91" fmla="*/ 6400800 h 6925456"/>
              <a:gd name="connsiteX92" fmla="*/ 1560177 w 7451311"/>
              <a:gd name="connsiteY92" fmla="*/ 6235908 h 6925456"/>
              <a:gd name="connsiteX93" fmla="*/ 1650118 w 7451311"/>
              <a:gd name="connsiteY93" fmla="*/ 6086007 h 6925456"/>
              <a:gd name="connsiteX94" fmla="*/ 1800020 w 7451311"/>
              <a:gd name="connsiteY94" fmla="*/ 5951095 h 6925456"/>
              <a:gd name="connsiteX95" fmla="*/ 1919941 w 7451311"/>
              <a:gd name="connsiteY95" fmla="*/ 5831174 h 6925456"/>
              <a:gd name="connsiteX96" fmla="*/ 2069842 w 7451311"/>
              <a:gd name="connsiteY96" fmla="*/ 5666282 h 6925456"/>
              <a:gd name="connsiteX97" fmla="*/ 2129803 w 7451311"/>
              <a:gd name="connsiteY97" fmla="*/ 5561351 h 6925456"/>
              <a:gd name="connsiteX98" fmla="*/ 2354656 w 7451311"/>
              <a:gd name="connsiteY98" fmla="*/ 5396459 h 6925456"/>
              <a:gd name="connsiteX99" fmla="*/ 2564518 w 7451311"/>
              <a:gd name="connsiteY99" fmla="*/ 5276538 h 6925456"/>
              <a:gd name="connsiteX100" fmla="*/ 2279705 w 7451311"/>
              <a:gd name="connsiteY100" fmla="*/ 5261548 h 6925456"/>
              <a:gd name="connsiteX101" fmla="*/ 2234734 w 7451311"/>
              <a:gd name="connsiteY101" fmla="*/ 5246557 h 6925456"/>
              <a:gd name="connsiteX102" fmla="*/ 1964911 w 7451311"/>
              <a:gd name="connsiteY102" fmla="*/ 5261548 h 6925456"/>
              <a:gd name="connsiteX103" fmla="*/ 1260374 w 7451311"/>
              <a:gd name="connsiteY103" fmla="*/ 5291528 h 6925456"/>
              <a:gd name="connsiteX104" fmla="*/ 1155442 w 7451311"/>
              <a:gd name="connsiteY104" fmla="*/ 5336498 h 6925456"/>
              <a:gd name="connsiteX105" fmla="*/ 1050511 w 7451311"/>
              <a:gd name="connsiteY105" fmla="*/ 5351489 h 6925456"/>
              <a:gd name="connsiteX106" fmla="*/ 930590 w 7451311"/>
              <a:gd name="connsiteY106" fmla="*/ 5381469 h 6925456"/>
              <a:gd name="connsiteX107" fmla="*/ 840649 w 7451311"/>
              <a:gd name="connsiteY107" fmla="*/ 5441430 h 6925456"/>
              <a:gd name="connsiteX108" fmla="*/ 780688 w 7451311"/>
              <a:gd name="connsiteY108" fmla="*/ 5531371 h 6925456"/>
              <a:gd name="connsiteX109" fmla="*/ 705738 w 7451311"/>
              <a:gd name="connsiteY109" fmla="*/ 5546361 h 6925456"/>
              <a:gd name="connsiteX110" fmla="*/ 615797 w 7451311"/>
              <a:gd name="connsiteY110" fmla="*/ 5576341 h 6925456"/>
              <a:gd name="connsiteX111" fmla="*/ 495875 w 7451311"/>
              <a:gd name="connsiteY111" fmla="*/ 5606321 h 6925456"/>
              <a:gd name="connsiteX112" fmla="*/ 390944 w 7451311"/>
              <a:gd name="connsiteY112" fmla="*/ 5636302 h 6925456"/>
              <a:gd name="connsiteX113" fmla="*/ 301003 w 7451311"/>
              <a:gd name="connsiteY113" fmla="*/ 5666282 h 6925456"/>
              <a:gd name="connsiteX114" fmla="*/ 166092 w 7451311"/>
              <a:gd name="connsiteY114" fmla="*/ 5711253 h 6925456"/>
              <a:gd name="connsiteX115" fmla="*/ 91141 w 7451311"/>
              <a:gd name="connsiteY115" fmla="*/ 5741233 h 6925456"/>
              <a:gd name="connsiteX116" fmla="*/ 1200 w 7451311"/>
              <a:gd name="connsiteY116" fmla="*/ 5726243 h 6925456"/>
              <a:gd name="connsiteX117" fmla="*/ 121121 w 7451311"/>
              <a:gd name="connsiteY117" fmla="*/ 5666282 h 6925456"/>
              <a:gd name="connsiteX118" fmla="*/ 196072 w 7451311"/>
              <a:gd name="connsiteY118" fmla="*/ 5636302 h 6925456"/>
              <a:gd name="connsiteX119" fmla="*/ 405934 w 7451311"/>
              <a:gd name="connsiteY119" fmla="*/ 5591331 h 6925456"/>
              <a:gd name="connsiteX120" fmla="*/ 600806 w 7451311"/>
              <a:gd name="connsiteY120" fmla="*/ 5531371 h 6925456"/>
              <a:gd name="connsiteX121" fmla="*/ 705738 w 7451311"/>
              <a:gd name="connsiteY121" fmla="*/ 5486400 h 6925456"/>
              <a:gd name="connsiteX122" fmla="*/ 1005541 w 7451311"/>
              <a:gd name="connsiteY122" fmla="*/ 5426439 h 6925456"/>
              <a:gd name="connsiteX123" fmla="*/ 1680098 w 7451311"/>
              <a:gd name="connsiteY123" fmla="*/ 5411449 h 6925456"/>
              <a:gd name="connsiteX124" fmla="*/ 1755049 w 7451311"/>
              <a:gd name="connsiteY124" fmla="*/ 5426439 h 6925456"/>
              <a:gd name="connsiteX125" fmla="*/ 1874970 w 7451311"/>
              <a:gd name="connsiteY125" fmla="*/ 5456420 h 6925456"/>
              <a:gd name="connsiteX126" fmla="*/ 1949921 w 7451311"/>
              <a:gd name="connsiteY126" fmla="*/ 5501390 h 6925456"/>
              <a:gd name="connsiteX127" fmla="*/ 1994892 w 7451311"/>
              <a:gd name="connsiteY127" fmla="*/ 5546361 h 6925456"/>
              <a:gd name="connsiteX128" fmla="*/ 2039862 w 7451311"/>
              <a:gd name="connsiteY128" fmla="*/ 5561351 h 6925456"/>
              <a:gd name="connsiteX129" fmla="*/ 2084833 w 7451311"/>
              <a:gd name="connsiteY129" fmla="*/ 5591331 h 6925456"/>
              <a:gd name="connsiteX130" fmla="*/ 2099823 w 7451311"/>
              <a:gd name="connsiteY130" fmla="*/ 5651292 h 6925456"/>
              <a:gd name="connsiteX131" fmla="*/ 2129803 w 7451311"/>
              <a:gd name="connsiteY131" fmla="*/ 5696262 h 6925456"/>
              <a:gd name="connsiteX132" fmla="*/ 2144793 w 7451311"/>
              <a:gd name="connsiteY132" fmla="*/ 5771213 h 6925456"/>
              <a:gd name="connsiteX133" fmla="*/ 2174774 w 7451311"/>
              <a:gd name="connsiteY133" fmla="*/ 5801194 h 6925456"/>
              <a:gd name="connsiteX134" fmla="*/ 2204754 w 7451311"/>
              <a:gd name="connsiteY134" fmla="*/ 5846164 h 6925456"/>
              <a:gd name="connsiteX135" fmla="*/ 2279705 w 7451311"/>
              <a:gd name="connsiteY135" fmla="*/ 5936105 h 6925456"/>
              <a:gd name="connsiteX136" fmla="*/ 2414616 w 7451311"/>
              <a:gd name="connsiteY136" fmla="*/ 5921115 h 6925456"/>
              <a:gd name="connsiteX137" fmla="*/ 2399626 w 7451311"/>
              <a:gd name="connsiteY137" fmla="*/ 5831174 h 6925456"/>
              <a:gd name="connsiteX138" fmla="*/ 2339665 w 7451311"/>
              <a:gd name="connsiteY138" fmla="*/ 5711253 h 6925456"/>
              <a:gd name="connsiteX139" fmla="*/ 2189764 w 7451311"/>
              <a:gd name="connsiteY139" fmla="*/ 5531371 h 6925456"/>
              <a:gd name="connsiteX140" fmla="*/ 2114813 w 7451311"/>
              <a:gd name="connsiteY140" fmla="*/ 5411449 h 6925456"/>
              <a:gd name="connsiteX141" fmla="*/ 1889961 w 7451311"/>
              <a:gd name="connsiteY141" fmla="*/ 5171607 h 6925456"/>
              <a:gd name="connsiteX142" fmla="*/ 1800020 w 7451311"/>
              <a:gd name="connsiteY142" fmla="*/ 5006715 h 6925456"/>
              <a:gd name="connsiteX143" fmla="*/ 1710079 w 7451311"/>
              <a:gd name="connsiteY143" fmla="*/ 4871803 h 6925456"/>
              <a:gd name="connsiteX144" fmla="*/ 1545187 w 7451311"/>
              <a:gd name="connsiteY144" fmla="*/ 4467069 h 6925456"/>
              <a:gd name="connsiteX145" fmla="*/ 1485226 w 7451311"/>
              <a:gd name="connsiteY145" fmla="*/ 4287187 h 6925456"/>
              <a:gd name="connsiteX146" fmla="*/ 1335324 w 7451311"/>
              <a:gd name="connsiteY146" fmla="*/ 3687580 h 6925456"/>
              <a:gd name="connsiteX147" fmla="*/ 1230393 w 7451311"/>
              <a:gd name="connsiteY147" fmla="*/ 3507698 h 6925456"/>
              <a:gd name="connsiteX148" fmla="*/ 1170433 w 7451311"/>
              <a:gd name="connsiteY148" fmla="*/ 3372787 h 6925456"/>
              <a:gd name="connsiteX149" fmla="*/ 1140452 w 7451311"/>
              <a:gd name="connsiteY149" fmla="*/ 3327817 h 6925456"/>
              <a:gd name="connsiteX150" fmla="*/ 1155442 w 7451311"/>
              <a:gd name="connsiteY150" fmla="*/ 3207895 h 6925456"/>
              <a:gd name="connsiteX151" fmla="*/ 1200413 w 7451311"/>
              <a:gd name="connsiteY151" fmla="*/ 3162925 h 6925456"/>
              <a:gd name="connsiteX152" fmla="*/ 1290354 w 7451311"/>
              <a:gd name="connsiteY152" fmla="*/ 3072984 h 6925456"/>
              <a:gd name="connsiteX153" fmla="*/ 1425265 w 7451311"/>
              <a:gd name="connsiteY153" fmla="*/ 2983043 h 6925456"/>
              <a:gd name="connsiteX154" fmla="*/ 1575167 w 7451311"/>
              <a:gd name="connsiteY154" fmla="*/ 2938072 h 6925456"/>
              <a:gd name="connsiteX155" fmla="*/ 1710079 w 7451311"/>
              <a:gd name="connsiteY155" fmla="*/ 2908092 h 6925456"/>
              <a:gd name="connsiteX156" fmla="*/ 1979902 w 7451311"/>
              <a:gd name="connsiteY156" fmla="*/ 2893102 h 6925456"/>
              <a:gd name="connsiteX157" fmla="*/ 2474577 w 7451311"/>
              <a:gd name="connsiteY157" fmla="*/ 2923082 h 6925456"/>
              <a:gd name="connsiteX158" fmla="*/ 2579508 w 7451311"/>
              <a:gd name="connsiteY158" fmla="*/ 2938072 h 6925456"/>
              <a:gd name="connsiteX159" fmla="*/ 2699429 w 7451311"/>
              <a:gd name="connsiteY159" fmla="*/ 2923082 h 6925456"/>
              <a:gd name="connsiteX160" fmla="*/ 3119154 w 7451311"/>
              <a:gd name="connsiteY160" fmla="*/ 2818151 h 6925456"/>
              <a:gd name="connsiteX161" fmla="*/ 3284046 w 7451311"/>
              <a:gd name="connsiteY161" fmla="*/ 2803161 h 6925456"/>
              <a:gd name="connsiteX162" fmla="*/ 3433947 w 7451311"/>
              <a:gd name="connsiteY162" fmla="*/ 2758190 h 6925456"/>
              <a:gd name="connsiteX163" fmla="*/ 3523888 w 7451311"/>
              <a:gd name="connsiteY163" fmla="*/ 2728210 h 6925456"/>
              <a:gd name="connsiteX164" fmla="*/ 3628820 w 7451311"/>
              <a:gd name="connsiteY164" fmla="*/ 2713220 h 6925456"/>
              <a:gd name="connsiteX165" fmla="*/ 3673790 w 7451311"/>
              <a:gd name="connsiteY165" fmla="*/ 2473377 h 6925456"/>
              <a:gd name="connsiteX166" fmla="*/ 3643810 w 7451311"/>
              <a:gd name="connsiteY166" fmla="*/ 2428407 h 6925456"/>
              <a:gd name="connsiteX167" fmla="*/ 3598839 w 7451311"/>
              <a:gd name="connsiteY167" fmla="*/ 2413417 h 6925456"/>
              <a:gd name="connsiteX168" fmla="*/ 3433947 w 7451311"/>
              <a:gd name="connsiteY168" fmla="*/ 2398426 h 6925456"/>
              <a:gd name="connsiteX169" fmla="*/ 3508898 w 7451311"/>
              <a:gd name="connsiteY169" fmla="*/ 2098623 h 6925456"/>
              <a:gd name="connsiteX170" fmla="*/ 3643810 w 7451311"/>
              <a:gd name="connsiteY170" fmla="*/ 1903751 h 6925456"/>
              <a:gd name="connsiteX171" fmla="*/ 3748741 w 7451311"/>
              <a:gd name="connsiteY171" fmla="*/ 1708879 h 6925456"/>
              <a:gd name="connsiteX172" fmla="*/ 4048544 w 7451311"/>
              <a:gd name="connsiteY172" fmla="*/ 1304144 h 6925456"/>
              <a:gd name="connsiteX173" fmla="*/ 4123495 w 7451311"/>
              <a:gd name="connsiteY173" fmla="*/ 1184223 h 6925456"/>
              <a:gd name="connsiteX174" fmla="*/ 4198446 w 7451311"/>
              <a:gd name="connsiteY174" fmla="*/ 1049312 h 6925456"/>
              <a:gd name="connsiteX175" fmla="*/ 4303377 w 7451311"/>
              <a:gd name="connsiteY175" fmla="*/ 929390 h 6925456"/>
              <a:gd name="connsiteX176" fmla="*/ 4393318 w 7451311"/>
              <a:gd name="connsiteY176" fmla="*/ 839449 h 6925456"/>
              <a:gd name="connsiteX177" fmla="*/ 4498249 w 7451311"/>
              <a:gd name="connsiteY177" fmla="*/ 809469 h 6925456"/>
              <a:gd name="connsiteX178" fmla="*/ 4708111 w 7451311"/>
              <a:gd name="connsiteY178" fmla="*/ 719528 h 6925456"/>
              <a:gd name="connsiteX179" fmla="*/ 4813042 w 7451311"/>
              <a:gd name="connsiteY179" fmla="*/ 689548 h 6925456"/>
              <a:gd name="connsiteX180" fmla="*/ 5067875 w 7451311"/>
              <a:gd name="connsiteY180" fmla="*/ 584617 h 6925456"/>
              <a:gd name="connsiteX181" fmla="*/ 5307718 w 7451311"/>
              <a:gd name="connsiteY181" fmla="*/ 524656 h 6925456"/>
              <a:gd name="connsiteX182" fmla="*/ 5412649 w 7451311"/>
              <a:gd name="connsiteY182" fmla="*/ 479685 h 6925456"/>
              <a:gd name="connsiteX183" fmla="*/ 5577541 w 7451311"/>
              <a:gd name="connsiteY183" fmla="*/ 449705 h 6925456"/>
              <a:gd name="connsiteX184" fmla="*/ 5637502 w 7451311"/>
              <a:gd name="connsiteY184" fmla="*/ 419725 h 6925456"/>
              <a:gd name="connsiteX185" fmla="*/ 6117187 w 7451311"/>
              <a:gd name="connsiteY185" fmla="*/ 389744 h 6925456"/>
              <a:gd name="connsiteX186" fmla="*/ 6342039 w 7451311"/>
              <a:gd name="connsiteY186" fmla="*/ 404735 h 6925456"/>
              <a:gd name="connsiteX187" fmla="*/ 6372020 w 7451311"/>
              <a:gd name="connsiteY187" fmla="*/ 449705 h 6925456"/>
              <a:gd name="connsiteX188" fmla="*/ 6416990 w 7451311"/>
              <a:gd name="connsiteY188" fmla="*/ 464695 h 6925456"/>
              <a:gd name="connsiteX189" fmla="*/ 6476951 w 7451311"/>
              <a:gd name="connsiteY189" fmla="*/ 509666 h 6925456"/>
              <a:gd name="connsiteX190" fmla="*/ 6521921 w 7451311"/>
              <a:gd name="connsiteY190" fmla="*/ 539646 h 6925456"/>
              <a:gd name="connsiteX191" fmla="*/ 6491941 w 7451311"/>
              <a:gd name="connsiteY191" fmla="*/ 614597 h 6925456"/>
              <a:gd name="connsiteX192" fmla="*/ 6416990 w 7451311"/>
              <a:gd name="connsiteY192" fmla="*/ 704538 h 6925456"/>
              <a:gd name="connsiteX193" fmla="*/ 6357029 w 7451311"/>
              <a:gd name="connsiteY193" fmla="*/ 734518 h 6925456"/>
              <a:gd name="connsiteX194" fmla="*/ 6312059 w 7451311"/>
              <a:gd name="connsiteY194" fmla="*/ 764498 h 6925456"/>
              <a:gd name="connsiteX195" fmla="*/ 6162157 w 7451311"/>
              <a:gd name="connsiteY195" fmla="*/ 794479 h 6925456"/>
              <a:gd name="connsiteX196" fmla="*/ 6102197 w 7451311"/>
              <a:gd name="connsiteY196" fmla="*/ 764498 h 6925456"/>
              <a:gd name="connsiteX197" fmla="*/ 5997265 w 7451311"/>
              <a:gd name="connsiteY197" fmla="*/ 719528 h 6925456"/>
              <a:gd name="connsiteX198" fmla="*/ 5982275 w 7451311"/>
              <a:gd name="connsiteY198" fmla="*/ 644577 h 6925456"/>
              <a:gd name="connsiteX199" fmla="*/ 6147167 w 7451311"/>
              <a:gd name="connsiteY199" fmla="*/ 239843 h 6925456"/>
              <a:gd name="connsiteX200" fmla="*/ 6237108 w 7451311"/>
              <a:gd name="connsiteY200" fmla="*/ 119921 h 6925456"/>
              <a:gd name="connsiteX201" fmla="*/ 6461961 w 7451311"/>
              <a:gd name="connsiteY201" fmla="*/ 0 h 6925456"/>
              <a:gd name="connsiteX202" fmla="*/ 6746774 w 7451311"/>
              <a:gd name="connsiteY202" fmla="*/ 44971 h 6925456"/>
              <a:gd name="connsiteX203" fmla="*/ 6836715 w 7451311"/>
              <a:gd name="connsiteY203" fmla="*/ 74951 h 6925456"/>
              <a:gd name="connsiteX204" fmla="*/ 6851705 w 7451311"/>
              <a:gd name="connsiteY204" fmla="*/ 194872 h 6925456"/>
              <a:gd name="connsiteX205" fmla="*/ 6791744 w 7451311"/>
              <a:gd name="connsiteY205" fmla="*/ 524656 h 6925456"/>
              <a:gd name="connsiteX206" fmla="*/ 6761764 w 7451311"/>
              <a:gd name="connsiteY206" fmla="*/ 524656 h 6925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7451311" h="6925456">
                <a:moveTo>
                  <a:pt x="5817383" y="554636"/>
                </a:moveTo>
                <a:cubicBezTo>
                  <a:pt x="5852360" y="529652"/>
                  <a:pt x="5882166" y="495036"/>
                  <a:pt x="5922315" y="479685"/>
                </a:cubicBezTo>
                <a:cubicBezTo>
                  <a:pt x="6242474" y="357271"/>
                  <a:pt x="6237394" y="383019"/>
                  <a:pt x="6476951" y="329784"/>
                </a:cubicBezTo>
                <a:cubicBezTo>
                  <a:pt x="6681729" y="284278"/>
                  <a:pt x="6510940" y="309351"/>
                  <a:pt x="6731783" y="284813"/>
                </a:cubicBezTo>
                <a:cubicBezTo>
                  <a:pt x="6801737" y="289810"/>
                  <a:pt x="6871942" y="292058"/>
                  <a:pt x="6941646" y="299803"/>
                </a:cubicBezTo>
                <a:cubicBezTo>
                  <a:pt x="6962122" y="302078"/>
                  <a:pt x="6983179" y="305580"/>
                  <a:pt x="7001606" y="314794"/>
                </a:cubicBezTo>
                <a:cubicBezTo>
                  <a:pt x="7022968" y="325475"/>
                  <a:pt x="7050974" y="373854"/>
                  <a:pt x="7061567" y="389744"/>
                </a:cubicBezTo>
                <a:cubicBezTo>
                  <a:pt x="7094189" y="487611"/>
                  <a:pt x="7102467" y="487065"/>
                  <a:pt x="7031587" y="644577"/>
                </a:cubicBezTo>
                <a:cubicBezTo>
                  <a:pt x="7014188" y="683241"/>
                  <a:pt x="6964209" y="698622"/>
                  <a:pt x="6941646" y="734518"/>
                </a:cubicBezTo>
                <a:cubicBezTo>
                  <a:pt x="6853573" y="874633"/>
                  <a:pt x="6806164" y="1040789"/>
                  <a:pt x="6701803" y="1169233"/>
                </a:cubicBezTo>
                <a:cubicBezTo>
                  <a:pt x="6604995" y="1288382"/>
                  <a:pt x="6550644" y="1389926"/>
                  <a:pt x="6431980" y="1469036"/>
                </a:cubicBezTo>
                <a:cubicBezTo>
                  <a:pt x="6413387" y="1481431"/>
                  <a:pt x="6392943" y="1491171"/>
                  <a:pt x="6372020" y="1499017"/>
                </a:cubicBezTo>
                <a:cubicBezTo>
                  <a:pt x="6352730" y="1506251"/>
                  <a:pt x="6331868" y="1508347"/>
                  <a:pt x="6312059" y="1514007"/>
                </a:cubicBezTo>
                <a:cubicBezTo>
                  <a:pt x="6296866" y="1518348"/>
                  <a:pt x="6282849" y="1527871"/>
                  <a:pt x="6267088" y="1528997"/>
                </a:cubicBezTo>
                <a:cubicBezTo>
                  <a:pt x="6142388" y="1537904"/>
                  <a:pt x="6017252" y="1538990"/>
                  <a:pt x="5892334" y="1543987"/>
                </a:cubicBezTo>
                <a:cubicBezTo>
                  <a:pt x="5940927" y="1811241"/>
                  <a:pt x="5897319" y="1615564"/>
                  <a:pt x="5952295" y="1798820"/>
                </a:cubicBezTo>
                <a:cubicBezTo>
                  <a:pt x="5958215" y="1818553"/>
                  <a:pt x="5960051" y="1839490"/>
                  <a:pt x="5967285" y="1858780"/>
                </a:cubicBezTo>
                <a:cubicBezTo>
                  <a:pt x="5975131" y="1879703"/>
                  <a:pt x="5988462" y="1898202"/>
                  <a:pt x="5997265" y="1918741"/>
                </a:cubicBezTo>
                <a:cubicBezTo>
                  <a:pt x="6003489" y="1933265"/>
                  <a:pt x="6004416" y="1949993"/>
                  <a:pt x="6012256" y="1963712"/>
                </a:cubicBezTo>
                <a:cubicBezTo>
                  <a:pt x="6024651" y="1985404"/>
                  <a:pt x="6042899" y="2003205"/>
                  <a:pt x="6057226" y="2023672"/>
                </a:cubicBezTo>
                <a:cubicBezTo>
                  <a:pt x="6111999" y="2101919"/>
                  <a:pt x="6147839" y="2159926"/>
                  <a:pt x="6192138" y="2248525"/>
                </a:cubicBezTo>
                <a:cubicBezTo>
                  <a:pt x="6243641" y="2351532"/>
                  <a:pt x="6258881" y="2422913"/>
                  <a:pt x="6327049" y="2518348"/>
                </a:cubicBezTo>
                <a:cubicBezTo>
                  <a:pt x="6347585" y="2547099"/>
                  <a:pt x="6378734" y="2566708"/>
                  <a:pt x="6402000" y="2593298"/>
                </a:cubicBezTo>
                <a:cubicBezTo>
                  <a:pt x="6424579" y="2619102"/>
                  <a:pt x="6431196" y="2649790"/>
                  <a:pt x="6461961" y="2668249"/>
                </a:cubicBezTo>
                <a:cubicBezTo>
                  <a:pt x="6475510" y="2676378"/>
                  <a:pt x="6491195" y="2681808"/>
                  <a:pt x="6506931" y="2683239"/>
                </a:cubicBezTo>
                <a:cubicBezTo>
                  <a:pt x="6711501" y="2701836"/>
                  <a:pt x="6916662" y="2713220"/>
                  <a:pt x="7121528" y="2728210"/>
                </a:cubicBezTo>
                <a:cubicBezTo>
                  <a:pt x="7141515" y="2733207"/>
                  <a:pt x="7162198" y="2735966"/>
                  <a:pt x="7181488" y="2743200"/>
                </a:cubicBezTo>
                <a:cubicBezTo>
                  <a:pt x="7247381" y="2767910"/>
                  <a:pt x="7231065" y="2771529"/>
                  <a:pt x="7286420" y="2803161"/>
                </a:cubicBezTo>
                <a:cubicBezTo>
                  <a:pt x="7339991" y="2833773"/>
                  <a:pt x="7342614" y="2820938"/>
                  <a:pt x="7376361" y="2863121"/>
                </a:cubicBezTo>
                <a:cubicBezTo>
                  <a:pt x="7396826" y="2888703"/>
                  <a:pt x="7425460" y="2939089"/>
                  <a:pt x="7436321" y="2968053"/>
                </a:cubicBezTo>
                <a:cubicBezTo>
                  <a:pt x="7443555" y="2987343"/>
                  <a:pt x="7446314" y="3008026"/>
                  <a:pt x="7451311" y="3028013"/>
                </a:cubicBezTo>
                <a:cubicBezTo>
                  <a:pt x="7446314" y="3067987"/>
                  <a:pt x="7446921" y="3109069"/>
                  <a:pt x="7436321" y="3147935"/>
                </a:cubicBezTo>
                <a:cubicBezTo>
                  <a:pt x="7422442" y="3198827"/>
                  <a:pt x="7349155" y="3231029"/>
                  <a:pt x="7316400" y="3252866"/>
                </a:cubicBezTo>
                <a:lnTo>
                  <a:pt x="7271429" y="3282846"/>
                </a:lnTo>
                <a:cubicBezTo>
                  <a:pt x="7256439" y="3292839"/>
                  <a:pt x="7243550" y="3307129"/>
                  <a:pt x="7226459" y="3312826"/>
                </a:cubicBezTo>
                <a:cubicBezTo>
                  <a:pt x="7211469" y="3317823"/>
                  <a:pt x="7195621" y="3320750"/>
                  <a:pt x="7181488" y="3327817"/>
                </a:cubicBezTo>
                <a:cubicBezTo>
                  <a:pt x="7155429" y="3340847"/>
                  <a:pt x="7133589" y="3361966"/>
                  <a:pt x="7106538" y="3372787"/>
                </a:cubicBezTo>
                <a:cubicBezTo>
                  <a:pt x="7082882" y="3382249"/>
                  <a:pt x="7056305" y="3381598"/>
                  <a:pt x="7031587" y="3387777"/>
                </a:cubicBezTo>
                <a:cubicBezTo>
                  <a:pt x="6883977" y="3424679"/>
                  <a:pt x="7144166" y="3376509"/>
                  <a:pt x="6896675" y="3417757"/>
                </a:cubicBezTo>
                <a:cubicBezTo>
                  <a:pt x="6881685" y="3422754"/>
                  <a:pt x="6867034" y="3428916"/>
                  <a:pt x="6851705" y="3432748"/>
                </a:cubicBezTo>
                <a:cubicBezTo>
                  <a:pt x="6713554" y="3467287"/>
                  <a:pt x="6609127" y="3455357"/>
                  <a:pt x="6446970" y="3462728"/>
                </a:cubicBezTo>
                <a:cubicBezTo>
                  <a:pt x="6411580" y="3467784"/>
                  <a:pt x="6252339" y="3491158"/>
                  <a:pt x="6222118" y="3492708"/>
                </a:cubicBezTo>
                <a:cubicBezTo>
                  <a:pt x="6067342" y="3500645"/>
                  <a:pt x="5912321" y="3502701"/>
                  <a:pt x="5757423" y="3507698"/>
                </a:cubicBezTo>
                <a:cubicBezTo>
                  <a:pt x="5697462" y="3517692"/>
                  <a:pt x="5637771" y="3529466"/>
                  <a:pt x="5577541" y="3537679"/>
                </a:cubicBezTo>
                <a:cubicBezTo>
                  <a:pt x="5527785" y="3544464"/>
                  <a:pt x="5477548" y="3547124"/>
                  <a:pt x="5427639" y="3552669"/>
                </a:cubicBezTo>
                <a:cubicBezTo>
                  <a:pt x="5387601" y="3557118"/>
                  <a:pt x="5347692" y="3562662"/>
                  <a:pt x="5307718" y="3567659"/>
                </a:cubicBezTo>
                <a:cubicBezTo>
                  <a:pt x="5292728" y="3572656"/>
                  <a:pt x="5276880" y="3575582"/>
                  <a:pt x="5262747" y="3582649"/>
                </a:cubicBezTo>
                <a:cubicBezTo>
                  <a:pt x="5246633" y="3590706"/>
                  <a:pt x="5234646" y="3606304"/>
                  <a:pt x="5217777" y="3612630"/>
                </a:cubicBezTo>
                <a:cubicBezTo>
                  <a:pt x="5183443" y="3625506"/>
                  <a:pt x="5041429" y="3640295"/>
                  <a:pt x="5022905" y="3642610"/>
                </a:cubicBezTo>
                <a:cubicBezTo>
                  <a:pt x="4977934" y="3657600"/>
                  <a:pt x="4934476" y="3678283"/>
                  <a:pt x="4887993" y="3687580"/>
                </a:cubicBezTo>
                <a:cubicBezTo>
                  <a:pt x="4863009" y="3692577"/>
                  <a:pt x="4837914" y="3697044"/>
                  <a:pt x="4813042" y="3702571"/>
                </a:cubicBezTo>
                <a:cubicBezTo>
                  <a:pt x="4792931" y="3707040"/>
                  <a:pt x="4773284" y="3713521"/>
                  <a:pt x="4753082" y="3717561"/>
                </a:cubicBezTo>
                <a:cubicBezTo>
                  <a:pt x="4723278" y="3723522"/>
                  <a:pt x="4692945" y="3726590"/>
                  <a:pt x="4663141" y="3732551"/>
                </a:cubicBezTo>
                <a:cubicBezTo>
                  <a:pt x="4642939" y="3736591"/>
                  <a:pt x="4622989" y="3741881"/>
                  <a:pt x="4603180" y="3747541"/>
                </a:cubicBezTo>
                <a:cubicBezTo>
                  <a:pt x="4587987" y="3751882"/>
                  <a:pt x="4573756" y="3759704"/>
                  <a:pt x="4558210" y="3762531"/>
                </a:cubicBezTo>
                <a:cubicBezTo>
                  <a:pt x="4518575" y="3769737"/>
                  <a:pt x="4478262" y="3772524"/>
                  <a:pt x="4438288" y="3777521"/>
                </a:cubicBezTo>
                <a:cubicBezTo>
                  <a:pt x="4418301" y="3782518"/>
                  <a:pt x="4398137" y="3786852"/>
                  <a:pt x="4378328" y="3792512"/>
                </a:cubicBezTo>
                <a:cubicBezTo>
                  <a:pt x="4363135" y="3796853"/>
                  <a:pt x="4349112" y="3806290"/>
                  <a:pt x="4333357" y="3807502"/>
                </a:cubicBezTo>
                <a:cubicBezTo>
                  <a:pt x="4218663" y="3816325"/>
                  <a:pt x="4103508" y="3817495"/>
                  <a:pt x="3988583" y="3822492"/>
                </a:cubicBezTo>
                <a:cubicBezTo>
                  <a:pt x="3943613" y="3827489"/>
                  <a:pt x="3898040" y="3828608"/>
                  <a:pt x="3853672" y="3837482"/>
                </a:cubicBezTo>
                <a:cubicBezTo>
                  <a:pt x="3775390" y="3853138"/>
                  <a:pt x="3558451" y="3909819"/>
                  <a:pt x="3463928" y="3942413"/>
                </a:cubicBezTo>
                <a:cubicBezTo>
                  <a:pt x="3368279" y="3975395"/>
                  <a:pt x="3275099" y="4015349"/>
                  <a:pt x="3179115" y="4047344"/>
                </a:cubicBezTo>
                <a:cubicBezTo>
                  <a:pt x="3095116" y="4075344"/>
                  <a:pt x="3008577" y="4095200"/>
                  <a:pt x="2924282" y="4122295"/>
                </a:cubicBezTo>
                <a:cubicBezTo>
                  <a:pt x="2883697" y="4135340"/>
                  <a:pt x="2765520" y="4187078"/>
                  <a:pt x="2699429" y="4197246"/>
                </a:cubicBezTo>
                <a:cubicBezTo>
                  <a:pt x="2654708" y="4204126"/>
                  <a:pt x="2609488" y="4207239"/>
                  <a:pt x="2564518" y="4212236"/>
                </a:cubicBezTo>
                <a:cubicBezTo>
                  <a:pt x="2525692" y="4328716"/>
                  <a:pt x="2577844" y="4216706"/>
                  <a:pt x="2354656" y="4287187"/>
                </a:cubicBezTo>
                <a:cubicBezTo>
                  <a:pt x="2329329" y="4295185"/>
                  <a:pt x="2146282" y="4436026"/>
                  <a:pt x="2144793" y="4437089"/>
                </a:cubicBezTo>
                <a:cubicBezTo>
                  <a:pt x="2115473" y="4458032"/>
                  <a:pt x="2086696" y="4480190"/>
                  <a:pt x="2054852" y="4497049"/>
                </a:cubicBezTo>
                <a:cubicBezTo>
                  <a:pt x="1935130" y="4560431"/>
                  <a:pt x="1908537" y="4565808"/>
                  <a:pt x="1800020" y="4601980"/>
                </a:cubicBezTo>
                <a:cubicBezTo>
                  <a:pt x="1641660" y="4760340"/>
                  <a:pt x="1972988" y="4417481"/>
                  <a:pt x="1650118" y="4901784"/>
                </a:cubicBezTo>
                <a:cubicBezTo>
                  <a:pt x="1591559" y="4989622"/>
                  <a:pt x="1519300" y="5093375"/>
                  <a:pt x="1470236" y="5186597"/>
                </a:cubicBezTo>
                <a:cubicBezTo>
                  <a:pt x="1447316" y="5230145"/>
                  <a:pt x="1432283" y="5277492"/>
                  <a:pt x="1410275" y="5321508"/>
                </a:cubicBezTo>
                <a:cubicBezTo>
                  <a:pt x="1387268" y="5367521"/>
                  <a:pt x="1359394" y="5410954"/>
                  <a:pt x="1335324" y="5456420"/>
                </a:cubicBezTo>
                <a:cubicBezTo>
                  <a:pt x="1314413" y="5495918"/>
                  <a:pt x="1298100" y="5537865"/>
                  <a:pt x="1275364" y="5576341"/>
                </a:cubicBezTo>
                <a:cubicBezTo>
                  <a:pt x="1233057" y="5647937"/>
                  <a:pt x="1192402" y="5721264"/>
                  <a:pt x="1140452" y="5786203"/>
                </a:cubicBezTo>
                <a:cubicBezTo>
                  <a:pt x="1120465" y="5811187"/>
                  <a:pt x="1097669" y="5834161"/>
                  <a:pt x="1080492" y="5861154"/>
                </a:cubicBezTo>
                <a:cubicBezTo>
                  <a:pt x="1002236" y="5984127"/>
                  <a:pt x="1070372" y="5916292"/>
                  <a:pt x="990551" y="6026046"/>
                </a:cubicBezTo>
                <a:cubicBezTo>
                  <a:pt x="967597" y="6057608"/>
                  <a:pt x="939015" y="6084766"/>
                  <a:pt x="915600" y="6115987"/>
                </a:cubicBezTo>
                <a:cubicBezTo>
                  <a:pt x="893981" y="6144813"/>
                  <a:pt x="877258" y="6177102"/>
                  <a:pt x="855639" y="6205928"/>
                </a:cubicBezTo>
                <a:cubicBezTo>
                  <a:pt x="832224" y="6237149"/>
                  <a:pt x="800767" y="6262405"/>
                  <a:pt x="780688" y="6295869"/>
                </a:cubicBezTo>
                <a:cubicBezTo>
                  <a:pt x="740449" y="6362934"/>
                  <a:pt x="719140" y="6440655"/>
                  <a:pt x="675757" y="6505731"/>
                </a:cubicBezTo>
                <a:cubicBezTo>
                  <a:pt x="603402" y="6614265"/>
                  <a:pt x="631911" y="6563444"/>
                  <a:pt x="585816" y="6655633"/>
                </a:cubicBezTo>
                <a:cubicBezTo>
                  <a:pt x="542780" y="6827779"/>
                  <a:pt x="602958" y="6615635"/>
                  <a:pt x="540846" y="6760564"/>
                </a:cubicBezTo>
                <a:cubicBezTo>
                  <a:pt x="532730" y="6779500"/>
                  <a:pt x="533090" y="6801235"/>
                  <a:pt x="525856" y="6820525"/>
                </a:cubicBezTo>
                <a:cubicBezTo>
                  <a:pt x="518010" y="6841448"/>
                  <a:pt x="504678" y="6859946"/>
                  <a:pt x="495875" y="6880485"/>
                </a:cubicBezTo>
                <a:cubicBezTo>
                  <a:pt x="489651" y="6895009"/>
                  <a:pt x="465084" y="6925456"/>
                  <a:pt x="480885" y="6925456"/>
                </a:cubicBezTo>
                <a:cubicBezTo>
                  <a:pt x="528288" y="6925456"/>
                  <a:pt x="571964" y="6898534"/>
                  <a:pt x="615797" y="6880485"/>
                </a:cubicBezTo>
                <a:cubicBezTo>
                  <a:pt x="702380" y="6844833"/>
                  <a:pt x="808818" y="6777847"/>
                  <a:pt x="885620" y="6730584"/>
                </a:cubicBezTo>
                <a:cubicBezTo>
                  <a:pt x="900963" y="6721142"/>
                  <a:pt x="914031" y="6707700"/>
                  <a:pt x="930590" y="6700603"/>
                </a:cubicBezTo>
                <a:cubicBezTo>
                  <a:pt x="949526" y="6692487"/>
                  <a:pt x="970564" y="6690610"/>
                  <a:pt x="990551" y="6685613"/>
                </a:cubicBezTo>
                <a:cubicBezTo>
                  <a:pt x="1127962" y="6603168"/>
                  <a:pt x="1007082" y="6681383"/>
                  <a:pt x="1170433" y="6550702"/>
                </a:cubicBezTo>
                <a:cubicBezTo>
                  <a:pt x="1234427" y="6499507"/>
                  <a:pt x="1302619" y="6453589"/>
                  <a:pt x="1365305" y="6400800"/>
                </a:cubicBezTo>
                <a:cubicBezTo>
                  <a:pt x="1634288" y="6174287"/>
                  <a:pt x="1270046" y="6443145"/>
                  <a:pt x="1560177" y="6235908"/>
                </a:cubicBezTo>
                <a:cubicBezTo>
                  <a:pt x="1590157" y="6185941"/>
                  <a:pt x="1612583" y="6130579"/>
                  <a:pt x="1650118" y="6086007"/>
                </a:cubicBezTo>
                <a:cubicBezTo>
                  <a:pt x="1693420" y="6034586"/>
                  <a:pt x="1751147" y="5997253"/>
                  <a:pt x="1800020" y="5951095"/>
                </a:cubicBezTo>
                <a:cubicBezTo>
                  <a:pt x="1841119" y="5912279"/>
                  <a:pt x="1881062" y="5872213"/>
                  <a:pt x="1919941" y="5831174"/>
                </a:cubicBezTo>
                <a:cubicBezTo>
                  <a:pt x="1971028" y="5777249"/>
                  <a:pt x="2024238" y="5724916"/>
                  <a:pt x="2069842" y="5666282"/>
                </a:cubicBezTo>
                <a:cubicBezTo>
                  <a:pt x="2094574" y="5634483"/>
                  <a:pt x="2100558" y="5589057"/>
                  <a:pt x="2129803" y="5561351"/>
                </a:cubicBezTo>
                <a:cubicBezTo>
                  <a:pt x="2197276" y="5497429"/>
                  <a:pt x="2271524" y="5438025"/>
                  <a:pt x="2354656" y="5396459"/>
                </a:cubicBezTo>
                <a:cubicBezTo>
                  <a:pt x="2526903" y="5310335"/>
                  <a:pt x="2459865" y="5355027"/>
                  <a:pt x="2564518" y="5276538"/>
                </a:cubicBezTo>
                <a:cubicBezTo>
                  <a:pt x="2469580" y="5271541"/>
                  <a:pt x="2374384" y="5270155"/>
                  <a:pt x="2279705" y="5261548"/>
                </a:cubicBezTo>
                <a:cubicBezTo>
                  <a:pt x="2263969" y="5260117"/>
                  <a:pt x="2250535" y="5246557"/>
                  <a:pt x="2234734" y="5246557"/>
                </a:cubicBezTo>
                <a:cubicBezTo>
                  <a:pt x="2144654" y="5246557"/>
                  <a:pt x="2054895" y="5257395"/>
                  <a:pt x="1964911" y="5261548"/>
                </a:cubicBezTo>
                <a:lnTo>
                  <a:pt x="1260374" y="5291528"/>
                </a:lnTo>
                <a:cubicBezTo>
                  <a:pt x="1225397" y="5306518"/>
                  <a:pt x="1192032" y="5326044"/>
                  <a:pt x="1155442" y="5336498"/>
                </a:cubicBezTo>
                <a:cubicBezTo>
                  <a:pt x="1121469" y="5346205"/>
                  <a:pt x="1085157" y="5344560"/>
                  <a:pt x="1050511" y="5351489"/>
                </a:cubicBezTo>
                <a:cubicBezTo>
                  <a:pt x="1010107" y="5359570"/>
                  <a:pt x="970564" y="5371476"/>
                  <a:pt x="930590" y="5381469"/>
                </a:cubicBezTo>
                <a:cubicBezTo>
                  <a:pt x="900610" y="5401456"/>
                  <a:pt x="866127" y="5415952"/>
                  <a:pt x="840649" y="5441430"/>
                </a:cubicBezTo>
                <a:cubicBezTo>
                  <a:pt x="815171" y="5466908"/>
                  <a:pt x="809130" y="5509250"/>
                  <a:pt x="780688" y="5531371"/>
                </a:cubicBezTo>
                <a:cubicBezTo>
                  <a:pt x="760577" y="5547013"/>
                  <a:pt x="730318" y="5539657"/>
                  <a:pt x="705738" y="5546361"/>
                </a:cubicBezTo>
                <a:cubicBezTo>
                  <a:pt x="675250" y="5554676"/>
                  <a:pt x="646183" y="5567659"/>
                  <a:pt x="615797" y="5576341"/>
                </a:cubicBezTo>
                <a:cubicBezTo>
                  <a:pt x="576178" y="5587661"/>
                  <a:pt x="534964" y="5593290"/>
                  <a:pt x="495875" y="5606321"/>
                </a:cubicBezTo>
                <a:cubicBezTo>
                  <a:pt x="344811" y="5656679"/>
                  <a:pt x="579081" y="5579862"/>
                  <a:pt x="390944" y="5636302"/>
                </a:cubicBezTo>
                <a:cubicBezTo>
                  <a:pt x="360675" y="5645383"/>
                  <a:pt x="330983" y="5656289"/>
                  <a:pt x="301003" y="5666282"/>
                </a:cubicBezTo>
                <a:lnTo>
                  <a:pt x="166092" y="5711253"/>
                </a:lnTo>
                <a:lnTo>
                  <a:pt x="91141" y="5741233"/>
                </a:lnTo>
                <a:cubicBezTo>
                  <a:pt x="61161" y="5736236"/>
                  <a:pt x="-10088" y="5754463"/>
                  <a:pt x="1200" y="5726243"/>
                </a:cubicBezTo>
                <a:cubicBezTo>
                  <a:pt x="17798" y="5684747"/>
                  <a:pt x="79625" y="5682880"/>
                  <a:pt x="121121" y="5666282"/>
                </a:cubicBezTo>
                <a:cubicBezTo>
                  <a:pt x="146105" y="5656289"/>
                  <a:pt x="170354" y="5644215"/>
                  <a:pt x="196072" y="5636302"/>
                </a:cubicBezTo>
                <a:cubicBezTo>
                  <a:pt x="284364" y="5609135"/>
                  <a:pt x="320431" y="5605581"/>
                  <a:pt x="405934" y="5591331"/>
                </a:cubicBezTo>
                <a:cubicBezTo>
                  <a:pt x="543705" y="5522447"/>
                  <a:pt x="368616" y="5603930"/>
                  <a:pt x="600806" y="5531371"/>
                </a:cubicBezTo>
                <a:cubicBezTo>
                  <a:pt x="637128" y="5520020"/>
                  <a:pt x="669637" y="5498434"/>
                  <a:pt x="705738" y="5486400"/>
                </a:cubicBezTo>
                <a:cubicBezTo>
                  <a:pt x="857403" y="5435845"/>
                  <a:pt x="859180" y="5442702"/>
                  <a:pt x="1005541" y="5426439"/>
                </a:cubicBezTo>
                <a:cubicBezTo>
                  <a:pt x="1334079" y="5344306"/>
                  <a:pt x="1154752" y="5369975"/>
                  <a:pt x="1680098" y="5411449"/>
                </a:cubicBezTo>
                <a:cubicBezTo>
                  <a:pt x="1705497" y="5413454"/>
                  <a:pt x="1730223" y="5420710"/>
                  <a:pt x="1755049" y="5426439"/>
                </a:cubicBezTo>
                <a:cubicBezTo>
                  <a:pt x="1795198" y="5435704"/>
                  <a:pt x="1874970" y="5456420"/>
                  <a:pt x="1874970" y="5456420"/>
                </a:cubicBezTo>
                <a:cubicBezTo>
                  <a:pt x="1968346" y="5549793"/>
                  <a:pt x="1833158" y="5423548"/>
                  <a:pt x="1949921" y="5501390"/>
                </a:cubicBezTo>
                <a:cubicBezTo>
                  <a:pt x="1967560" y="5513149"/>
                  <a:pt x="1977253" y="5534602"/>
                  <a:pt x="1994892" y="5546361"/>
                </a:cubicBezTo>
                <a:cubicBezTo>
                  <a:pt x="2008039" y="5555126"/>
                  <a:pt x="2025729" y="5554285"/>
                  <a:pt x="2039862" y="5561351"/>
                </a:cubicBezTo>
                <a:cubicBezTo>
                  <a:pt x="2055976" y="5569408"/>
                  <a:pt x="2069843" y="5581338"/>
                  <a:pt x="2084833" y="5591331"/>
                </a:cubicBezTo>
                <a:cubicBezTo>
                  <a:pt x="2089830" y="5611318"/>
                  <a:pt x="2091707" y="5632356"/>
                  <a:pt x="2099823" y="5651292"/>
                </a:cubicBezTo>
                <a:cubicBezTo>
                  <a:pt x="2106920" y="5667851"/>
                  <a:pt x="2123477" y="5679393"/>
                  <a:pt x="2129803" y="5696262"/>
                </a:cubicBezTo>
                <a:cubicBezTo>
                  <a:pt x="2138749" y="5720118"/>
                  <a:pt x="2134757" y="5747795"/>
                  <a:pt x="2144793" y="5771213"/>
                </a:cubicBezTo>
                <a:cubicBezTo>
                  <a:pt x="2150360" y="5784203"/>
                  <a:pt x="2165945" y="5790158"/>
                  <a:pt x="2174774" y="5801194"/>
                </a:cubicBezTo>
                <a:cubicBezTo>
                  <a:pt x="2186028" y="5815262"/>
                  <a:pt x="2194283" y="5831504"/>
                  <a:pt x="2204754" y="5846164"/>
                </a:cubicBezTo>
                <a:cubicBezTo>
                  <a:pt x="2249298" y="5908526"/>
                  <a:pt x="2237096" y="5893497"/>
                  <a:pt x="2279705" y="5936105"/>
                </a:cubicBezTo>
                <a:cubicBezTo>
                  <a:pt x="2324675" y="5931108"/>
                  <a:pt x="2380564" y="5950910"/>
                  <a:pt x="2414616" y="5921115"/>
                </a:cubicBezTo>
                <a:cubicBezTo>
                  <a:pt x="2437490" y="5901100"/>
                  <a:pt x="2409849" y="5859797"/>
                  <a:pt x="2399626" y="5831174"/>
                </a:cubicBezTo>
                <a:cubicBezTo>
                  <a:pt x="2384594" y="5789086"/>
                  <a:pt x="2364455" y="5748439"/>
                  <a:pt x="2339665" y="5711253"/>
                </a:cubicBezTo>
                <a:cubicBezTo>
                  <a:pt x="2138488" y="5409484"/>
                  <a:pt x="2443679" y="5854537"/>
                  <a:pt x="2189764" y="5531371"/>
                </a:cubicBezTo>
                <a:cubicBezTo>
                  <a:pt x="2160640" y="5494305"/>
                  <a:pt x="2143937" y="5448515"/>
                  <a:pt x="2114813" y="5411449"/>
                </a:cubicBezTo>
                <a:cubicBezTo>
                  <a:pt x="1916490" y="5159037"/>
                  <a:pt x="2149711" y="5535257"/>
                  <a:pt x="1889961" y="5171607"/>
                </a:cubicBezTo>
                <a:cubicBezTo>
                  <a:pt x="1853570" y="5120660"/>
                  <a:pt x="1832232" y="5060402"/>
                  <a:pt x="1800020" y="5006715"/>
                </a:cubicBezTo>
                <a:cubicBezTo>
                  <a:pt x="1772213" y="4960369"/>
                  <a:pt x="1736126" y="4919161"/>
                  <a:pt x="1710079" y="4871803"/>
                </a:cubicBezTo>
                <a:cubicBezTo>
                  <a:pt x="1653354" y="4768667"/>
                  <a:pt x="1580584" y="4566180"/>
                  <a:pt x="1545187" y="4467069"/>
                </a:cubicBezTo>
                <a:cubicBezTo>
                  <a:pt x="1523929" y="4407547"/>
                  <a:pt x="1501239" y="4348329"/>
                  <a:pt x="1485226" y="4287187"/>
                </a:cubicBezTo>
                <a:cubicBezTo>
                  <a:pt x="1473399" y="4242028"/>
                  <a:pt x="1388955" y="3830597"/>
                  <a:pt x="1335324" y="3687580"/>
                </a:cubicBezTo>
                <a:cubicBezTo>
                  <a:pt x="1302782" y="3600801"/>
                  <a:pt x="1278265" y="3587485"/>
                  <a:pt x="1230393" y="3507698"/>
                </a:cubicBezTo>
                <a:cubicBezTo>
                  <a:pt x="1182706" y="3428220"/>
                  <a:pt x="1215543" y="3463007"/>
                  <a:pt x="1170433" y="3372787"/>
                </a:cubicBezTo>
                <a:cubicBezTo>
                  <a:pt x="1162376" y="3356673"/>
                  <a:pt x="1150446" y="3342807"/>
                  <a:pt x="1140452" y="3327817"/>
                </a:cubicBezTo>
                <a:cubicBezTo>
                  <a:pt x="1145449" y="3287843"/>
                  <a:pt x="1141675" y="3245755"/>
                  <a:pt x="1155442" y="3207895"/>
                </a:cubicBezTo>
                <a:cubicBezTo>
                  <a:pt x="1162687" y="3187972"/>
                  <a:pt x="1188091" y="3180176"/>
                  <a:pt x="1200413" y="3162925"/>
                </a:cubicBezTo>
                <a:cubicBezTo>
                  <a:pt x="1291265" y="3035733"/>
                  <a:pt x="1159528" y="3160201"/>
                  <a:pt x="1290354" y="3072984"/>
                </a:cubicBezTo>
                <a:cubicBezTo>
                  <a:pt x="1381399" y="3012288"/>
                  <a:pt x="1337635" y="3018095"/>
                  <a:pt x="1425265" y="2983043"/>
                </a:cubicBezTo>
                <a:cubicBezTo>
                  <a:pt x="1475830" y="2962817"/>
                  <a:pt x="1522960" y="2950120"/>
                  <a:pt x="1575167" y="2938072"/>
                </a:cubicBezTo>
                <a:cubicBezTo>
                  <a:pt x="1620055" y="2927713"/>
                  <a:pt x="1664293" y="2913179"/>
                  <a:pt x="1710079" y="2908092"/>
                </a:cubicBezTo>
                <a:cubicBezTo>
                  <a:pt x="1799608" y="2898144"/>
                  <a:pt x="1889961" y="2898099"/>
                  <a:pt x="1979902" y="2893102"/>
                </a:cubicBezTo>
                <a:lnTo>
                  <a:pt x="2474577" y="2923082"/>
                </a:lnTo>
                <a:cubicBezTo>
                  <a:pt x="2509810" y="2925724"/>
                  <a:pt x="2544176" y="2938072"/>
                  <a:pt x="2579508" y="2938072"/>
                </a:cubicBezTo>
                <a:cubicBezTo>
                  <a:pt x="2619793" y="2938072"/>
                  <a:pt x="2660104" y="2931821"/>
                  <a:pt x="2699429" y="2923082"/>
                </a:cubicBezTo>
                <a:cubicBezTo>
                  <a:pt x="2840209" y="2891798"/>
                  <a:pt x="2975532" y="2831207"/>
                  <a:pt x="3119154" y="2818151"/>
                </a:cubicBezTo>
                <a:lnTo>
                  <a:pt x="3284046" y="2803161"/>
                </a:lnTo>
                <a:lnTo>
                  <a:pt x="3433947" y="2758190"/>
                </a:lnTo>
                <a:cubicBezTo>
                  <a:pt x="3464110" y="2748764"/>
                  <a:pt x="3493095" y="2735316"/>
                  <a:pt x="3523888" y="2728210"/>
                </a:cubicBezTo>
                <a:cubicBezTo>
                  <a:pt x="3558316" y="2720265"/>
                  <a:pt x="3593843" y="2718217"/>
                  <a:pt x="3628820" y="2713220"/>
                </a:cubicBezTo>
                <a:cubicBezTo>
                  <a:pt x="3674680" y="2575639"/>
                  <a:pt x="3655656" y="2654724"/>
                  <a:pt x="3673790" y="2473377"/>
                </a:cubicBezTo>
                <a:cubicBezTo>
                  <a:pt x="3663797" y="2458387"/>
                  <a:pt x="3657878" y="2439661"/>
                  <a:pt x="3643810" y="2428407"/>
                </a:cubicBezTo>
                <a:cubicBezTo>
                  <a:pt x="3631471" y="2418536"/>
                  <a:pt x="3614481" y="2415652"/>
                  <a:pt x="3598839" y="2413417"/>
                </a:cubicBezTo>
                <a:cubicBezTo>
                  <a:pt x="3544203" y="2405612"/>
                  <a:pt x="3488911" y="2403423"/>
                  <a:pt x="3433947" y="2398426"/>
                </a:cubicBezTo>
                <a:cubicBezTo>
                  <a:pt x="3458931" y="2298492"/>
                  <a:pt x="3468667" y="2193452"/>
                  <a:pt x="3508898" y="2098623"/>
                </a:cubicBezTo>
                <a:cubicBezTo>
                  <a:pt x="3539754" y="2025892"/>
                  <a:pt x="3602404" y="1971036"/>
                  <a:pt x="3643810" y="1903751"/>
                </a:cubicBezTo>
                <a:cubicBezTo>
                  <a:pt x="3682476" y="1840919"/>
                  <a:pt x="3707466" y="1770028"/>
                  <a:pt x="3748741" y="1708879"/>
                </a:cubicBezTo>
                <a:cubicBezTo>
                  <a:pt x="3842672" y="1569721"/>
                  <a:pt x="3959561" y="1446517"/>
                  <a:pt x="4048544" y="1304144"/>
                </a:cubicBezTo>
                <a:cubicBezTo>
                  <a:pt x="4073528" y="1264170"/>
                  <a:pt x="4099595" y="1224854"/>
                  <a:pt x="4123495" y="1184223"/>
                </a:cubicBezTo>
                <a:cubicBezTo>
                  <a:pt x="4149578" y="1139881"/>
                  <a:pt x="4168779" y="1091340"/>
                  <a:pt x="4198446" y="1049312"/>
                </a:cubicBezTo>
                <a:cubicBezTo>
                  <a:pt x="4229077" y="1005918"/>
                  <a:pt x="4267234" y="968313"/>
                  <a:pt x="4303377" y="929390"/>
                </a:cubicBezTo>
                <a:cubicBezTo>
                  <a:pt x="4332227" y="898321"/>
                  <a:pt x="4357209" y="861670"/>
                  <a:pt x="4393318" y="839449"/>
                </a:cubicBezTo>
                <a:cubicBezTo>
                  <a:pt x="4424298" y="820384"/>
                  <a:pt x="4463739" y="820972"/>
                  <a:pt x="4498249" y="809469"/>
                </a:cubicBezTo>
                <a:cubicBezTo>
                  <a:pt x="4893805" y="677616"/>
                  <a:pt x="4388215" y="842564"/>
                  <a:pt x="4708111" y="719528"/>
                </a:cubicBezTo>
                <a:cubicBezTo>
                  <a:pt x="4742063" y="706470"/>
                  <a:pt x="4778065" y="699541"/>
                  <a:pt x="4813042" y="689548"/>
                </a:cubicBezTo>
                <a:cubicBezTo>
                  <a:pt x="5025516" y="556752"/>
                  <a:pt x="4834677" y="657492"/>
                  <a:pt x="5067875" y="584617"/>
                </a:cubicBezTo>
                <a:cubicBezTo>
                  <a:pt x="5298844" y="512439"/>
                  <a:pt x="5034572" y="555005"/>
                  <a:pt x="5307718" y="524656"/>
                </a:cubicBezTo>
                <a:cubicBezTo>
                  <a:pt x="5342695" y="509666"/>
                  <a:pt x="5376059" y="490139"/>
                  <a:pt x="5412649" y="479685"/>
                </a:cubicBezTo>
                <a:cubicBezTo>
                  <a:pt x="5512240" y="451230"/>
                  <a:pt x="5498309" y="479417"/>
                  <a:pt x="5577541" y="449705"/>
                </a:cubicBezTo>
                <a:cubicBezTo>
                  <a:pt x="5598464" y="441859"/>
                  <a:pt x="5615293" y="422193"/>
                  <a:pt x="5637502" y="419725"/>
                </a:cubicBezTo>
                <a:cubicBezTo>
                  <a:pt x="5796729" y="402033"/>
                  <a:pt x="5957292" y="399738"/>
                  <a:pt x="6117187" y="389744"/>
                </a:cubicBezTo>
                <a:cubicBezTo>
                  <a:pt x="6192138" y="394741"/>
                  <a:pt x="6268919" y="387530"/>
                  <a:pt x="6342039" y="404735"/>
                </a:cubicBezTo>
                <a:cubicBezTo>
                  <a:pt x="6359576" y="408861"/>
                  <a:pt x="6357952" y="438451"/>
                  <a:pt x="6372020" y="449705"/>
                </a:cubicBezTo>
                <a:cubicBezTo>
                  <a:pt x="6384358" y="459576"/>
                  <a:pt x="6402000" y="459698"/>
                  <a:pt x="6416990" y="464695"/>
                </a:cubicBezTo>
                <a:cubicBezTo>
                  <a:pt x="6436977" y="479685"/>
                  <a:pt x="6456621" y="495144"/>
                  <a:pt x="6476951" y="509666"/>
                </a:cubicBezTo>
                <a:cubicBezTo>
                  <a:pt x="6491611" y="520137"/>
                  <a:pt x="6519373" y="521811"/>
                  <a:pt x="6521921" y="539646"/>
                </a:cubicBezTo>
                <a:cubicBezTo>
                  <a:pt x="6525726" y="566284"/>
                  <a:pt x="6505009" y="591075"/>
                  <a:pt x="6491941" y="614597"/>
                </a:cubicBezTo>
                <a:cubicBezTo>
                  <a:pt x="6485275" y="626595"/>
                  <a:pt x="6438170" y="690418"/>
                  <a:pt x="6416990" y="704538"/>
                </a:cubicBezTo>
                <a:cubicBezTo>
                  <a:pt x="6398397" y="716933"/>
                  <a:pt x="6376431" y="723431"/>
                  <a:pt x="6357029" y="734518"/>
                </a:cubicBezTo>
                <a:cubicBezTo>
                  <a:pt x="6341387" y="743456"/>
                  <a:pt x="6328618" y="757401"/>
                  <a:pt x="6312059" y="764498"/>
                </a:cubicBezTo>
                <a:cubicBezTo>
                  <a:pt x="6283594" y="776697"/>
                  <a:pt x="6182454" y="791096"/>
                  <a:pt x="6162157" y="794479"/>
                </a:cubicBezTo>
                <a:cubicBezTo>
                  <a:pt x="6142170" y="784485"/>
                  <a:pt x="6123396" y="771564"/>
                  <a:pt x="6102197" y="764498"/>
                </a:cubicBezTo>
                <a:cubicBezTo>
                  <a:pt x="5995624" y="728973"/>
                  <a:pt x="6055116" y="777377"/>
                  <a:pt x="5997265" y="719528"/>
                </a:cubicBezTo>
                <a:cubicBezTo>
                  <a:pt x="5992268" y="694544"/>
                  <a:pt x="5980779" y="670011"/>
                  <a:pt x="5982275" y="644577"/>
                </a:cubicBezTo>
                <a:cubicBezTo>
                  <a:pt x="5993027" y="461801"/>
                  <a:pt x="6029293" y="397010"/>
                  <a:pt x="6147167" y="239843"/>
                </a:cubicBezTo>
                <a:cubicBezTo>
                  <a:pt x="6177147" y="199869"/>
                  <a:pt x="6200392" y="153813"/>
                  <a:pt x="6237108" y="119921"/>
                </a:cubicBezTo>
                <a:cubicBezTo>
                  <a:pt x="6261373" y="97522"/>
                  <a:pt x="6438548" y="11706"/>
                  <a:pt x="6461961" y="0"/>
                </a:cubicBezTo>
                <a:cubicBezTo>
                  <a:pt x="6556899" y="14990"/>
                  <a:pt x="6652527" y="26121"/>
                  <a:pt x="6746774" y="44971"/>
                </a:cubicBezTo>
                <a:cubicBezTo>
                  <a:pt x="6777762" y="51169"/>
                  <a:pt x="6818592" y="49062"/>
                  <a:pt x="6836715" y="74951"/>
                </a:cubicBezTo>
                <a:cubicBezTo>
                  <a:pt x="6859817" y="107954"/>
                  <a:pt x="6846708" y="154898"/>
                  <a:pt x="6851705" y="194872"/>
                </a:cubicBezTo>
                <a:cubicBezTo>
                  <a:pt x="6829581" y="703720"/>
                  <a:pt x="6946731" y="555653"/>
                  <a:pt x="6791744" y="524656"/>
                </a:cubicBezTo>
                <a:cubicBezTo>
                  <a:pt x="6781945" y="522696"/>
                  <a:pt x="6771757" y="524656"/>
                  <a:pt x="6761764" y="524656"/>
                </a:cubicBezTo>
              </a:path>
            </a:pathLst>
          </a:custGeom>
          <a:solidFill>
            <a:schemeClr val="tx2">
              <a:lumMod val="75000"/>
            </a:schemeClr>
          </a:solidFill>
        </p:spPr>
        <p:style>
          <a:lnRef idx="3">
            <a:schemeClr val="accent4"/>
          </a:lnRef>
          <a:fillRef idx="0">
            <a:schemeClr val="accent4"/>
          </a:fillRef>
          <a:effectRef idx="2">
            <a:schemeClr val="accent4"/>
          </a:effectRef>
          <a:fontRef idx="minor">
            <a:schemeClr val="tx1"/>
          </a:fontRef>
        </p:style>
        <p:txBody>
          <a:bodyPr anchor="ctr"/>
          <a:lstStyle/>
          <a:p>
            <a:pPr algn="ctr">
              <a:defRPr/>
            </a:pPr>
            <a:endParaRPr lang="es-UY" sz="1800"/>
          </a:p>
        </p:txBody>
      </p:sp>
      <p:sp>
        <p:nvSpPr>
          <p:cNvPr id="4" name="3 Rectángulo"/>
          <p:cNvSpPr/>
          <p:nvPr/>
        </p:nvSpPr>
        <p:spPr>
          <a:xfrm>
            <a:off x="755650" y="1268413"/>
            <a:ext cx="7200900" cy="4537075"/>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800"/>
          </a:p>
        </p:txBody>
      </p:sp>
      <p:pic>
        <p:nvPicPr>
          <p:cNvPr id="52227" name="Picture 2" descr="Greenpeace-Schiff 'Arctic Sunrise' (Getty Images/AFP/A. Solaro)"/>
          <p:cNvPicPr>
            <a:picLocks noChangeAspect="1" noChangeArrowheads="1"/>
          </p:cNvPicPr>
          <p:nvPr/>
        </p:nvPicPr>
        <p:blipFill>
          <a:blip r:embed="rId2"/>
          <a:srcRect/>
          <a:stretch>
            <a:fillRect/>
          </a:stretch>
        </p:blipFill>
        <p:spPr bwMode="auto">
          <a:xfrm>
            <a:off x="1069975" y="1538288"/>
            <a:ext cx="6718300" cy="3781425"/>
          </a:xfrm>
          <a:prstGeom prst="rect">
            <a:avLst/>
          </a:prstGeom>
          <a:noFill/>
          <a:ln w="9525">
            <a:noFill/>
            <a:miter lim="800000"/>
            <a:headEnd/>
            <a:tailEnd/>
          </a:ln>
        </p:spPr>
      </p:pic>
      <p:sp>
        <p:nvSpPr>
          <p:cNvPr id="52228" name="CuadroTexto 1"/>
          <p:cNvSpPr txBox="1">
            <a:spLocks noChangeArrowheads="1"/>
          </p:cNvSpPr>
          <p:nvPr/>
        </p:nvSpPr>
        <p:spPr bwMode="auto">
          <a:xfrm>
            <a:off x="2555875" y="257175"/>
            <a:ext cx="4248150" cy="1554163"/>
          </a:xfrm>
          <a:prstGeom prst="rect">
            <a:avLst/>
          </a:prstGeom>
          <a:noFill/>
          <a:ln w="9525">
            <a:noFill/>
            <a:miter lim="800000"/>
            <a:headEnd/>
            <a:tailEnd/>
          </a:ln>
        </p:spPr>
        <p:txBody>
          <a:bodyPr>
            <a:spAutoFit/>
          </a:bodyPr>
          <a:lstStyle/>
          <a:p>
            <a:r>
              <a:rPr lang="es-ES" sz="3200" b="1"/>
              <a:t>M/V ARCTIC SUNRISE    GREENPEACE</a:t>
            </a:r>
            <a:endParaRPr lang="es-UY" sz="3200" b="1"/>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CuadroTexto"/>
          <p:cNvSpPr txBox="1">
            <a:spLocks noChangeArrowheads="1"/>
          </p:cNvSpPr>
          <p:nvPr/>
        </p:nvSpPr>
        <p:spPr bwMode="auto">
          <a:xfrm>
            <a:off x="250825" y="188913"/>
            <a:ext cx="8281988" cy="1249362"/>
          </a:xfrm>
          <a:prstGeom prst="rect">
            <a:avLst/>
          </a:prstGeom>
          <a:noFill/>
          <a:ln w="9525">
            <a:noFill/>
            <a:miter lim="800000"/>
            <a:headEnd/>
            <a:tailEnd/>
          </a:ln>
        </p:spPr>
        <p:txBody>
          <a:bodyPr>
            <a:spAutoFit/>
          </a:bodyPr>
          <a:lstStyle/>
          <a:p>
            <a:r>
              <a:rPr lang="es-ES" sz="1800" b="1"/>
              <a:t>                                       </a:t>
            </a:r>
            <a:r>
              <a:rPr lang="es-ES" sz="2800" b="1">
                <a:ea typeface="Adobe Fan Heiti Std B"/>
                <a:cs typeface="Adobe Fan Heiti Std B"/>
              </a:rPr>
              <a:t>M/V </a:t>
            </a:r>
            <a:r>
              <a:rPr lang="es-ES" sz="2800" b="1" i="1">
                <a:ea typeface="Adobe Fan Heiti Std B"/>
                <a:cs typeface="Adobe Fan Heiti Std B"/>
              </a:rPr>
              <a:t>Arctic Sunrise</a:t>
            </a:r>
            <a:r>
              <a:rPr lang="es-ES" sz="2800" b="1">
                <a:ea typeface="Adobe Fan Heiti Std B"/>
                <a:cs typeface="Adobe Fan Heiti Std B"/>
              </a:rPr>
              <a:t> </a:t>
            </a:r>
          </a:p>
          <a:p>
            <a:r>
              <a:rPr lang="es-ES" sz="2400" b="1">
                <a:ea typeface="Adobe Fan Heiti Std B"/>
                <a:cs typeface="Adobe Fan Heiti Std B"/>
              </a:rPr>
              <a:t> Rompehielos y buque de investigación de Greenpeace.</a:t>
            </a:r>
          </a:p>
          <a:p>
            <a:r>
              <a:rPr lang="en-US" sz="2400" b="1">
                <a:ea typeface="Adobe Fan Heiti Std B"/>
                <a:cs typeface="Adobe Fan Heiti Std B"/>
              </a:rPr>
              <a:t>(pabellón holandés) Países Bajos c/Rusia</a:t>
            </a:r>
            <a:endParaRPr lang="es-ES" sz="2400" b="1">
              <a:ea typeface="Adobe Fan Heiti Std B"/>
              <a:cs typeface="Adobe Fan Heiti Std B"/>
            </a:endParaRPr>
          </a:p>
        </p:txBody>
      </p:sp>
      <p:sp>
        <p:nvSpPr>
          <p:cNvPr id="53250" name="2 Rectángulo"/>
          <p:cNvSpPr>
            <a:spLocks noChangeArrowheads="1"/>
          </p:cNvSpPr>
          <p:nvPr/>
        </p:nvSpPr>
        <p:spPr bwMode="auto">
          <a:xfrm>
            <a:off x="684213" y="1557338"/>
            <a:ext cx="7488237" cy="708025"/>
          </a:xfrm>
          <a:prstGeom prst="rect">
            <a:avLst/>
          </a:prstGeom>
          <a:noFill/>
          <a:ln w="9525">
            <a:noFill/>
            <a:miter lim="800000"/>
            <a:headEnd/>
            <a:tailEnd/>
          </a:ln>
        </p:spPr>
        <p:txBody>
          <a:bodyPr>
            <a:spAutoFit/>
          </a:bodyPr>
          <a:lstStyle/>
          <a:p>
            <a:pPr>
              <a:buFont typeface="Wingdings" pitchFamily="2" charset="2"/>
              <a:buChar char="ü"/>
            </a:pPr>
            <a:r>
              <a:rPr lang="es-ES" b="1"/>
              <a:t>19/09/13: protesta contra la plataforma de extracción de petróleo </a:t>
            </a:r>
            <a:r>
              <a:rPr lang="es-ES" b="1" i="1"/>
              <a:t>de  Gazprom (empresa Rusa) </a:t>
            </a:r>
            <a:r>
              <a:rPr lang="es-ES" b="1"/>
              <a:t> en el Ártico.</a:t>
            </a:r>
          </a:p>
        </p:txBody>
      </p:sp>
      <p:sp>
        <p:nvSpPr>
          <p:cNvPr id="53251" name="3 Rectángulo"/>
          <p:cNvSpPr>
            <a:spLocks noChangeArrowheads="1"/>
          </p:cNvSpPr>
          <p:nvPr/>
        </p:nvSpPr>
        <p:spPr bwMode="auto">
          <a:xfrm>
            <a:off x="652463" y="2490788"/>
            <a:ext cx="7559675" cy="1008062"/>
          </a:xfrm>
          <a:prstGeom prst="rect">
            <a:avLst/>
          </a:prstGeom>
          <a:noFill/>
          <a:ln w="9525">
            <a:noFill/>
            <a:miter lim="800000"/>
            <a:headEnd/>
            <a:tailEnd/>
          </a:ln>
        </p:spPr>
        <p:txBody>
          <a:bodyPr>
            <a:spAutoFit/>
          </a:bodyPr>
          <a:lstStyle/>
          <a:p>
            <a:pPr>
              <a:buFont typeface="Wingdings" pitchFamily="2" charset="2"/>
              <a:buChar char="ü"/>
            </a:pPr>
            <a:r>
              <a:rPr lang="es-ES" b="1"/>
              <a:t> los activistas fueron puestos en prisión preventiva.</a:t>
            </a:r>
          </a:p>
          <a:p>
            <a:r>
              <a:rPr lang="es-ES" b="1"/>
              <a:t> El gobierno holandés, exigió la inmediata liberación del  </a:t>
            </a:r>
          </a:p>
          <a:p>
            <a:r>
              <a:rPr lang="es-ES" b="1"/>
              <a:t> buque y de los 30 activistas y su tripulación. </a:t>
            </a:r>
          </a:p>
        </p:txBody>
      </p:sp>
      <p:sp>
        <p:nvSpPr>
          <p:cNvPr id="53252" name="4 Rectángulo"/>
          <p:cNvSpPr>
            <a:spLocks noChangeArrowheads="1"/>
          </p:cNvSpPr>
          <p:nvPr/>
        </p:nvSpPr>
        <p:spPr bwMode="auto">
          <a:xfrm>
            <a:off x="639763" y="3725863"/>
            <a:ext cx="8208962" cy="1616075"/>
          </a:xfrm>
          <a:prstGeom prst="rect">
            <a:avLst/>
          </a:prstGeom>
          <a:solidFill>
            <a:schemeClr val="bg1"/>
          </a:solidFill>
          <a:ln w="9525">
            <a:noFill/>
            <a:miter lim="800000"/>
            <a:headEnd/>
            <a:tailEnd/>
          </a:ln>
        </p:spPr>
        <p:txBody>
          <a:bodyPr>
            <a:spAutoFit/>
          </a:bodyPr>
          <a:lstStyle/>
          <a:p>
            <a:pPr>
              <a:buFont typeface="Wingdings" pitchFamily="2" charset="2"/>
              <a:buChar char="ü"/>
            </a:pPr>
            <a:r>
              <a:rPr lang="es-ES" b="1"/>
              <a:t>21/10/13: Los Países Bajos presentaron al Tribunal de Hamburgo una demanda exigiendo que Rusia permitiera al Arctic Sunrise abandonar sus aguas territoriales, liberar a los tripulantes, suspender las diligencias administrativas y judiciales abiertas contra ellos y  abstenerse de cualquier otra acción.</a:t>
            </a:r>
          </a:p>
        </p:txBody>
      </p:sp>
      <p:sp>
        <p:nvSpPr>
          <p:cNvPr id="7" name="6 Redondear rectángulo de esquina diagonal"/>
          <p:cNvSpPr/>
          <p:nvPr/>
        </p:nvSpPr>
        <p:spPr>
          <a:xfrm>
            <a:off x="250825" y="260350"/>
            <a:ext cx="8569325" cy="1223963"/>
          </a:xfrm>
          <a:prstGeom prst="round2Diag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800"/>
          </a:p>
        </p:txBody>
      </p:sp>
      <p:sp>
        <p:nvSpPr>
          <p:cNvPr id="8" name="7 Forma libre"/>
          <p:cNvSpPr/>
          <p:nvPr/>
        </p:nvSpPr>
        <p:spPr>
          <a:xfrm>
            <a:off x="7648575" y="3889375"/>
            <a:ext cx="1482725" cy="893763"/>
          </a:xfrm>
          <a:custGeom>
            <a:avLst/>
            <a:gdLst>
              <a:gd name="connsiteX0" fmla="*/ 629920 w 1483360"/>
              <a:gd name="connsiteY0" fmla="*/ 243840 h 894080"/>
              <a:gd name="connsiteX1" fmla="*/ 142240 w 1483360"/>
              <a:gd name="connsiteY1" fmla="*/ 853440 h 894080"/>
              <a:gd name="connsiteX2" fmla="*/ 1483360 w 1483360"/>
              <a:gd name="connsiteY2" fmla="*/ 0 h 894080"/>
              <a:gd name="connsiteX3" fmla="*/ 1483360 w 1483360"/>
              <a:gd name="connsiteY3" fmla="*/ 0 h 894080"/>
            </a:gdLst>
            <a:ahLst/>
            <a:cxnLst>
              <a:cxn ang="0">
                <a:pos x="connsiteX0" y="connsiteY0"/>
              </a:cxn>
              <a:cxn ang="0">
                <a:pos x="connsiteX1" y="connsiteY1"/>
              </a:cxn>
              <a:cxn ang="0">
                <a:pos x="connsiteX2" y="connsiteY2"/>
              </a:cxn>
              <a:cxn ang="0">
                <a:pos x="connsiteX3" y="connsiteY3"/>
              </a:cxn>
            </a:cxnLst>
            <a:rect l="l" t="t" r="r" b="b"/>
            <a:pathLst>
              <a:path w="1483360" h="894080">
                <a:moveTo>
                  <a:pt x="629920" y="243840"/>
                </a:moveTo>
                <a:cubicBezTo>
                  <a:pt x="314960" y="568960"/>
                  <a:pt x="0" y="894080"/>
                  <a:pt x="142240" y="853440"/>
                </a:cubicBezTo>
                <a:cubicBezTo>
                  <a:pt x="284480" y="812800"/>
                  <a:pt x="1483360" y="0"/>
                  <a:pt x="1483360" y="0"/>
                </a:cubicBezTo>
                <a:lnTo>
                  <a:pt x="1483360" y="0"/>
                </a:lnTo>
              </a:path>
            </a:pathLst>
          </a:custGeom>
          <a:ln w="57150">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sz="1800"/>
          </a:p>
        </p:txBody>
      </p:sp>
      <p:sp>
        <p:nvSpPr>
          <p:cNvPr id="53255" name="CuadroTexto 9"/>
          <p:cNvSpPr txBox="1">
            <a:spLocks noChangeArrowheads="1"/>
          </p:cNvSpPr>
          <p:nvPr/>
        </p:nvSpPr>
        <p:spPr bwMode="auto">
          <a:xfrm>
            <a:off x="427038" y="5792788"/>
            <a:ext cx="8604250" cy="368300"/>
          </a:xfrm>
          <a:prstGeom prst="rect">
            <a:avLst/>
          </a:prstGeom>
          <a:solidFill>
            <a:schemeClr val="bg1"/>
          </a:solidFill>
          <a:ln w="9525">
            <a:noFill/>
            <a:miter lim="800000"/>
            <a:headEnd/>
            <a:tailEnd/>
          </a:ln>
        </p:spPr>
        <p:txBody>
          <a:bodyPr>
            <a:spAutoFit/>
          </a:bodyPr>
          <a:lstStyle/>
          <a:p>
            <a:pPr marL="285750" indent="-285750">
              <a:buFont typeface="Wingdings" pitchFamily="2" charset="2"/>
              <a:buChar char="q"/>
            </a:pPr>
            <a:endParaRPr lang="es-UY" sz="18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ángulo 1"/>
          <p:cNvSpPr>
            <a:spLocks noChangeArrowheads="1"/>
          </p:cNvSpPr>
          <p:nvPr/>
        </p:nvSpPr>
        <p:spPr bwMode="auto">
          <a:xfrm>
            <a:off x="376238" y="4481513"/>
            <a:ext cx="7632700" cy="1616075"/>
          </a:xfrm>
          <a:prstGeom prst="rect">
            <a:avLst/>
          </a:prstGeom>
          <a:solidFill>
            <a:schemeClr val="bg1"/>
          </a:solidFill>
          <a:ln w="9525">
            <a:noFill/>
            <a:miter lim="800000"/>
            <a:headEnd/>
            <a:tailEnd/>
          </a:ln>
        </p:spPr>
        <p:txBody>
          <a:bodyPr>
            <a:spAutoFit/>
          </a:bodyPr>
          <a:lstStyle/>
          <a:p>
            <a:pPr marL="285750" indent="-285750">
              <a:buFont typeface="Wingdings" pitchFamily="2" charset="2"/>
              <a:buChar char="q"/>
            </a:pPr>
            <a:r>
              <a:rPr lang="es-UY" b="1"/>
              <a:t>2do Laudo 2017:  Rusia tendrá que pagar 5.4 millones de euros como compensación por daños, intereses y gastos arbitrales.</a:t>
            </a:r>
          </a:p>
          <a:p>
            <a:pPr marL="285750" indent="-285750">
              <a:buFont typeface="Wingdings" pitchFamily="2" charset="2"/>
              <a:buChar char="q"/>
            </a:pPr>
            <a:endParaRPr lang="es-UY" b="1"/>
          </a:p>
          <a:p>
            <a:pPr marL="285750" indent="-285750">
              <a:buFont typeface="Wingdings" pitchFamily="2" charset="2"/>
              <a:buNone/>
            </a:pPr>
            <a:r>
              <a:rPr lang="es-UY" b="1"/>
              <a:t>    Rusia no se presentó.</a:t>
            </a:r>
            <a:endParaRPr lang="es-UY"/>
          </a:p>
        </p:txBody>
      </p:sp>
      <p:sp>
        <p:nvSpPr>
          <p:cNvPr id="54274" name="CuadroTexto 2"/>
          <p:cNvSpPr txBox="1">
            <a:spLocks noChangeArrowheads="1"/>
          </p:cNvSpPr>
          <p:nvPr/>
        </p:nvSpPr>
        <p:spPr bwMode="auto">
          <a:xfrm>
            <a:off x="323850" y="836613"/>
            <a:ext cx="8397875" cy="1616075"/>
          </a:xfrm>
          <a:prstGeom prst="rect">
            <a:avLst/>
          </a:prstGeom>
          <a:noFill/>
          <a:ln w="9525">
            <a:noFill/>
            <a:miter lim="800000"/>
            <a:headEnd/>
            <a:tailEnd/>
          </a:ln>
        </p:spPr>
        <p:txBody>
          <a:bodyPr>
            <a:spAutoFit/>
          </a:bodyPr>
          <a:lstStyle/>
          <a:p>
            <a:pPr marL="285750" indent="-285750">
              <a:buFont typeface="Wingdings" pitchFamily="2" charset="2"/>
              <a:buChar char="q"/>
            </a:pPr>
            <a:r>
              <a:rPr lang="es-ES" b="1"/>
              <a:t>22 .11.2013  Medidas provisionales: liberación del buque y personas detenidas, salir del territorio, previa constitución de fianza por  3.600.000 euros.</a:t>
            </a:r>
          </a:p>
          <a:p>
            <a:pPr marL="285750" indent="-285750">
              <a:buFont typeface="Wingdings" pitchFamily="2" charset="2"/>
              <a:buChar char="q"/>
            </a:pPr>
            <a:endParaRPr lang="es-ES" b="1"/>
          </a:p>
          <a:p>
            <a:pPr marL="285750" indent="-285750">
              <a:buFont typeface="Wingdings" pitchFamily="2" charset="2"/>
              <a:buChar char="q"/>
            </a:pPr>
            <a:endParaRPr lang="es-UY" b="1"/>
          </a:p>
        </p:txBody>
      </p:sp>
      <p:sp>
        <p:nvSpPr>
          <p:cNvPr id="54275" name="CuadroTexto 3"/>
          <p:cNvSpPr txBox="1">
            <a:spLocks noChangeArrowheads="1"/>
          </p:cNvSpPr>
          <p:nvPr/>
        </p:nvSpPr>
        <p:spPr bwMode="auto">
          <a:xfrm>
            <a:off x="395288" y="1989138"/>
            <a:ext cx="8208962" cy="1920875"/>
          </a:xfrm>
          <a:prstGeom prst="rect">
            <a:avLst/>
          </a:prstGeom>
          <a:noFill/>
          <a:ln w="9525">
            <a:noFill/>
            <a:miter lim="800000"/>
            <a:headEnd/>
            <a:tailEnd/>
          </a:ln>
        </p:spPr>
        <p:txBody>
          <a:bodyPr>
            <a:spAutoFit/>
          </a:bodyPr>
          <a:lstStyle/>
          <a:p>
            <a:pPr marL="342900" indent="-342900">
              <a:buFont typeface="Wingdings" pitchFamily="2" charset="2"/>
              <a:buChar char="q"/>
            </a:pPr>
            <a:r>
              <a:rPr lang="es-ES" b="1"/>
              <a:t>Tribunal Arbitral: Laudo 2015 </a:t>
            </a:r>
            <a:r>
              <a:rPr lang="es-UY" b="1"/>
              <a:t>consideró que Rusia violó sus obligaciones con los Países Bajos al subir sus agentes de seguridad a bordo del "Arctic Sunrise", inspeccionarlo, detener a la tripulación e incautarse del barco sin el consentimiento previo de ese país, bajo cuya bandera navegaba la embarcación.</a:t>
            </a:r>
            <a:r>
              <a:rPr lang="es-ES" b="1"/>
              <a:t> Violación de la orden del tribunal.</a:t>
            </a:r>
            <a:endParaRPr lang="es-UY" b="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00113" y="333375"/>
            <a:ext cx="6551612" cy="495300"/>
          </a:xfrm>
          <a:prstGeom prst="rect">
            <a:avLst/>
          </a:prstGeom>
          <a:noFill/>
          <a:ln w="38100">
            <a:solidFill>
              <a:schemeClr val="accent4">
                <a:lumMod val="75000"/>
              </a:schemeClr>
            </a:solidFill>
          </a:ln>
        </p:spPr>
        <p:txBody>
          <a:bodyPr>
            <a:spAutoFit/>
          </a:bodyPr>
          <a:lstStyle/>
          <a:p>
            <a:pPr>
              <a:defRPr/>
            </a:pPr>
            <a:r>
              <a:rPr lang="en-US" sz="2400" b="1"/>
              <a:t>Caso : “ARA Libertad”   Argentina c/Ghana</a:t>
            </a:r>
            <a:endParaRPr lang="es-ES" sz="2400" b="1"/>
          </a:p>
        </p:txBody>
      </p:sp>
      <p:sp>
        <p:nvSpPr>
          <p:cNvPr id="55298" name="3 CuadroTexto"/>
          <p:cNvSpPr txBox="1">
            <a:spLocks noChangeArrowheads="1"/>
          </p:cNvSpPr>
          <p:nvPr/>
        </p:nvSpPr>
        <p:spPr bwMode="auto">
          <a:xfrm>
            <a:off x="0" y="1052513"/>
            <a:ext cx="8713788" cy="3749675"/>
          </a:xfrm>
          <a:prstGeom prst="rect">
            <a:avLst/>
          </a:prstGeom>
          <a:noFill/>
          <a:ln w="9525">
            <a:noFill/>
            <a:miter lim="800000"/>
            <a:headEnd/>
            <a:tailEnd/>
          </a:ln>
        </p:spPr>
        <p:txBody>
          <a:bodyPr>
            <a:spAutoFit/>
          </a:bodyPr>
          <a:lstStyle/>
          <a:p>
            <a:pPr>
              <a:buFont typeface="Wingdings" pitchFamily="2" charset="2"/>
              <a:buChar char="ü"/>
            </a:pPr>
            <a:r>
              <a:rPr lang="en-US" b="1"/>
              <a:t>Solicitud:  Medidas provisionales por detención forzosa en Puerto  </a:t>
            </a:r>
          </a:p>
          <a:p>
            <a:pPr>
              <a:buFont typeface="Wingdings" pitchFamily="2" charset="2"/>
              <a:buNone/>
            </a:pPr>
            <a:r>
              <a:rPr lang="en-US" b="1"/>
              <a:t>                     de  Ghana de buque de guerra  Fragata Libertad -  </a:t>
            </a:r>
          </a:p>
          <a:p>
            <a:pPr>
              <a:buFont typeface="Wingdings" pitchFamily="2" charset="2"/>
              <a:buNone/>
            </a:pPr>
            <a:r>
              <a:rPr lang="en-US" b="1"/>
              <a:t>                     14/11/2012.</a:t>
            </a:r>
          </a:p>
          <a:p>
            <a:endParaRPr lang="en-US" b="1"/>
          </a:p>
          <a:p>
            <a:pPr>
              <a:buFont typeface="Wingdings" pitchFamily="2" charset="2"/>
              <a:buChar char="ü"/>
            </a:pPr>
            <a:r>
              <a:rPr lang="en-US" b="1"/>
              <a:t>Argentina aplicó art. 283:  “Intercambio de opiniones”.</a:t>
            </a:r>
          </a:p>
          <a:p>
            <a:endParaRPr lang="en-US" b="1"/>
          </a:p>
          <a:p>
            <a:r>
              <a:rPr lang="en-US" b="1"/>
              <a:t>Medida provisional: “Se libere inmediatamente y sin condiciones a la  </a:t>
            </a:r>
          </a:p>
          <a:p>
            <a:r>
              <a:rPr lang="en-US" b="1"/>
              <a:t>                                     Fragata ARA Libertad, asegurándose que el Comandante y su tripulación  puedan  salir del puerto y de los espacios marítimos de Ghana -  15/12/2012</a:t>
            </a:r>
          </a:p>
          <a:p>
            <a:endParaRPr lang="en-US" b="1"/>
          </a:p>
          <a:p>
            <a:r>
              <a:rPr lang="en-US" b="1"/>
              <a:t>                 </a:t>
            </a:r>
            <a:endParaRPr lang="es-ES" b="1"/>
          </a:p>
        </p:txBody>
      </p:sp>
      <p:pic>
        <p:nvPicPr>
          <p:cNvPr id="17410" name="Picture 2" descr="https://amilcarmoretti.files.wordpress.com/2012/11/fragata-libertad.jpg?w=500"/>
          <p:cNvPicPr>
            <a:picLocks noChangeAspect="1" noChangeArrowheads="1"/>
          </p:cNvPicPr>
          <p:nvPr/>
        </p:nvPicPr>
        <p:blipFill>
          <a:blip r:embed="rId2" cstate="print"/>
          <a:srcRect/>
          <a:stretch>
            <a:fillRect/>
          </a:stretch>
        </p:blipFill>
        <p:spPr bwMode="auto">
          <a:xfrm>
            <a:off x="4519042" y="3959027"/>
            <a:ext cx="4409551" cy="2636911"/>
          </a:xfrm>
          <a:prstGeom prst="rect">
            <a:avLst/>
          </a:prstGeom>
          <a:noFill/>
          <a:ln w="57150">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55300" name="CuadroTexto 2"/>
          <p:cNvSpPr txBox="1">
            <a:spLocks noChangeArrowheads="1"/>
          </p:cNvSpPr>
          <p:nvPr/>
        </p:nvSpPr>
        <p:spPr bwMode="auto">
          <a:xfrm>
            <a:off x="179388" y="4797425"/>
            <a:ext cx="4679950" cy="1739900"/>
          </a:xfrm>
          <a:prstGeom prst="rect">
            <a:avLst/>
          </a:prstGeom>
          <a:solidFill>
            <a:schemeClr val="bg1"/>
          </a:solidFill>
          <a:ln w="9525">
            <a:noFill/>
            <a:miter lim="800000"/>
            <a:headEnd/>
            <a:tailEnd/>
          </a:ln>
        </p:spPr>
        <p:txBody>
          <a:bodyPr>
            <a:spAutoFit/>
          </a:bodyPr>
          <a:lstStyle/>
          <a:p>
            <a:r>
              <a:rPr lang="es-ES" sz="1800" b="1"/>
              <a:t>13/11/2013:    Tribunal Arbitral: Conclusión </a:t>
            </a:r>
          </a:p>
          <a:p>
            <a:endParaRPr lang="es-ES" sz="1800" b="1"/>
          </a:p>
          <a:p>
            <a:r>
              <a:rPr lang="es-ES" sz="1800" b="1"/>
              <a:t>“Acuerdo de partes y orden de conclusión constituyen  satisfacción</a:t>
            </a:r>
          </a:p>
          <a:p>
            <a:r>
              <a:rPr lang="es-ES" sz="1800" b="1"/>
              <a:t>suficiente”</a:t>
            </a:r>
            <a:endParaRPr lang="es-UY" sz="1800" b="1"/>
          </a:p>
        </p:txBody>
      </p:sp>
      <p:sp>
        <p:nvSpPr>
          <p:cNvPr id="6" name="Explosión: 14 puntos 5">
            <a:extLst/>
          </p:cNvPr>
          <p:cNvSpPr/>
          <p:nvPr/>
        </p:nvSpPr>
        <p:spPr>
          <a:xfrm>
            <a:off x="0" y="4292600"/>
            <a:ext cx="360363" cy="371475"/>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UY"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2 Imagen" descr="zonas todas nuevo aAEND.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CuadroTexto"/>
          <p:cNvSpPr txBox="1">
            <a:spLocks noChangeArrowheads="1"/>
          </p:cNvSpPr>
          <p:nvPr/>
        </p:nvSpPr>
        <p:spPr bwMode="auto">
          <a:xfrm>
            <a:off x="2700338" y="692150"/>
            <a:ext cx="3671887" cy="461963"/>
          </a:xfrm>
          <a:prstGeom prst="rect">
            <a:avLst/>
          </a:prstGeom>
          <a:noFill/>
          <a:ln w="9525">
            <a:noFill/>
            <a:miter lim="800000"/>
            <a:headEnd/>
            <a:tailEnd/>
          </a:ln>
        </p:spPr>
        <p:txBody>
          <a:bodyPr>
            <a:spAutoFit/>
          </a:bodyPr>
          <a:lstStyle/>
          <a:p>
            <a:r>
              <a:rPr lang="en-US" sz="2400" b="1"/>
              <a:t>TRIBUNAL  ARBITRAL</a:t>
            </a:r>
            <a:endParaRPr lang="es-ES" sz="2400" b="1"/>
          </a:p>
        </p:txBody>
      </p:sp>
      <p:sp>
        <p:nvSpPr>
          <p:cNvPr id="56322" name="2 CuadroTexto"/>
          <p:cNvSpPr txBox="1">
            <a:spLocks noChangeArrowheads="1"/>
          </p:cNvSpPr>
          <p:nvPr/>
        </p:nvSpPr>
        <p:spPr bwMode="auto">
          <a:xfrm>
            <a:off x="1763713" y="1557338"/>
            <a:ext cx="5329237" cy="396875"/>
          </a:xfrm>
          <a:prstGeom prst="rect">
            <a:avLst/>
          </a:prstGeom>
          <a:noFill/>
          <a:ln w="9525">
            <a:noFill/>
            <a:miter lim="800000"/>
            <a:headEnd/>
            <a:tailEnd/>
          </a:ln>
        </p:spPr>
        <p:txBody>
          <a:bodyPr>
            <a:spAutoFit/>
          </a:bodyPr>
          <a:lstStyle/>
          <a:p>
            <a:pPr>
              <a:buFont typeface="Wingdings" pitchFamily="2" charset="2"/>
              <a:buChar char="Ø"/>
            </a:pPr>
            <a:r>
              <a:rPr lang="en-US" b="1"/>
              <a:t>Constituido de conformidad ANEXO VII.</a:t>
            </a:r>
            <a:endParaRPr lang="es-ES" b="1"/>
          </a:p>
        </p:txBody>
      </p:sp>
      <p:sp>
        <p:nvSpPr>
          <p:cNvPr id="56323" name="3 CuadroTexto"/>
          <p:cNvSpPr txBox="1">
            <a:spLocks noChangeArrowheads="1"/>
          </p:cNvSpPr>
          <p:nvPr/>
        </p:nvSpPr>
        <p:spPr bwMode="auto">
          <a:xfrm>
            <a:off x="1476375" y="2781300"/>
            <a:ext cx="7416800" cy="2282825"/>
          </a:xfrm>
          <a:prstGeom prst="rect">
            <a:avLst/>
          </a:prstGeom>
          <a:solidFill>
            <a:schemeClr val="bg1"/>
          </a:solidFill>
          <a:ln w="9525">
            <a:noFill/>
            <a:miter lim="800000"/>
            <a:headEnd/>
            <a:tailEnd/>
          </a:ln>
        </p:spPr>
        <p:txBody>
          <a:bodyPr>
            <a:spAutoFit/>
          </a:bodyPr>
          <a:lstStyle/>
          <a:p>
            <a:pPr>
              <a:buFont typeface="Wingdings" pitchFamily="2" charset="2"/>
              <a:buChar char="ü"/>
            </a:pPr>
            <a:r>
              <a:rPr lang="en-US" sz="2400" b="1"/>
              <a:t>Lista de Árbitros:   Secretario General de ONU.</a:t>
            </a:r>
          </a:p>
          <a:p>
            <a:pPr>
              <a:buFont typeface="Wingdings" pitchFamily="2" charset="2"/>
              <a:buChar char="ü"/>
            </a:pPr>
            <a:r>
              <a:rPr lang="en-US" sz="2400" b="1"/>
              <a:t>Integración:  5 miembros</a:t>
            </a:r>
          </a:p>
          <a:p>
            <a:pPr>
              <a:buFont typeface="Wingdings" pitchFamily="2" charset="2"/>
              <a:buChar char="ü"/>
            </a:pPr>
            <a:r>
              <a:rPr lang="en-US" sz="2400" b="1"/>
              <a:t>Decisiones: Mayoría.</a:t>
            </a:r>
          </a:p>
          <a:p>
            <a:pPr>
              <a:buFont typeface="Wingdings" pitchFamily="2" charset="2"/>
              <a:buChar char="ü"/>
            </a:pPr>
            <a:r>
              <a:rPr lang="en-US" sz="2400" b="1"/>
              <a:t>Laudo: Motivado</a:t>
            </a:r>
          </a:p>
          <a:p>
            <a:r>
              <a:rPr lang="en-US" sz="2400" b="1"/>
              <a:t>                Definitivo</a:t>
            </a:r>
          </a:p>
          <a:p>
            <a:r>
              <a:rPr lang="en-US" sz="2400" b="1"/>
              <a:t>                Inapelable</a:t>
            </a:r>
            <a:endParaRPr lang="es-ES" sz="2400" b="1"/>
          </a:p>
        </p:txBody>
      </p:sp>
      <p:sp>
        <p:nvSpPr>
          <p:cNvPr id="6" name="5 Rectángulo"/>
          <p:cNvSpPr/>
          <p:nvPr/>
        </p:nvSpPr>
        <p:spPr>
          <a:xfrm>
            <a:off x="2124075" y="549275"/>
            <a:ext cx="4968875" cy="7191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uadroTexto 1"/>
          <p:cNvSpPr txBox="1">
            <a:spLocks noChangeArrowheads="1"/>
          </p:cNvSpPr>
          <p:nvPr/>
        </p:nvSpPr>
        <p:spPr bwMode="auto">
          <a:xfrm>
            <a:off x="228600" y="525463"/>
            <a:ext cx="4197350" cy="641350"/>
          </a:xfrm>
          <a:prstGeom prst="rect">
            <a:avLst/>
          </a:prstGeom>
          <a:noFill/>
          <a:ln w="9525">
            <a:noFill/>
            <a:miter lim="800000"/>
            <a:headEnd/>
            <a:tailEnd/>
          </a:ln>
        </p:spPr>
        <p:txBody>
          <a:bodyPr wrap="none">
            <a:spAutoFit/>
          </a:bodyPr>
          <a:lstStyle/>
          <a:p>
            <a:r>
              <a:rPr lang="es-ES" sz="1800" b="1"/>
              <a:t>Caso  CHAGOS</a:t>
            </a:r>
          </a:p>
          <a:p>
            <a:r>
              <a:rPr lang="es-ES" sz="1800" b="1"/>
              <a:t>Isla Diego García - Atolón de Chagos</a:t>
            </a:r>
            <a:endParaRPr lang="es-UY" sz="1800" b="1"/>
          </a:p>
        </p:txBody>
      </p:sp>
      <p:sp>
        <p:nvSpPr>
          <p:cNvPr id="57346" name="CuadroTexto 2"/>
          <p:cNvSpPr txBox="1">
            <a:spLocks noChangeArrowheads="1"/>
          </p:cNvSpPr>
          <p:nvPr/>
        </p:nvSpPr>
        <p:spPr bwMode="auto">
          <a:xfrm>
            <a:off x="4946650" y="444500"/>
            <a:ext cx="3103563" cy="400050"/>
          </a:xfrm>
          <a:prstGeom prst="rect">
            <a:avLst/>
          </a:prstGeom>
          <a:noFill/>
          <a:ln w="38100">
            <a:solidFill>
              <a:schemeClr val="tx1"/>
            </a:solidFill>
            <a:miter lim="800000"/>
            <a:headEnd/>
            <a:tailEnd/>
          </a:ln>
        </p:spPr>
        <p:txBody>
          <a:bodyPr wrap="none">
            <a:spAutoFit/>
          </a:bodyPr>
          <a:lstStyle/>
          <a:p>
            <a:r>
              <a:rPr lang="es-ES" b="1"/>
              <a:t>Mauricio c. Reino Unido</a:t>
            </a:r>
            <a:endParaRPr lang="es-UY" b="1"/>
          </a:p>
        </p:txBody>
      </p:sp>
      <p:pic>
        <p:nvPicPr>
          <p:cNvPr id="57347" name="Picture 6" descr="Mapa que muestra las Islas Chagos en el Océano Índico"/>
          <p:cNvPicPr>
            <a:picLocks noChangeAspect="1" noChangeArrowheads="1"/>
          </p:cNvPicPr>
          <p:nvPr/>
        </p:nvPicPr>
        <p:blipFill>
          <a:blip r:embed="rId2"/>
          <a:srcRect/>
          <a:stretch>
            <a:fillRect/>
          </a:stretch>
        </p:blipFill>
        <p:spPr bwMode="auto">
          <a:xfrm>
            <a:off x="539750" y="1412875"/>
            <a:ext cx="5184775" cy="3343275"/>
          </a:xfrm>
          <a:prstGeom prst="rect">
            <a:avLst/>
          </a:prstGeom>
          <a:noFill/>
          <a:ln w="9525">
            <a:noFill/>
            <a:miter lim="800000"/>
            <a:headEnd/>
            <a:tailEnd/>
          </a:ln>
        </p:spPr>
      </p:pic>
      <p:sp>
        <p:nvSpPr>
          <p:cNvPr id="5" name="Explosión: 14 puntos 4">
            <a:extLst/>
          </p:cNvPr>
          <p:cNvSpPr/>
          <p:nvPr/>
        </p:nvSpPr>
        <p:spPr>
          <a:xfrm>
            <a:off x="4116388" y="1628775"/>
            <a:ext cx="311150" cy="287338"/>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UY" sz="1800"/>
          </a:p>
        </p:txBody>
      </p:sp>
      <p:sp>
        <p:nvSpPr>
          <p:cNvPr id="6" name="Explosión: 14 puntos 5">
            <a:extLst/>
          </p:cNvPr>
          <p:cNvSpPr/>
          <p:nvPr/>
        </p:nvSpPr>
        <p:spPr>
          <a:xfrm>
            <a:off x="2339975" y="3644900"/>
            <a:ext cx="215900" cy="21590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UY" sz="1800"/>
          </a:p>
        </p:txBody>
      </p:sp>
      <p:pic>
        <p:nvPicPr>
          <p:cNvPr id="7" name="Picture 4" descr="Isla Diego García">
            <a:extLst/>
          </p:cNvPr>
          <p:cNvPicPr>
            <a:picLocks noChangeAspect="1" noChangeArrowheads="1"/>
          </p:cNvPicPr>
          <p:nvPr/>
        </p:nvPicPr>
        <p:blipFill>
          <a:blip r:embed="rId3">
            <a:extLst/>
          </a:blip>
          <a:srcRect/>
          <a:stretch>
            <a:fillRect/>
          </a:stretch>
        </p:blipFill>
        <p:spPr bwMode="auto">
          <a:xfrm>
            <a:off x="3923928" y="1336267"/>
            <a:ext cx="4104456" cy="2308757"/>
          </a:xfrm>
          <a:prstGeom prst="rect">
            <a:avLst/>
          </a:prstGeom>
          <a:noFill/>
          <a:scene3d>
            <a:camera prst="perspectiveHeroicExtremeLeftFacing"/>
            <a:lightRig rig="threePt" dir="t"/>
          </a:scene3d>
          <a:extLst/>
        </p:spPr>
      </p:pic>
      <p:sp>
        <p:nvSpPr>
          <p:cNvPr id="57351" name="Rectángulo 7"/>
          <p:cNvSpPr>
            <a:spLocks noChangeArrowheads="1"/>
          </p:cNvSpPr>
          <p:nvPr/>
        </p:nvSpPr>
        <p:spPr bwMode="auto">
          <a:xfrm>
            <a:off x="392113" y="5121275"/>
            <a:ext cx="6318250" cy="923925"/>
          </a:xfrm>
          <a:prstGeom prst="rect">
            <a:avLst/>
          </a:prstGeom>
          <a:solidFill>
            <a:schemeClr val="bg1"/>
          </a:solidFill>
          <a:ln w="9525">
            <a:solidFill>
              <a:schemeClr val="tx1"/>
            </a:solidFill>
            <a:miter lim="800000"/>
            <a:headEnd/>
            <a:tailEnd/>
          </a:ln>
        </p:spPr>
        <p:txBody>
          <a:bodyPr>
            <a:spAutoFit/>
          </a:bodyPr>
          <a:lstStyle/>
          <a:p>
            <a:r>
              <a:rPr lang="es-UY" sz="1800" b="1">
                <a:solidFill>
                  <a:srgbClr val="ECECEC"/>
                </a:solidFill>
                <a:latin typeface="Helmet"/>
              </a:rPr>
              <a:t>1966  :  Luego de expulsar a la población local, Reino Unido arrendó la isla Diego García a Estados Unidos para una base militar.</a:t>
            </a:r>
            <a:endParaRPr lang="es-UY" sz="1800" b="1"/>
          </a:p>
        </p:txBody>
      </p:sp>
      <p:sp>
        <p:nvSpPr>
          <p:cNvPr id="57352" name="Oval 9"/>
          <p:cNvSpPr>
            <a:spLocks noChangeArrowheads="1"/>
          </p:cNvSpPr>
          <p:nvPr/>
        </p:nvSpPr>
        <p:spPr bwMode="auto">
          <a:xfrm>
            <a:off x="250825" y="188913"/>
            <a:ext cx="360363" cy="287337"/>
          </a:xfrm>
          <a:prstGeom prst="ellipse">
            <a:avLst/>
          </a:prstGeom>
          <a:solidFill>
            <a:srgbClr val="F7155B"/>
          </a:solidFill>
          <a:ln w="9525">
            <a:solidFill>
              <a:schemeClr val="tx1"/>
            </a:solidFill>
            <a:round/>
            <a:headEnd/>
            <a:tailEnd/>
          </a:ln>
        </p:spPr>
        <p:txBody>
          <a:bodyPr wrap="none" anchor="ctr"/>
          <a:lstStyle/>
          <a:p>
            <a:endParaRPr lang="es-CL"/>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p:cNvPr>
          <p:cNvSpPr/>
          <p:nvPr/>
        </p:nvSpPr>
        <p:spPr>
          <a:xfrm>
            <a:off x="3132138" y="1949450"/>
            <a:ext cx="5256212" cy="1601788"/>
          </a:xfrm>
          <a:prstGeom prst="rect">
            <a:avLst/>
          </a:prstGeom>
          <a:solidFill>
            <a:schemeClr val="tx1"/>
          </a:solidFill>
        </p:spPr>
        <p:txBody>
          <a:bodyPr>
            <a:spAutoFit/>
          </a:bodyPr>
          <a:lstStyle/>
          <a:p>
            <a:pPr marL="342900" indent="-342900">
              <a:buFont typeface="Wingdings" panose="05000000000000000000" pitchFamily="2" charset="2"/>
              <a:buChar char="q"/>
              <a:defRPr/>
            </a:pPr>
            <a:r>
              <a:rPr lang="es-UY" b="1" dirty="0">
                <a:solidFill>
                  <a:srgbClr val="404040"/>
                </a:solidFill>
                <a:latin typeface="Helmet"/>
              </a:rPr>
              <a:t> 2015 Tribunal</a:t>
            </a:r>
            <a:r>
              <a:rPr lang="es-UY" b="1" u="sng" dirty="0">
                <a:solidFill>
                  <a:srgbClr val="404040"/>
                </a:solidFill>
                <a:latin typeface="inherit"/>
              </a:rPr>
              <a:t> de Arbitraje</a:t>
            </a:r>
            <a:r>
              <a:rPr lang="es-UY" b="1" dirty="0">
                <a:solidFill>
                  <a:srgbClr val="404040"/>
                </a:solidFill>
                <a:latin typeface="Helmet"/>
              </a:rPr>
              <a:t>,  calificó de ilegal la decisión de Reino Unido de establecer unilateralmente una zona de protección marina en torno a las islas.</a:t>
            </a:r>
          </a:p>
          <a:p>
            <a:pPr>
              <a:defRPr/>
            </a:pPr>
            <a:endParaRPr lang="es-UY" sz="1800" dirty="0">
              <a:solidFill>
                <a:srgbClr val="404040"/>
              </a:solidFill>
              <a:latin typeface="inherit"/>
            </a:endParaRPr>
          </a:p>
        </p:txBody>
      </p:sp>
      <p:pic>
        <p:nvPicPr>
          <p:cNvPr id="58370" name="Picture 2" descr="http://www.elpais.cr/wp-content/uploads/2017/06/Archipi%C3%A9lago-de-Chagos.-Redes.jpeg"/>
          <p:cNvPicPr>
            <a:picLocks noChangeAspect="1" noChangeArrowheads="1"/>
          </p:cNvPicPr>
          <p:nvPr/>
        </p:nvPicPr>
        <p:blipFill>
          <a:blip r:embed="rId2"/>
          <a:srcRect/>
          <a:stretch>
            <a:fillRect/>
          </a:stretch>
        </p:blipFill>
        <p:spPr bwMode="auto">
          <a:xfrm>
            <a:off x="5702300" y="252413"/>
            <a:ext cx="2847975" cy="1600200"/>
          </a:xfrm>
          <a:prstGeom prst="rect">
            <a:avLst/>
          </a:prstGeom>
          <a:noFill/>
          <a:ln w="38100">
            <a:solidFill>
              <a:schemeClr val="tx1"/>
            </a:solidFill>
            <a:miter lim="800000"/>
            <a:headEnd/>
            <a:tailEnd/>
          </a:ln>
        </p:spPr>
      </p:pic>
      <p:sp>
        <p:nvSpPr>
          <p:cNvPr id="58371" name="Rectángulo 3"/>
          <p:cNvSpPr>
            <a:spLocks noChangeArrowheads="1"/>
          </p:cNvSpPr>
          <p:nvPr/>
        </p:nvSpPr>
        <p:spPr bwMode="auto">
          <a:xfrm>
            <a:off x="979488" y="4108450"/>
            <a:ext cx="7185025" cy="1797050"/>
          </a:xfrm>
          <a:prstGeom prst="rect">
            <a:avLst/>
          </a:prstGeom>
          <a:solidFill>
            <a:schemeClr val="tx1"/>
          </a:solidFill>
          <a:ln w="57150">
            <a:solidFill>
              <a:schemeClr val="bg1"/>
            </a:solidFill>
            <a:miter lim="800000"/>
            <a:headEnd/>
            <a:tailEnd/>
          </a:ln>
        </p:spPr>
        <p:txBody>
          <a:bodyPr>
            <a:spAutoFit/>
          </a:bodyPr>
          <a:lstStyle/>
          <a:p>
            <a:pPr marL="285750" indent="-285750">
              <a:buFont typeface="Wingdings" pitchFamily="2" charset="2"/>
              <a:buChar char="q"/>
            </a:pPr>
            <a:r>
              <a:rPr lang="es-UY" sz="1800" b="1">
                <a:solidFill>
                  <a:srgbClr val="000000"/>
                </a:solidFill>
                <a:latin typeface="Droid Sans"/>
              </a:rPr>
              <a:t> 22 de junio 2017: la Asamblea General de Naciones Unidas optó por solicitar a la Corte Internacional de Justicia (CIJ) una opinión consultiva con relación a la controversia que opone desde su independencia a Mauricio (también conocida como Isla Mauricio) al Reino Unido. El texto de la </a:t>
            </a:r>
            <a:r>
              <a:rPr lang="es-UY" sz="1800" b="1">
                <a:solidFill>
                  <a:srgbClr val="000CB5"/>
                </a:solidFill>
                <a:latin typeface="Droid Sans"/>
                <a:hlinkClick r:id="rId3"/>
              </a:rPr>
              <a:t>resolución A/RES/71/292</a:t>
            </a:r>
            <a:endParaRPr lang="es-UY" sz="1800" b="1"/>
          </a:p>
        </p:txBody>
      </p:sp>
      <p:pic>
        <p:nvPicPr>
          <p:cNvPr id="7" name="Picture 2" descr="Joven con un carteL que dice &quot;Debemos regresar a Diego Garcia&quot;">
            <a:extLst/>
          </p:cNvPr>
          <p:cNvPicPr>
            <a:picLocks noChangeAspect="1" noChangeArrowheads="1"/>
          </p:cNvPicPr>
          <p:nvPr/>
        </p:nvPicPr>
        <p:blipFill>
          <a:blip r:embed="rId4">
            <a:extLst/>
          </a:blip>
          <a:srcRect/>
          <a:stretch>
            <a:fillRect/>
          </a:stretch>
        </p:blipFill>
        <p:spPr bwMode="auto">
          <a:xfrm>
            <a:off x="83084" y="252760"/>
            <a:ext cx="3359274" cy="3359274"/>
          </a:xfrm>
          <a:prstGeom prst="rect">
            <a:avLst/>
          </a:prstGeom>
          <a:noFill/>
          <a:scene3d>
            <a:camera prst="perspectiveContrastingRightFacing"/>
            <a:lightRig rig="threePt" dir="t"/>
          </a:scene3d>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p:cNvPr>
          <p:cNvSpPr/>
          <p:nvPr/>
        </p:nvSpPr>
        <p:spPr>
          <a:xfrm>
            <a:off x="539750" y="908050"/>
            <a:ext cx="8064500" cy="55451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UY" sz="1800" dirty="0"/>
          </a:p>
        </p:txBody>
      </p:sp>
      <p:pic>
        <p:nvPicPr>
          <p:cNvPr id="59394" name="Picture 2" descr="https://latierraesflat.files.wordpress.com/2012/12/image001.jpg"/>
          <p:cNvPicPr>
            <a:picLocks noChangeAspect="1" noChangeArrowheads="1"/>
          </p:cNvPicPr>
          <p:nvPr/>
        </p:nvPicPr>
        <p:blipFill>
          <a:blip r:embed="rId2"/>
          <a:srcRect/>
          <a:stretch>
            <a:fillRect/>
          </a:stretch>
        </p:blipFill>
        <p:spPr bwMode="auto">
          <a:xfrm>
            <a:off x="900113" y="1268413"/>
            <a:ext cx="7416800" cy="4784725"/>
          </a:xfrm>
          <a:prstGeom prst="rect">
            <a:avLst/>
          </a:prstGeom>
          <a:noFill/>
          <a:ln w="9525">
            <a:noFill/>
            <a:miter lim="800000"/>
            <a:headEnd/>
            <a:tailEnd/>
          </a:ln>
        </p:spPr>
      </p:pic>
      <p:sp>
        <p:nvSpPr>
          <p:cNvPr id="59395" name="CuadroTexto 2"/>
          <p:cNvSpPr txBox="1">
            <a:spLocks noChangeArrowheads="1"/>
          </p:cNvSpPr>
          <p:nvPr/>
        </p:nvSpPr>
        <p:spPr bwMode="auto">
          <a:xfrm>
            <a:off x="303213" y="307975"/>
            <a:ext cx="8537575" cy="400050"/>
          </a:xfrm>
          <a:prstGeom prst="rect">
            <a:avLst/>
          </a:prstGeom>
          <a:noFill/>
          <a:ln w="9525">
            <a:noFill/>
            <a:miter lim="800000"/>
            <a:headEnd/>
            <a:tailEnd/>
          </a:ln>
        </p:spPr>
        <p:txBody>
          <a:bodyPr wrap="none">
            <a:spAutoFit/>
          </a:bodyPr>
          <a:lstStyle/>
          <a:p>
            <a:r>
              <a:rPr lang="es-ES" b="1"/>
              <a:t>Caso  Mar de la China meridional        Filipinas c. Rep. Popular China</a:t>
            </a:r>
            <a:endParaRPr lang="es-UY" b="1"/>
          </a:p>
        </p:txBody>
      </p:sp>
      <p:sp>
        <p:nvSpPr>
          <p:cNvPr id="59396" name="CuadroTexto 3"/>
          <p:cNvSpPr txBox="1">
            <a:spLocks noChangeArrowheads="1"/>
          </p:cNvSpPr>
          <p:nvPr/>
        </p:nvSpPr>
        <p:spPr bwMode="auto">
          <a:xfrm>
            <a:off x="303213" y="623888"/>
            <a:ext cx="1327150" cy="366712"/>
          </a:xfrm>
          <a:prstGeom prst="rect">
            <a:avLst/>
          </a:prstGeom>
          <a:noFill/>
          <a:ln w="9525">
            <a:noFill/>
            <a:miter lim="800000"/>
            <a:headEnd/>
            <a:tailEnd/>
          </a:ln>
        </p:spPr>
        <p:txBody>
          <a:bodyPr wrap="none">
            <a:spAutoFit/>
          </a:bodyPr>
          <a:lstStyle/>
          <a:p>
            <a:r>
              <a:rPr lang="es-ES" sz="1800"/>
              <a:t>12.07.2016</a:t>
            </a:r>
            <a:endParaRPr lang="es-UY" sz="1800"/>
          </a:p>
        </p:txBody>
      </p:sp>
      <p:sp>
        <p:nvSpPr>
          <p:cNvPr id="59397" name="Rectangle 6"/>
          <p:cNvSpPr>
            <a:spLocks noChangeArrowheads="1"/>
          </p:cNvSpPr>
          <p:nvPr/>
        </p:nvSpPr>
        <p:spPr bwMode="auto">
          <a:xfrm>
            <a:off x="0" y="188913"/>
            <a:ext cx="287338" cy="360362"/>
          </a:xfrm>
          <a:prstGeom prst="rect">
            <a:avLst/>
          </a:prstGeom>
          <a:solidFill>
            <a:schemeClr val="accent2"/>
          </a:solidFill>
          <a:ln w="9525">
            <a:solidFill>
              <a:schemeClr val="tx1"/>
            </a:solidFill>
            <a:miter lim="800000"/>
            <a:headEnd/>
            <a:tailEnd/>
          </a:ln>
        </p:spPr>
        <p:txBody>
          <a:bodyPr wrap="none" anchor="ctr"/>
          <a:lstStyle/>
          <a:p>
            <a:endParaRPr lang="es-CL"/>
          </a:p>
        </p:txBody>
      </p:sp>
      <p:sp>
        <p:nvSpPr>
          <p:cNvPr id="59398" name="Line 7"/>
          <p:cNvSpPr>
            <a:spLocks noChangeShapeType="1"/>
          </p:cNvSpPr>
          <p:nvPr/>
        </p:nvSpPr>
        <p:spPr bwMode="auto">
          <a:xfrm>
            <a:off x="4500563" y="549275"/>
            <a:ext cx="431800" cy="0"/>
          </a:xfrm>
          <a:prstGeom prst="line">
            <a:avLst/>
          </a:prstGeom>
          <a:noFill/>
          <a:ln w="9525">
            <a:solidFill>
              <a:schemeClr val="tx1"/>
            </a:solidFill>
            <a:round/>
            <a:headEnd/>
            <a:tailEnd type="triangle" w="med" len="med"/>
          </a:ln>
        </p:spPr>
        <p:txBody>
          <a:bodyPr/>
          <a:lstStyle/>
          <a:p>
            <a:endParaRPr lang="es-CL"/>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ángulo 2"/>
          <p:cNvSpPr>
            <a:spLocks noChangeArrowheads="1"/>
          </p:cNvSpPr>
          <p:nvPr/>
        </p:nvSpPr>
        <p:spPr bwMode="auto">
          <a:xfrm>
            <a:off x="719138" y="2751138"/>
            <a:ext cx="7705725" cy="1169987"/>
          </a:xfrm>
          <a:prstGeom prst="rect">
            <a:avLst/>
          </a:prstGeom>
          <a:noFill/>
          <a:ln w="9525">
            <a:noFill/>
            <a:miter lim="800000"/>
            <a:headEnd/>
            <a:tailEnd/>
          </a:ln>
        </p:spPr>
        <p:txBody>
          <a:bodyPr>
            <a:spAutoFit/>
          </a:bodyPr>
          <a:lstStyle/>
          <a:p>
            <a:pPr marL="342900" indent="-342900">
              <a:lnSpc>
                <a:spcPct val="107000"/>
              </a:lnSpc>
              <a:spcAft>
                <a:spcPts val="800"/>
              </a:spcAft>
              <a:buFont typeface="Wingdings" pitchFamily="2" charset="2"/>
              <a:buChar char="q"/>
            </a:pPr>
            <a:r>
              <a:rPr lang="es-ES" b="1">
                <a:latin typeface="Calibri" pitchFamily="34" charset="0"/>
                <a:ea typeface="Calibri" pitchFamily="34" charset="0"/>
                <a:cs typeface="Times New Roman" pitchFamily="18" charset="0"/>
              </a:rPr>
              <a:t>Laudo :  definitivo y obligatorio -  art. 296  Convención y el art. 11 del Anexo VII. </a:t>
            </a:r>
          </a:p>
          <a:p>
            <a:pPr marL="342900" indent="-342900">
              <a:lnSpc>
                <a:spcPct val="107000"/>
              </a:lnSpc>
              <a:spcAft>
                <a:spcPts val="800"/>
              </a:spcAft>
              <a:buFont typeface="Wingdings" pitchFamily="2" charset="2"/>
              <a:buChar char="q"/>
            </a:pPr>
            <a:r>
              <a:rPr lang="es-ES" b="1">
                <a:latin typeface="Calibri" pitchFamily="34" charset="0"/>
                <a:ea typeface="Calibri" pitchFamily="34" charset="0"/>
                <a:cs typeface="Times New Roman" pitchFamily="18" charset="0"/>
              </a:rPr>
              <a:t>Decisión por unanimidad.</a:t>
            </a:r>
            <a:endParaRPr lang="es-UY">
              <a:latin typeface="Calibri" pitchFamily="34" charset="0"/>
              <a:ea typeface="Calibri" pitchFamily="34" charset="0"/>
              <a:cs typeface="Times New Roman" pitchFamily="18" charset="0"/>
            </a:endParaRPr>
          </a:p>
        </p:txBody>
      </p:sp>
      <p:sp>
        <p:nvSpPr>
          <p:cNvPr id="6" name="Rectángulo 5">
            <a:extLst/>
          </p:cNvPr>
          <p:cNvSpPr/>
          <p:nvPr/>
        </p:nvSpPr>
        <p:spPr>
          <a:xfrm>
            <a:off x="719138" y="909638"/>
            <a:ext cx="7540625" cy="1284287"/>
          </a:xfrm>
          <a:prstGeom prst="rect">
            <a:avLst/>
          </a:prstGeom>
        </p:spPr>
        <p:txBody>
          <a:bodyPr>
            <a:spAutoFit/>
          </a:bodyPr>
          <a:lstStyle/>
          <a:p>
            <a:pPr marL="342900" indent="-342900">
              <a:lnSpc>
                <a:spcPct val="107000"/>
              </a:lnSpc>
              <a:spcAft>
                <a:spcPts val="800"/>
              </a:spcAft>
              <a:buFont typeface="Wingdings" panose="05000000000000000000" pitchFamily="2" charset="2"/>
              <a:buChar char="q"/>
              <a:defRPr/>
            </a:pPr>
            <a:r>
              <a:rPr lang="es-ES" b="1" dirty="0">
                <a:latin typeface="Calibri" panose="020F0502020204030204" pitchFamily="34" charset="0"/>
                <a:ea typeface="Calibri" panose="020F0502020204030204" pitchFamily="34" charset="0"/>
                <a:cs typeface="Times New Roman" panose="02020603050405020304" pitchFamily="18" charset="0"/>
              </a:rPr>
              <a:t>El Tribunal se constituyó el 21 de junio de 2013 </a:t>
            </a:r>
          </a:p>
          <a:p>
            <a:pPr>
              <a:lnSpc>
                <a:spcPct val="107000"/>
              </a:lnSpc>
              <a:spcAft>
                <a:spcPts val="800"/>
              </a:spcAft>
              <a:defRPr/>
            </a:pPr>
            <a:r>
              <a:rPr lang="es-ES" b="1" dirty="0">
                <a:latin typeface="Calibri" panose="020F0502020204030204" pitchFamily="34" charset="0"/>
                <a:ea typeface="Calibri" panose="020F0502020204030204" pitchFamily="34" charset="0"/>
                <a:cs typeface="Times New Roman" panose="02020603050405020304" pitchFamily="18" charset="0"/>
              </a:rPr>
              <a:t>                 Anexo VII de la Convención para decidir la controversia   </a:t>
            </a:r>
          </a:p>
          <a:p>
            <a:pPr>
              <a:lnSpc>
                <a:spcPct val="107000"/>
              </a:lnSpc>
              <a:spcAft>
                <a:spcPts val="800"/>
              </a:spcAft>
              <a:defRPr/>
            </a:pPr>
            <a:r>
              <a:rPr lang="es-ES" b="1" dirty="0">
                <a:latin typeface="Calibri" panose="020F0502020204030204" pitchFamily="34" charset="0"/>
                <a:ea typeface="Calibri" panose="020F0502020204030204" pitchFamily="34" charset="0"/>
                <a:cs typeface="Times New Roman" panose="02020603050405020304" pitchFamily="18" charset="0"/>
              </a:rPr>
              <a:t>                  presentada por Filipinas.</a:t>
            </a:r>
            <a:endParaRPr lang="es-UY"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0419" name="Rectángulo 7"/>
          <p:cNvSpPr>
            <a:spLocks noChangeArrowheads="1"/>
          </p:cNvSpPr>
          <p:nvPr/>
        </p:nvSpPr>
        <p:spPr bwMode="auto">
          <a:xfrm>
            <a:off x="755650" y="4149725"/>
            <a:ext cx="6477000" cy="742950"/>
          </a:xfrm>
          <a:prstGeom prst="rect">
            <a:avLst/>
          </a:prstGeom>
          <a:solidFill>
            <a:schemeClr val="bg1"/>
          </a:solidFill>
          <a:ln w="9525">
            <a:noFill/>
            <a:miter lim="800000"/>
            <a:headEnd/>
            <a:tailEnd/>
          </a:ln>
        </p:spPr>
        <p:txBody>
          <a:bodyPr>
            <a:spAutoFit/>
          </a:bodyPr>
          <a:lstStyle/>
          <a:p>
            <a:pPr marL="342900" indent="-342900">
              <a:lnSpc>
                <a:spcPct val="107000"/>
              </a:lnSpc>
              <a:spcAft>
                <a:spcPts val="800"/>
              </a:spcAft>
              <a:buFont typeface="Wingdings" pitchFamily="2" charset="2"/>
              <a:buChar char="q"/>
            </a:pPr>
            <a:r>
              <a:rPr lang="es-ES" b="1">
                <a:latin typeface="Calibri" pitchFamily="34" charset="0"/>
                <a:ea typeface="Calibri" pitchFamily="34" charset="0"/>
                <a:cs typeface="Times New Roman" pitchFamily="18" charset="0"/>
              </a:rPr>
              <a:t>julio de 2013: el Tribunal  designó a la CPA para desempeñarse como Secretaría en el procedimiento.</a:t>
            </a:r>
            <a:endParaRPr lang="es-UY">
              <a:latin typeface="Calibri" pitchFamily="34" charset="0"/>
              <a:ea typeface="Calibri" pitchFamily="34" charset="0"/>
              <a:cs typeface="Times New Roman" pitchFamily="18" charset="0"/>
            </a:endParaRPr>
          </a:p>
        </p:txBody>
      </p:sp>
      <p:sp>
        <p:nvSpPr>
          <p:cNvPr id="10" name="Flecha: curvada hacia la derecha 9">
            <a:extLst/>
          </p:cNvPr>
          <p:cNvSpPr/>
          <p:nvPr/>
        </p:nvSpPr>
        <p:spPr>
          <a:xfrm>
            <a:off x="1187450" y="1341438"/>
            <a:ext cx="431800" cy="704850"/>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UY" sz="1800">
              <a:solidFill>
                <a:schemeClr val="tx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ángulo 1"/>
          <p:cNvSpPr>
            <a:spLocks noChangeArrowheads="1"/>
          </p:cNvSpPr>
          <p:nvPr/>
        </p:nvSpPr>
        <p:spPr bwMode="auto">
          <a:xfrm>
            <a:off x="325438" y="220663"/>
            <a:ext cx="7705725" cy="1458912"/>
          </a:xfrm>
          <a:prstGeom prst="rect">
            <a:avLst/>
          </a:prstGeom>
          <a:noFill/>
          <a:ln w="9525">
            <a:noFill/>
            <a:miter lim="800000"/>
            <a:headEnd/>
            <a:tailEnd/>
          </a:ln>
        </p:spPr>
        <p:txBody>
          <a:bodyPr>
            <a:spAutoFit/>
          </a:bodyPr>
          <a:lstStyle/>
          <a:p>
            <a:pPr>
              <a:lnSpc>
                <a:spcPct val="107000"/>
              </a:lnSpc>
              <a:spcAft>
                <a:spcPts val="800"/>
              </a:spcAft>
            </a:pPr>
            <a:r>
              <a:rPr lang="es-ES" sz="2400" b="1" u="sng">
                <a:latin typeface="Calibri" pitchFamily="34" charset="0"/>
                <a:ea typeface="Calibri" pitchFamily="34" charset="0"/>
                <a:cs typeface="Times New Roman" pitchFamily="18" charset="0"/>
              </a:rPr>
              <a:t>Laudo de 12 de julio de 2016</a:t>
            </a:r>
            <a:r>
              <a:rPr lang="es-ES" sz="1800" b="1">
                <a:latin typeface="Calibri" pitchFamily="34" charset="0"/>
                <a:ea typeface="Calibri" pitchFamily="34" charset="0"/>
                <a:cs typeface="Times New Roman" pitchFamily="18" charset="0"/>
              </a:rPr>
              <a:t>,   </a:t>
            </a:r>
            <a:r>
              <a:rPr lang="es-ES" b="1">
                <a:latin typeface="Calibri" pitchFamily="34" charset="0"/>
                <a:ea typeface="Calibri" pitchFamily="34" charset="0"/>
                <a:cs typeface="Times New Roman" pitchFamily="18" charset="0"/>
              </a:rPr>
              <a:t>el Tribunal concluyó que la Convención </a:t>
            </a:r>
            <a:r>
              <a:rPr lang="es-ES" b="1" u="sng">
                <a:latin typeface="Calibri" pitchFamily="34" charset="0"/>
                <a:ea typeface="Calibri" pitchFamily="34" charset="0"/>
                <a:cs typeface="Times New Roman" pitchFamily="18" charset="0"/>
              </a:rPr>
              <a:t>asigna claramente a Filipinas los derechos de soberanía con respecto a las áreas marítimas comprendidas en su zona económica  exclusiva y su plataforma continental. </a:t>
            </a:r>
          </a:p>
        </p:txBody>
      </p:sp>
      <p:sp>
        <p:nvSpPr>
          <p:cNvPr id="61442" name="Rectángulo 2"/>
          <p:cNvSpPr>
            <a:spLocks noChangeArrowheads="1"/>
          </p:cNvSpPr>
          <p:nvPr/>
        </p:nvSpPr>
        <p:spPr bwMode="auto">
          <a:xfrm>
            <a:off x="468313" y="2205038"/>
            <a:ext cx="8496300" cy="3598862"/>
          </a:xfrm>
          <a:prstGeom prst="rect">
            <a:avLst/>
          </a:prstGeom>
          <a:solidFill>
            <a:schemeClr val="bg1"/>
          </a:solidFill>
          <a:ln w="9525">
            <a:noFill/>
            <a:miter lim="800000"/>
            <a:headEnd/>
            <a:tailEnd/>
          </a:ln>
        </p:spPr>
        <p:txBody>
          <a:bodyPr>
            <a:spAutoFit/>
          </a:bodyPr>
          <a:lstStyle/>
          <a:p>
            <a:r>
              <a:rPr lang="es-ES" b="1">
                <a:latin typeface="Calibri" pitchFamily="34" charset="0"/>
                <a:ea typeface="Calibri" pitchFamily="34" charset="0"/>
                <a:cs typeface="Times New Roman" pitchFamily="18" charset="0"/>
              </a:rPr>
              <a:t>Tribunal concluyó que China había violado los derechos de soberanía de Filipinas en su</a:t>
            </a:r>
            <a:r>
              <a:rPr lang="es-ES" sz="1800" b="1">
                <a:latin typeface="Calibri" pitchFamily="34" charset="0"/>
                <a:ea typeface="Calibri" pitchFamily="34" charset="0"/>
                <a:cs typeface="Times New Roman" pitchFamily="18" charset="0"/>
              </a:rPr>
              <a:t> ZEE por :  </a:t>
            </a:r>
            <a:r>
              <a:rPr lang="es-ES" b="1">
                <a:latin typeface="Calibri" pitchFamily="34" charset="0"/>
                <a:ea typeface="Calibri" pitchFamily="34" charset="0"/>
                <a:cs typeface="Times New Roman" pitchFamily="18" charset="0"/>
              </a:rPr>
              <a:t>a) haber obstaculizado la pesca y la exploración  </a:t>
            </a:r>
          </a:p>
          <a:p>
            <a:r>
              <a:rPr lang="es-ES" b="1">
                <a:latin typeface="Calibri" pitchFamily="34" charset="0"/>
                <a:ea typeface="Calibri" pitchFamily="34" charset="0"/>
                <a:cs typeface="Times New Roman" pitchFamily="18" charset="0"/>
              </a:rPr>
              <a:t>                                                 petrolífera de  Filipinas,</a:t>
            </a:r>
          </a:p>
          <a:p>
            <a:r>
              <a:rPr lang="es-ES" b="1">
                <a:latin typeface="Calibri" pitchFamily="34" charset="0"/>
                <a:ea typeface="Calibri" pitchFamily="34" charset="0"/>
                <a:cs typeface="Times New Roman" pitchFamily="18" charset="0"/>
              </a:rPr>
              <a:t>                                            b) haber construido islas artificiales y </a:t>
            </a:r>
          </a:p>
          <a:p>
            <a:r>
              <a:rPr lang="es-ES" b="1">
                <a:latin typeface="Calibri" pitchFamily="34" charset="0"/>
                <a:ea typeface="Calibri" pitchFamily="34" charset="0"/>
                <a:cs typeface="Times New Roman" pitchFamily="18" charset="0"/>
              </a:rPr>
              <a:t>                                            c) no haber impedido que los pescadores chinos  </a:t>
            </a:r>
          </a:p>
          <a:p>
            <a:r>
              <a:rPr lang="es-ES" b="1">
                <a:latin typeface="Calibri" pitchFamily="34" charset="0"/>
                <a:ea typeface="Calibri" pitchFamily="34" charset="0"/>
                <a:cs typeface="Times New Roman" pitchFamily="18" charset="0"/>
              </a:rPr>
              <a:t>                                                pescaran en la  zona.</a:t>
            </a:r>
          </a:p>
          <a:p>
            <a:r>
              <a:rPr lang="es-ES" b="1">
                <a:latin typeface="Calibri" pitchFamily="34" charset="0"/>
                <a:ea typeface="Calibri" pitchFamily="34" charset="0"/>
                <a:cs typeface="Times New Roman" pitchFamily="18" charset="0"/>
              </a:rPr>
              <a:t>                                            d) </a:t>
            </a:r>
            <a:r>
              <a:rPr lang="es-ES" sz="1800" b="1">
                <a:latin typeface="Calibri" pitchFamily="34" charset="0"/>
                <a:ea typeface="Calibri" pitchFamily="34" charset="0"/>
                <a:cs typeface="Times New Roman" pitchFamily="18" charset="0"/>
              </a:rPr>
              <a:t>las islas Spratly no generaban áreas marítimas</a:t>
            </a:r>
          </a:p>
          <a:p>
            <a:r>
              <a:rPr lang="es-ES" sz="1800" b="1">
                <a:latin typeface="Calibri" pitchFamily="34" charset="0"/>
                <a:ea typeface="Calibri" pitchFamily="34" charset="0"/>
                <a:cs typeface="Times New Roman" pitchFamily="18" charset="0"/>
              </a:rPr>
              <a:t>                                                      extendidas.</a:t>
            </a:r>
          </a:p>
          <a:p>
            <a:endParaRPr lang="es-ES" sz="1800" b="1">
              <a:latin typeface="Calibri" pitchFamily="34" charset="0"/>
              <a:ea typeface="Calibri" pitchFamily="34" charset="0"/>
              <a:cs typeface="Times New Roman" pitchFamily="18" charset="0"/>
            </a:endParaRPr>
          </a:p>
          <a:p>
            <a:pPr>
              <a:buFont typeface="Wingdings" pitchFamily="2" charset="2"/>
              <a:buChar char="ü"/>
            </a:pPr>
            <a:r>
              <a:rPr lang="es-ES" sz="1800" b="1">
                <a:latin typeface="Calibri" pitchFamily="34" charset="0"/>
                <a:ea typeface="Calibri" pitchFamily="34" charset="0"/>
                <a:cs typeface="Times New Roman" pitchFamily="18" charset="0"/>
              </a:rPr>
              <a:t> El Tribunal  determinó que los pescadores de Filipinas (igual que los de China) tenían derechos tradicionales de pesca en el Banco Scarborough y que China había obstaculizado esos derechos al restringir el acceso</a:t>
            </a:r>
            <a:r>
              <a:rPr lang="es-ES" sz="1800">
                <a:latin typeface="Calibri" pitchFamily="34" charset="0"/>
                <a:ea typeface="Calibri" pitchFamily="34" charset="0"/>
                <a:cs typeface="Times New Roman" pitchFamily="18" charset="0"/>
              </a:rPr>
              <a:t> y provocar grave riesgo de abordaje.</a:t>
            </a:r>
            <a:endParaRPr lang="es-UY" sz="1800">
              <a:ea typeface="Calibri" pitchFamily="34" charset="0"/>
              <a:cs typeface="Times New Roman" pitchFamily="18" charset="0"/>
            </a:endParaRPr>
          </a:p>
        </p:txBody>
      </p:sp>
      <p:sp>
        <p:nvSpPr>
          <p:cNvPr id="5" name="Flecha: curvada hacia la derecha 4"/>
          <p:cNvSpPr>
            <a:spLocks noChangeArrowheads="1"/>
          </p:cNvSpPr>
          <p:nvPr/>
        </p:nvSpPr>
        <p:spPr bwMode="auto">
          <a:xfrm rot="2165161">
            <a:off x="2420938" y="3487738"/>
            <a:ext cx="360362" cy="936625"/>
          </a:xfrm>
          <a:prstGeom prst="curvedRightArrow">
            <a:avLst>
              <a:gd name="adj1" fmla="val 35184"/>
              <a:gd name="adj2" fmla="val 70345"/>
              <a:gd name="adj3" fmla="val 25000"/>
            </a:avLst>
          </a:prstGeom>
          <a:solidFill>
            <a:srgbClr val="FF0000"/>
          </a:solidFill>
          <a:ln w="19050" algn="ctr">
            <a:solidFill>
              <a:srgbClr val="5C9929"/>
            </a:solidFill>
            <a:miter lim="800000"/>
            <a:headEnd/>
            <a:tailEnd/>
          </a:ln>
        </p:spPr>
        <p:txBody>
          <a:bodyPr anchor="ctr"/>
          <a:lstStyle/>
          <a:p>
            <a:pPr algn="ctr">
              <a:defRPr/>
            </a:pPr>
            <a:endParaRPr lang="es-UY" sz="1800">
              <a:latin typeface="+mn-lt"/>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ángulo 1"/>
          <p:cNvSpPr>
            <a:spLocks noChangeArrowheads="1"/>
          </p:cNvSpPr>
          <p:nvPr/>
        </p:nvSpPr>
        <p:spPr bwMode="auto">
          <a:xfrm>
            <a:off x="539750" y="1069975"/>
            <a:ext cx="8064500" cy="1922463"/>
          </a:xfrm>
          <a:prstGeom prst="rect">
            <a:avLst/>
          </a:prstGeom>
          <a:noFill/>
          <a:ln w="9525">
            <a:noFill/>
            <a:miter lim="800000"/>
            <a:headEnd/>
            <a:tailEnd/>
          </a:ln>
        </p:spPr>
        <p:txBody>
          <a:bodyPr>
            <a:spAutoFit/>
          </a:bodyPr>
          <a:lstStyle/>
          <a:p>
            <a:pPr>
              <a:lnSpc>
                <a:spcPct val="107000"/>
              </a:lnSpc>
              <a:spcAft>
                <a:spcPts val="800"/>
              </a:spcAft>
            </a:pPr>
            <a:r>
              <a:rPr lang="es-ES" sz="1800">
                <a:latin typeface="Calibri" pitchFamily="34" charset="0"/>
                <a:ea typeface="Calibri" pitchFamily="34" charset="0"/>
                <a:cs typeface="Times New Roman" pitchFamily="18" charset="0"/>
              </a:rPr>
              <a:t> </a:t>
            </a:r>
            <a:r>
              <a:rPr lang="es-ES" sz="1800" b="1">
                <a:latin typeface="Calibri" pitchFamily="34" charset="0"/>
                <a:ea typeface="Calibri" pitchFamily="34" charset="0"/>
                <a:cs typeface="Times New Roman" pitchFamily="18" charset="0"/>
              </a:rPr>
              <a:t>Tribunal   China realizó actividades de construcción de islas artificiales y rescate de tierras a gran escala en ZEE de Filipinas  </a:t>
            </a:r>
            <a:r>
              <a:rPr lang="es-ES" sz="1800" u="sng">
                <a:latin typeface="Calibri" pitchFamily="34" charset="0"/>
                <a:ea typeface="Calibri" pitchFamily="34" charset="0"/>
                <a:cs typeface="Times New Roman" pitchFamily="18" charset="0"/>
              </a:rPr>
              <a:t> </a:t>
            </a:r>
            <a:r>
              <a:rPr lang="es-ES" b="1" u="sng">
                <a:latin typeface="Calibri" pitchFamily="34" charset="0"/>
                <a:ea typeface="Calibri" pitchFamily="34" charset="0"/>
                <a:cs typeface="Times New Roman" pitchFamily="18" charset="0"/>
              </a:rPr>
              <a:t>incompatibles con las obligaciones de un Estado durante los procedimientos de solución de controversias</a:t>
            </a:r>
            <a:r>
              <a:rPr lang="es-ES" sz="1800" b="1">
                <a:latin typeface="Calibri" pitchFamily="34" charset="0"/>
                <a:ea typeface="Calibri" pitchFamily="34" charset="0"/>
                <a:cs typeface="Times New Roman" pitchFamily="18" charset="0"/>
              </a:rPr>
              <a:t>, provocando daños irreparables al medio ambiente marino, y destruyendo pruebas de la condición natural de los elementos del Mar de China Meridional que formaban parte de la controversia entre las partes.</a:t>
            </a:r>
          </a:p>
        </p:txBody>
      </p:sp>
      <p:sp>
        <p:nvSpPr>
          <p:cNvPr id="62466" name="CuadroTexto 4"/>
          <p:cNvSpPr txBox="1">
            <a:spLocks noChangeArrowheads="1"/>
          </p:cNvSpPr>
          <p:nvPr/>
        </p:nvSpPr>
        <p:spPr bwMode="auto">
          <a:xfrm>
            <a:off x="690563" y="322263"/>
            <a:ext cx="5591175" cy="400050"/>
          </a:xfrm>
          <a:prstGeom prst="rect">
            <a:avLst/>
          </a:prstGeom>
          <a:noFill/>
          <a:ln w="38100">
            <a:solidFill>
              <a:schemeClr val="tx1"/>
            </a:solidFill>
            <a:miter lim="800000"/>
            <a:headEnd/>
            <a:tailEnd/>
          </a:ln>
        </p:spPr>
        <p:txBody>
          <a:bodyPr wrap="none">
            <a:spAutoFit/>
          </a:bodyPr>
          <a:lstStyle/>
          <a:p>
            <a:r>
              <a:rPr lang="es-ES" b="1"/>
              <a:t>Conducta de CHINA durante  la controversia</a:t>
            </a:r>
            <a:endParaRPr lang="es-UY" b="1"/>
          </a:p>
        </p:txBody>
      </p:sp>
      <p:sp>
        <p:nvSpPr>
          <p:cNvPr id="62467" name="Rectángulo 5"/>
          <p:cNvSpPr>
            <a:spLocks noChangeArrowheads="1"/>
          </p:cNvSpPr>
          <p:nvPr/>
        </p:nvSpPr>
        <p:spPr bwMode="auto">
          <a:xfrm>
            <a:off x="558800" y="3487738"/>
            <a:ext cx="7923213" cy="922337"/>
          </a:xfrm>
          <a:prstGeom prst="rect">
            <a:avLst/>
          </a:prstGeom>
          <a:noFill/>
          <a:ln w="9525">
            <a:noFill/>
            <a:miter lim="800000"/>
            <a:headEnd/>
            <a:tailEnd/>
          </a:ln>
        </p:spPr>
        <p:txBody>
          <a:bodyPr>
            <a:spAutoFit/>
          </a:bodyPr>
          <a:lstStyle/>
          <a:p>
            <a:r>
              <a:rPr lang="es-ES" sz="1800" b="1">
                <a:latin typeface="Calibri" pitchFamily="34" charset="0"/>
                <a:ea typeface="Calibri" pitchFamily="34" charset="0"/>
                <a:cs typeface="Times New Roman" pitchFamily="18" charset="0"/>
              </a:rPr>
              <a:t>El Tribunal recordó que existe un deber de las partes en un procedimiento de arreglo de controversias de abstenerse de agravar o extender la controversia o las controversias de que se trate mientras esté pendiente el proceso de arreglo</a:t>
            </a:r>
            <a:endParaRPr lang="es-UY" sz="1800">
              <a:ea typeface="Calibri" pitchFamily="34"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Proceso"/>
          <p:cNvSpPr/>
          <p:nvPr/>
        </p:nvSpPr>
        <p:spPr>
          <a:xfrm>
            <a:off x="1403648" y="1700808"/>
            <a:ext cx="7272808" cy="4968552"/>
          </a:xfrm>
          <a:prstGeom prst="flowChartProcess">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800"/>
          </a:p>
        </p:txBody>
      </p:sp>
      <p:sp>
        <p:nvSpPr>
          <p:cNvPr id="2" name="1 Rectángulo"/>
          <p:cNvSpPr/>
          <p:nvPr/>
        </p:nvSpPr>
        <p:spPr>
          <a:xfrm>
            <a:off x="323528" y="548680"/>
            <a:ext cx="6470041" cy="523220"/>
          </a:xfrm>
          <a:prstGeom prst="rect">
            <a:avLst/>
          </a:prstGeom>
          <a:effectLst>
            <a:reflection blurRad="6350" stA="50000" endA="300" endPos="90000" dist="50800" dir="5400000" sy="-100000" algn="bl" rotWithShape="0"/>
          </a:effectLst>
        </p:spPr>
        <p:txBody>
          <a:bodyPr wrap="none">
            <a:spAutoFit/>
          </a:bodyPr>
          <a:lstStyle/>
          <a:p>
            <a:pPr fontAlgn="auto">
              <a:spcBef>
                <a:spcPts val="0"/>
              </a:spcBef>
              <a:spcAft>
                <a:spcPts val="0"/>
              </a:spcAft>
              <a:defRPr/>
            </a:pPr>
            <a:r>
              <a:rPr lang="en-US" sz="2800" b="1" dirty="0">
                <a:latin typeface="Algerian" pitchFamily="82" charset="0"/>
                <a:ea typeface="Adobe Gothic Std B" pitchFamily="34" charset="-128"/>
                <a:cs typeface="Arial" pitchFamily="34" charset="0"/>
              </a:rPr>
              <a:t>CORTE  INTERNACIONAL  DE JUSTICIA </a:t>
            </a:r>
            <a:endParaRPr lang="es-ES" sz="2800" b="1" dirty="0">
              <a:latin typeface="Algerian" pitchFamily="82" charset="0"/>
              <a:ea typeface="Adobe Gothic Std B" pitchFamily="34" charset="-128"/>
              <a:cs typeface="Arial" pitchFamily="34" charset="0"/>
            </a:endParaRPr>
          </a:p>
        </p:txBody>
      </p:sp>
      <p:sp>
        <p:nvSpPr>
          <p:cNvPr id="63493" name="AutoShape 2" descr="data:image/jpeg;base64,/9j/4AAQSkZJRgABAQAAAQABAAD/2wCEAAkGBxQQEBUUEBQVFhUUFRQWFRUUFBQUGBUYFhQWFhgYFRYYHCggGBomGxgXITEhJSkrLi4uFx8zODMsNygtLisBCgoKDg0OGxAQGywkICUvLywsLCw3LCwsLCwsLCwsLCwsLCwsLCwsLCwsLCwsLCwsLCwsLCwsLCwsLCwsLCwsLP/AABEIAMIBAwMBIgACEQEDEQH/xAAcAAABBQEBAQAAAAAAAAAAAAADAAECBAUGBwj/xABFEAACAQMCAwUEBgULAwUAAAABAhEAAxIEIQUxQQYTIlFhMnGBkRQjQlKhsQdicsHRFSQzU4KSotLh8PFDg8Ilc5Ojs//EABkBAAMBAQEAAAAAAAAAAAAAAAABAgMFBP/EACwRAAICAgAFBAECBwAAAAAAAAABAhEDEgQTITFhQVFx4SIy8CNCgaGxwfH/2gAMAwEAAhEDEQA/ALZFRIo5WoFa6Z4gJFNFFK1GKYgRFNFFK1ErQAIimIopWolaYgRFNFTdfzH5ilFICEU0VOKWNMAcUoqeNKKYA4pRRMabGgRCKWNTxp8aAIRSipxSigCMU8VLGnxoAhFPFTxp8aAIxSiphacLQBGKcCphafGgCEVKKljUsaAIRTgVMLUgtAA4p6JjSpAGK1ErVkrUCtSWVytRK1YK1ErQIrlabGj4UxWmBXK02NHKVHCgRn8RvrbQZGCXtqvnLXF/AD86skVxPbfiGcBDsCMSORI3kHrv+VdnoL/e2kuD7aK3zEkVjiyKUpGuSDikPjSxo2NNjXoMgONLGi40saBAcaWNGxpY0ABxpY0bGljQALGljRsaWNAAgtPjRcafGgAWNPjRQlPhQIFjUgtFCU4SgAWNPjRglOEoAEFp8KLhUglAAglSC0QJUglIYLGlRsKegAxWolKtFKiUqLLKpWolKslKiUosRXK1EpVkrUcaYFYrWVxnU929iRs15VO0+2rpt12JBO1bhWsjjKZXLCkRDsVY4+0FEBQdzznaeu21Y8Rk0hsa4Ybyo5LU3fpBQEzaLALDAQtlbhP1ceHKBOxPKtrsXaw0lsMZL946jyXKNvSTP9qrD8EWytx0C5KrmDmJPdnn4YmOvrXM9jde7aqxaAARLV5SJPizY3Wb3yE2rn8DlTk67Hr4rG9Ud4UpsKslKbCuwc4rYUsKsYUsKBFfClhVjCljQBXwpYVYwp8KAK+FIJVjClhQAAJT4UfCnwoABhUgtGCVLCgAASnwo+NOFoACEp8KNjUglAAQlOFo+FOEpWAELThKMEqQSgAONKj40qBhytRK1awqJSsyysVqJWrJSo4UCKxSolKtFKiUp2BVKVkcdtJNt3JHdF3HlusGfcJMDnTdtOJpprVsuAZvWiZ6KlxWZvgKodteKC0xtA+1ZOUCfaYqN/nXk4x7Y3FeD08MtZpsjouIpe09y4r5qWuWSpVVZPqcpI3HRvwrl+waltavIQlyeu0DYQdjv+dbnZxlOivAtALbnbb6sifCY6+QNB/RxbDajUNA2UBSN4Bc8vkPlXi4JLmNL3PVxX6LZ22NLCrOFLCu1ZyirhSwqzhS7uiwK2NLGrPd0u7osCtjSwqz3dLCiwK+FLCrOFLCmIr4U+FWAlOEpWBXwqQSj4U+FFgACVLCj4U4SiwABKkFo4SnCUWMBhT4UfCpBKVgACU+FHwp8KLABhSqxhSpWMOUqJSrBWmK1mWysUqJSrOFMVp2IqlKbCrJSmKU7EcH+knhYu2FhMndgoljO3JVUHrJPLpXN8a4RqL9zwrccC1aQOQQWwtpkcTEDLL5zXcdsZz04Anxu0fs23br7q86ezxB9PGV4uLrtkbgmAqEAEmSMiTHryrk5MslOSTXf1OnDGnGL8HXdmuHmzawZGJIJyaIV1UxBnltyA239ayexurSxd11x/ZS33m33UZ5Hv3UD31pcB0ty1q9Tcus3dsgxzYBVIMAYzEjlXnuvueJ1BIDkzBIDDLIK2+4lQfhUcI9cjZXEK4JHr/Y/V/SNDYuSSSgVpJY5ISjSTufEDzrXwrmf0XaYroOZg3XIX7uygx13IJ+NdfhXZhK0jlyVNlbClhVjClhVWSV8KWFWMKWFFgV8KYLM+mx+QP5EVZwqpoYNy/E7XQPaJ/6No7A8ufSlsFBAlPhR8KfCnYivhT4VYwp8KLGV8KlhRwlPhSsKABKfCj4VLCiwoAEpwlHwpwlFgACVIJRsKcJQAEJT4UbCnwpWMDhSo+FKiwDFKjhVjGmxrNMsrFKYpVnGoladgVsabGrJSo4U7FRwXa7TWbept3LhIgXHYm46kxbbFFhhG8AD85MisahG+jjuDN/ItkSe6VSBLkzJO+3pz5VtdtOErfFqSFVSzOesR09elM+lYpCNi5ZAEwLlQzAFnUDaASYkHzjlXB4n9b+WdfA1omZWka3ctahnsIgXvETJBk6xBbdQVBEQATXkl+yGkpG3MDlG4kR8a99v2Tp3ZLkeNGhhybkJ94OIPvFeF6jc5D2hyIB8vlWnB/zE5+tUeufo1T/ANNtnza8f/tYfurqMawP0caYLw60V5ubrNB6964+GwH4102FdmHZHLn+plfClhR8KWFUQAwpYUS66oJdlUebED86JhRYyvhWL2ffK9rB5Xx/+ar/AONb184qzQTAJgRJgTAnauI7A6y4+s1SspxdVfPEquS3HUjxQTIPQfZ36VnKX5pfJcV+DO0wp8aNhQdVqVtRmTvJ2VmgCJJxBgCRua0ckurISvsOFp8aNhThKLEBC0+NGwp8KLACEp8aMEqWFFgULsi7bEwCH2jnAHWf3H4VaCVzvaPiHdazSmfCLgVv+7Nvf5rXUhazhNSvwzScNUvKA4U+FGxp8auyAONPhRsafGiwoDjSo2NKkOgmNNjRytNjWdl0AK0xWjlajjTsVAMaYrR8abGiwo5ztAssIjwhXgyJCvkRsD0BritRYuNaL+LN0yQh1ElzbA2YSwJa5JB2xMj2a7LtS0d56WW3/ssazeD8ZtjT2gbQLIrCdtzbSN5U8yef/FcbPL+JL5OnjjcI/Bb4kr/RtPm3it5MScsiMXUDcTyZSZ38NeNC14F/Z2+cnb3H8a9o49fDWM1AANp2iIjwzyrxbTEtctrO2QAHUSQD7xMVfBu7FnVJHv3C+HLp7Nuym4tqFk8z5k+pMn41awqy1sydqbu/SuwmcxlS+2ImOqjmBEsBO56TQ/pNv76/3hXK9r+0inK1bgou9x+nhMwD5AiZ9PnzFnWZezuDygneeUb1558RTpKzaGC116HbdsdQDorvdMCcLkxDQptuCSPLetSzrrAAC3UOMD2p5bbnrXmia23dtXVBPjtvbUqJ8TKRvJ5Cs/QuLP1ajcAEkiSQRsSayjnezddTR4VSVnrV7W2mUhbiywIHXcjy+NcZ2W1S6fXXluXRgbKRkIJbvX5Rty5/CsfScQFu6jsBGWwAEmNzHwNVOJojXTf54ouzLsIJ3jeTJFHObnbQ+SlHVHq38sWP6wfI+vp6Vn8V4nZYKQ4hGyudPq9sufMbjb0rzpNWTEAb/qKPd0ox1qtbvW2X21eySoCxIZSeXig0p55SVUEcMYu7PR7PafSuJW4CJif9/wC96du0FkghHGRG0iRJG20+deY2rndKiKCAQSIG0ZEbnzkUY6xgrNucQJABPNgvL4/hVviJ30SJWCNdT2LCnC1yvZbtYjWY1bqjWwPG5gMvKSfvDl68/Otqz2k0jmF1NknnAcV6YzTVnncGnRo40+NVP5Z0/wDXW/7woWr45YFtil5C2LY4sskwYidufnQ8kfcNH7HHdsuEtft3HQqFyZxLCTG/IxHKa7jhGqF+xbuAFckU4nmsqDB+BHzFcPqAtwagLDFmcoAwlu9DoY6CAw3JjrXVdj7rNaKuoUqtkgAyApsqkT5zbYx6ivDwmT8pRZ6+JjcU/Y2safGi40sa99nioFjT40XGnxpWMFjSouNKjYYTGmxosUO46jmQPjWdlEcaYrRFYHkQfdTxTsQHGmK0aKbGiwOI7ZtC346Wjv70/wBayOFrdFlAEWMTHhtnZ74jn6itTtyfq9R7kHzKL++sfRG0Lay7exYYwkxN45dem1cbL1cn5Z1sa6L4Rq9q2I0twsII09wnlE92eg2rw63pmum6yzFm3kSOhLBVHvJP+E17b2wtE6W8tsMSdOQoA3MpA2rz/gnDCmhvW3GNy+3eg5KCEXMBWG5O6zHTvPfV8NPSLflE5o3RyFnVXP6x/wC+38a6jgmifwtddsmICKzHaftEfurntEwBQjcnE8piffsW/AflvaW7dTU3MbZYr3csz+wWtq8BvIFvwFdDJJ10PJFKzQ0mpDhiAYgqchEzsQAedPbvxdxgyuLExsJGXP8AD4VV1+quq6KtvI3C+2/JVtmeexlzz8hROIau4ts3CokKAFktBL21AG+48R5eleejSx9VdxxMEl2YAKOREHfyG/4UW+3hZjJwQbDfYECB8D+FC09+61uHRViWCkmCYncTt+dLRG+yu6qAne3LQ55EL1IB32I9KO3cZb4eDcxTdQ7eUkdJInyHyqFtiobmDiQR8pBrZ0PBW7pmuSMkIJEMUtkbkCR4jO3lt5msDtZwe7jb1NrIlwq3FRW3eNnCrvuBv7vWsoZIynVlyg1G/UFqH7trYIPjAbIwFHiI5nntHLzo2rJK3LnibErsBJORiSazrugeyym8wJ7pWUMSQC3sjn6Ex+VH0uovXDdKIBayYBjM4gsB13MelbtKrTM76luzL92p2kxHOJIodm4wa4pVlALL4tiYMcug2oGqvXFa2tpVYlm35iAtoifXJj+VHZmWTcxy3yUHn4GML8QN/WkA98sndkKW7wNJPsiGxIM89ulYvENMbLB0JwJ280bnif3HqPUGtPQm+6KbqqqTEjYzvz32FD1T3LjC3bRWVk8XMhjm8RG8gKvnus1cJauunkmStGpwU/SLF25vNlJIHVpkR6QDtTqZ5GrvA9I+j0xS4qut243NSWAa2MdgNm8J901h8b/m7dwvOBvuIWAfmawU1KbS/oaatRTZ1HA9Mr28w+7SqsoJxiQ0+RmPh767Xs1eVXZSTlcC7kESyAzsfMEn4GvKuz/EjpnxKFlPdAgOF3diARttAj3+ld1pGZ+8KgqbF428i85FUttIAXwkM8eW1YSc8WXc0qGSGp6DjSxrnOHdqgWNu/bZGS3cuNcgd0y28d0MzJkbEbfKdDs1xkay0XAClXKkBsh5jceldOOWMqp9znSxyjdmpjSxqcU8Vdkg4pUSKVFgUrusGBJ8BAnciPnXKazWsjtlO84j7Qky0A9PZO3nW9qjaIBYnkJkeIkbgbfOuW4rcGPeWmIa2c1ZXzGJERBkdV9RE1nJmqRY4fr7gGaFuQO4kCRkASNz4Tuf4zXTcO4rmIYbiASIgk9QCZiuG4HrQLRAJuNcuXCjwwtgK8S33x1j3Dc103DtaVBdmDT9pFPMQsDpjuPiN6Iy6BKJ08UorIvcTyQsIgTyJ3jYjl58jVjhd8sonltHmR51dkUcd25BFu8ehuWxv/7qcvPlWVo78W7cpb/otMDKn7LMTO/mRNafGr7s17C0t4i8DiyqRit0lj03xBWf1qPpL+hvCbekUkglVNtRJAcxM/qMPgK4zbd/J1L1r4Rd12mZjssqVG0Eg1i8V4c9uw7i0RjavAEeWDnxCYjnud5O3Oq2g1rBVV7a2rkAMmCxIHtAbwCN/jWbx3i63NNqAoO9pmVz4NmBWMBsN95msop7UbtfiC7J9mzfsIb1lXCjwA23BUEmYeYMkTA8hW5rOCPmiKkKxOStbdw5VYXcHwkCdz6elVuymoCaPTri7FkuucXIgLdI9kKfOtPil5rT2nWcYuZ2jdKu03FtqwleQPp9oeday3cjFOKVf6+yvq+AmzaY2bXdNBh8WbGRBJA57bVPT9mABJsLkRuwQj8CSR7jVrXlmsXO7DWnAUK1y4QstcwG5Ub/AMRS4Zqu+Kg2bwyYLkLhK7sVmcYjY1FToe0P2vsztJ2fN/J71sXCHYKWtsrLB2EsfFA2mj/yTet3lW0pQFWZlwY5GV3yyAXYfiOdPw2++bJdVnJJcPbuyoR7rBVgKYiCPgfKicQuPbuW2CsbZtDK33sXA9y5ipjHceEj4mnrOw3iv+fYXUcJuXEZMLoyBEqVEHnuCd+lFs8LuIAAr+kkSB5SOgqOqvhL122tu+3dEDIPIYm33m3h28viKMcQltil6bl8WY7yDupbL2dxt+dS4TqqHzI3d/2+zJs8Aa9cuNdth4aFztQyiBADHmOZ286fiHA3lEVQodvEDbzDgAwGA98yaLZ1DJduJcV38TFO7uglUBVMWUAkEGedT4q7Itu4gcIDda5ba4FZltgr4ZHmZ5eXlVaztE7x/a+xJ2c7sEi0ox3lUiCBMrtsfdQOHdnnZc7iK7sd37nBiZI3LbkeR8h1q9o7wuzFu+pCXHBdvDKKrQdupYD4NVPQa3EG3eS8z28QzpcVlaUZwRA8l8+o86Ws+o94ftfZHUcDY3VthRhBY2zayUmR4j0WAPxqzc4GVBK2gpWYIRdvdG9S4rlZuo0XGtG2uSC6mYe6wCncbxEbVf0tpbgba6uNsvLOPNgBEc/DPuIpSUkhqUW/r7M7T8MumwFuKXBTmVxnY748/Pp1rzftc7LxK4CgJVbQIPT6tTB+EfOvRbuoAxzDMCcdjBBJAB9wrynj7MeIXhy+sUAlQeaLWvBu5N+BcTFpdQ9uw91iQpkwSFgAYxBE+78a9H7H2rlqxlgWa4WLZQRIOEj+yq/KuBtaC8gkddvZFel8D4fcXSI+XhK5GQOZ9oQeXinatuKf4mOCtvQhqMjdM6a2wxMk7EFtjA6yCJ5dOc1t9h9IbNt1wKgtM7AcgIiZnbnXOvrHW4i4HFlYhsAVDAjaYgEiNvQV1/ZVpRzt7XQAdB5CseEb5q+DTiorlt+TbininimYgCTsBzJrr2cyhRTVyur/AEjcPtOyHUISpglWUifQzvT0BRS1XGrbMc0nHIPDBio69BPTkeo51yfEeP8Acb2cVRnTO3IuKYckELMqZIJUGIJrjm48rgklwfDOLxMDfJIjz2EDYbVna3XEpCsCG2iDI5wSYiJHTevM2z0KKR6Bw7jqLpXQXMSXvhYmFXvXdOfKZnmJ2kGK57Xdpr2Sm1cKiDIgRJaeoP8AuKwU4jIb9YloGwkqDPOg39QCRHIL5+ZJNK2Woo7Dh/FtT3UnVKQ7ICudvJIeZcESo2O/kfhXSDj2oQgnUhhAPg7tuYmN+teWjVpAABBX2jJOR5AAVaTUBlEbe/c8t5+NY5IyfZm+Jx9V/g9E4ldL6e4Q6hme0xl8CfrQxg9DI/d1rM4RxdreCu4jEgqXcgSt2FOO3N1+XuqvpbqFmFxhgql2MqZxkwBG59KqaHimm1T3LZtmwyKSr96zgleYaQAG67eRrLHFqNDyuLkV7WrdVXxSVUCZmQABsQN+VPq9HcTRsxC4mxbGzqTz3kc+bAVQXUq6Bk9k7qdxt8etWdXxBbuntoryN1KkFZx6jxbgEn8fhqo9ewpSdUjb4Nq/5vZH3bTJ5QTdLcjz26itPid8XBYwZDgLmSHYk9+jypmOTnY+VcZruL29KiDuxeZlyZQ3dpbSSAJUEsxj0jatG3q7aaddVhcKNstjIBu8kgoXgwoicomCOtDjPuif4bfWzsFANi8oZFNzuhLSR/TkmYO3tjf0NR4JpjbuW3cAYspPiU8mc9D6iqPZLiya6257ttObUF8rneo1uTkytCtKkbg7HpPTLtdrF1WoWxZt3LKuwRL7Nm0sYU3LeMKpPkSRNY1l6roXWGrtm5oNObLuTiVDOc1I3i/cMEEzlyn85mrvEELmzj3ZxtIrDKHAFwmRJxYdT1G3Oa4jjut+iXe71XeXrgKm5jdxVS3ixXwnJ43PTeuvNwXe67ljheQFC4hlGUMr+TK2x6HnROU1TCMMbdWyXFtWO+vO5Ch2OJLCDNsKIjr03Ap/5WWLSiIXV98STECCOR/59K5rjXHNOmoFnuc1UmW2Z2G6k5MYAO8D8prY4porXc29RpTNt/sxENOJGM7NlAMbbk1T3SVkJY2w10k339iGZyGRpH9MNiOYMD1kCdpq1xuw1zTW1TAlWvE+KHhlfZSRvOQ26x0iue4rxixo8Be765duKHwsBQVUyAzs20mDsN/OtbS6+y2mGpF0/RwGZjcT6y0ywpQqObnIAQd58ucuWRJOuhfLx21Zp8ABS74sd7d1FnKJfugpYx+q2/8AGsTTaS7LTtItEFSxU/ze6NsRtu6bdIjpVngHaTTa24ben7+3eALIt9UAu47nAoTDQJg+XvgHE+0uj0d0WLr3S4C5CzbUrZkCAxZhJAI2UGOXOkpZU2teoaYqvZmz2kTvLll7ahlVLa7Fg4C3U5pG42J9Inyq7wq7ir5TJssu6tzDXG5kRuCOdZmvv2rNkai7dUWAgZLyqzZi4fCqJzLEr7PSJPKq3BeMafXK50lxi9tSzW7qYMUB3dIJDAbSJkbeYmHLI41Q1DEn+ouX9K7hCiOwDqSVVmAht+QrzPj6EcQuqwIIupsdtii/KvVv5ds6XTTcuKrFjAYTlCkgDcc45+o868Zu69tTqzecyz3MiYjyA25DYVrwcH3DiZNto0+IcTuZkKQAuY5rJK25Ezyg9PTeu67P9sLacPx1jhWFwWkI3zyRbktjISCx3MCIrzLWKTccgSC12D70gVk6jUlm3G0bcz7KgZe+RXsywUo0eOD1dns1xmZ7ZUkoVYnEwpI8IPrzYfD027bsafqn/a/8RXjfYXtCWBtXWgKFFuTsQXbbl0LCP2zXq3ZbiAtqykgS0kdYgcvPl+VeLDFwzJP2PblltgbXudeaYiRXKcY4uAd7kAiR1A93ntSs8ZIiHBSDkRiSD5mY26V0eYjn6szr/Z+0jFfoYIUkArpwwIGwMgeUU9QHENQNrWtxToHsreYE7kG4zgtvPMbCB0pUbRI5R883EKgE7yAdp5GYn1qNtmMx9kEk/jVi3Ztn21uD3MPyIo+m0tp2bJngGF8agkYLzhd95G3lVNp9i0yuXxWX5n7O4O4A3oA1YHL+P8K1uIaG2wLM7/AqfzFVrfBbTNiHeYnnbjr5VKj7j2KZ1aLuMjJkgxt/GiJr4Kldoad53gz0qxpeCpcmC+3myj93nPyox7ObbZE/tqAfftSpDUmdXa7cfSE1FtgJugiyuWIEqAVJKwTMmSRziuR1F36M90khmuC6hUH2cwwJn0B6efOmfs9c6WzH7c/uqQ4C3I2mP/c/dFJQSG5Nmhc7QE6axjaQGwXhgOZKBVyAHSW5yDG/UU3COLGybbc8M0YyMvE7OIJGw3VfdMRQF4Ft/Rv/AHj+40e3waPsMJMnxPv8MqWqDZkeP6o6l2aIJRVHQbfD1q5oGuLprVpxKrcY7E7SQdwQB57+tQXhygk920/tPvVi2oUGEIJ5kNc39/h3pNgvITs9Yu6a3fygq9q4gxJMyem25gED30+i4PeGrtuMAoeyWDNDAIQWkEbdYqOj7tT47WY8mLx8sK00u6WZ8I2Hha27gR0EpuOXlWMpNWaLVlPtFo7t7UXHUbrfdpn7MDEL94wQNvI+VdZw3idrS6fTnU20bFGVyyI7F3bIHz5Dmd96zdHrtIsGVJG/9E6gGOgUfvo+s1eiup9YytJBK9225A23YdKycuyZaS9Geb8Z1n85Zl28AEcvsjbavQ+zutU8N04ChmD3iMhIjvySJM8wOVY3EBpf+naHv2/ARUdJrQls2wpCEnlAieo8q2lNSSM0qfcq9p9Zbv6rvLPsYKBHh5IJ2+fyoli//wCnMgmWdiRuZmYHvkCrNtrBMNZtY+akWz75G34dKNb1OmSFwuCZmCboEdZ8Uekb86e3RJIK8gey5KX5cMoVcgfGpLSOUdd4rF4krnWPcVGbK4DlBMzExPrO9bwXThiVvXRO/wDRnY+n1c1GzYtk76nAT9pADzmeQNLam2Oiz+kUl9MlqyCyC+7BLeRRZLsAqjYQGPKr/wCjDAWwbq93cS7cWd7bYNaSB0MZD8/OqWKwD9JsvG4GysDy/rOdPc1v0ey93e5vyRiSJMbBd4HM+grO7jqiul2db2j02lFoC2V5XQRmWEfR7jCRlsJVfiB6z5eujRbRcLBAEHON/iascG7UXtU5trDkE4li9ospturTEryO0QfQ7kNxDhV9lxS3iAZIDZAQDETBrSCeP8WTJ7dUQbj30e0Rp1K32dV7wtmUUJk+IPIlmUT+qa5i6T6nZgfiZ2HvP4mrGoyS4Rc9oDf3nyqu9wHn/v3fL8a09SG+g1nUBCjGQUuBhB8XgK8vXw8/WvRu0HaO2bn81IdCB3bHKDsC2RIA2kjbyrzW4oJnmdvgJ/1o/B9Qcik7SI9Qdj+EbetKUIv8n6BHI10R1rdo3ZQ0HlAgH38ucc6InaJlAyJHIEdN95+TGufttAkyfKZj31G9rZEATHQ7xE89udRSfZD2Z1t7taqMQpMSSIBHPfz9aeuIualyScZnrjP401NYWHNNv+WvJFH9pqieNP8AqD/5P41i50u8q7ZjszWv8Ra4MXwI8iGI9OdAtOFMqUUxHhBH5CqGf+96kLlK5e4rNHTXu7JxeJ5+Jj+dFOrY87g/vH+NZIuU/eVNN+oWahvebqfiT++nF0feH4/xrLD+6lmKnTyOzVF5fvD5t/mpxfX734n/ADVkd4KfPyo5fkNjY70f7J/zU+Xkf8R/zViyacOfP8aXLfuGxtZ+p+Z/zVIXfIn5n+NYwvn7x+Zp/pDfeb5mly37hsbS6g/e/wAX+tEXVnzHzBrCGpf7x+Zpxfb7x+Zo0l7j2N4amftL/h/hUu/A3lfkPwgb1iqznm7R7z+G9XNOzCCZkezvMf61pDFN9WxqRtWrQKy2IJ6Suw9fWioEHKB7ilZH0lz9pvmaXfN95vma25bK3Xsbma+Z+a00JO/5CsNrrfePzNP3h8z8zT5Qbm2bFs/8AVldodOiae64XxBDiQRIJ2/fQe9b7x+ZqGqLXEKljDCDuTtSWFXYt17HP9l+HsSWdfqlZlcRDZBdhuNuY+VdUptJsvegDoHgfIGqOkD284Y+N2cmSPa8/PYAfCmu2Mv9CRU5MU5O0xKVIq8Y0Wbl7cmYkMQTI6gjn0rDv2ivtAz12PnW5c0rDk3zMf6VXfJdjI+JqEpR7ht4MZFLbR8SCJJ+HKrfDtJg+bOogQFVxPIbmrwuHzPzNMTVOT7C2RI8XQSGVshO48S+kb1XPEwWHs8+s/lHOixTgxUKMUG7GGrU9QfhT1B0kyZpU6DYqikaVKqIIqakKVKmBIVJTSpUgHamNKlQMY080qVAhzSpUqQDCpUqVABKcU9KgZetjxH4flVludKlXpXYY1SNKlT9AEORpL1pUqYhD+FOKVKhgSPOmFKlQAiKa0oJIIEQdunLypUqlj9DFue18TUaVKvKSMtSpUqAHFKlSoA//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CL" sz="1800">
              <a:latin typeface="Corbel" pitchFamily="34" charset="0"/>
            </a:endParaRPr>
          </a:p>
        </p:txBody>
      </p:sp>
      <p:sp>
        <p:nvSpPr>
          <p:cNvPr id="63494" name="AutoShape 4" descr="data:image/jpeg;base64,/9j/4AAQSkZJRgABAQAAAQABAAD/2wCEAAkGBxQQEBUUEBQVFhUUFRQWFRUUFBQUGBUYFhQWFhgYFRYYHCggGBomGxgXITEhJSkrLi4uFx8zODMsNygtLisBCgoKDg0OGxAQGywkICUvLywsLCw3LCwsLCwsLCwsLCwsLCwsLCwsLCwsLCwsLCwsLCwsLCwsLCwsLCwsLCwsLP/AABEIAMIBAwMBIgACEQEDEQH/xAAcAAABBQEBAQAAAAAAAAAAAAADAAECBAUGBwj/xABFEAACAQMCAwUEBgULAwUAAAABAhEAAxIEIQUxQQYTIlFhMnGBkRQjQlKhsQdicsHRFSQzU4KSotLh8PFDg8Ilc5Ojs//EABkBAAMBAQEAAAAAAAAAAAAAAAABAgMFBP/EACwRAAICAgAFBAECBwAAAAAAAAABAhEDEgQTITFhQVFx4SIy8CNCgaGxwfH/2gAMAwEAAhEDEQA/ALZFRIo5WoFa6Z4gJFNFFK1GKYgRFNFFK1ErQAIimIopWolaYgRFNFTdfzH5ilFICEU0VOKWNMAcUoqeNKKYA4pRRMabGgRCKWNTxp8aAIRSipxSigCMU8VLGnxoAhFPFTxp8aAIxSiphacLQBGKcCphafGgCEVKKljUsaAIRTgVMLUgtAA4p6JjSpAGK1ErVkrUCtSWVytRK1YK1ErQIrlabGj4UxWmBXK02NHKVHCgRn8RvrbQZGCXtqvnLXF/AD86skVxPbfiGcBDsCMSORI3kHrv+VdnoL/e2kuD7aK3zEkVjiyKUpGuSDikPjSxo2NNjXoMgONLGi40saBAcaWNGxpY0ABxpY0bGljQALGljRsaWNAAgtPjRcafGgAWNPjRQlPhQIFjUgtFCU4SgAWNPjRglOEoAEFp8KLhUglAAglSC0QJUglIYLGlRsKegAxWolKtFKiUqLLKpWolKslKiUosRXK1EpVkrUcaYFYrWVxnU929iRs15VO0+2rpt12JBO1bhWsjjKZXLCkRDsVY4+0FEBQdzznaeu21Y8Rk0hsa4Ybyo5LU3fpBQEzaLALDAQtlbhP1ceHKBOxPKtrsXaw0lsMZL946jyXKNvSTP9qrD8EWytx0C5KrmDmJPdnn4YmOvrXM9jde7aqxaAARLV5SJPizY3Wb3yE2rn8DlTk67Hr4rG9Ud4UpsKslKbCuwc4rYUsKsYUsKBFfClhVjCljQBXwpYVYwp8KAK+FIJVjClhQAAJT4UfCnwoABhUgtGCVLCgAASnwo+NOFoACEp8KNjUglAAQlOFo+FOEpWAELThKMEqQSgAONKj40qBhytRK1awqJSsyysVqJWrJSo4UCKxSolKtFKiUp2BVKVkcdtJNt3JHdF3HlusGfcJMDnTdtOJpprVsuAZvWiZ6KlxWZvgKodteKC0xtA+1ZOUCfaYqN/nXk4x7Y3FeD08MtZpsjouIpe09y4r5qWuWSpVVZPqcpI3HRvwrl+waltavIQlyeu0DYQdjv+dbnZxlOivAtALbnbb6sifCY6+QNB/RxbDajUNA2UBSN4Bc8vkPlXi4JLmNL3PVxX6LZ22NLCrOFLCu1ZyirhSwqzhS7uiwK2NLGrPd0u7osCtjSwqz3dLCiwK+FLCrOFLCmIr4U+FWAlOEpWBXwqQSj4U+FFgACVLCj4U4SiwABKkFo4SnCUWMBhT4UfCpBKVgACU+FHwp8KLABhSqxhSpWMOUqJSrBWmK1mWysUqJSrOFMVp2IqlKbCrJSmKU7EcH+knhYu2FhMndgoljO3JVUHrJPLpXN8a4RqL9zwrccC1aQOQQWwtpkcTEDLL5zXcdsZz04Anxu0fs23br7q86ezxB9PGV4uLrtkbgmAqEAEmSMiTHryrk5MslOSTXf1OnDGnGL8HXdmuHmzawZGJIJyaIV1UxBnltyA239ayexurSxd11x/ZS33m33UZ5Hv3UD31pcB0ty1q9Tcus3dsgxzYBVIMAYzEjlXnuvueJ1BIDkzBIDDLIK2+4lQfhUcI9cjZXEK4JHr/Y/V/SNDYuSSSgVpJY5ISjSTufEDzrXwrmf0XaYroOZg3XIX7uygx13IJ+NdfhXZhK0jlyVNlbClhVjClhVWSV8KWFWMKWFFgV8KYLM+mx+QP5EVZwqpoYNy/E7XQPaJ/6No7A8ufSlsFBAlPhR8KfCnYivhT4VYwp8KLGV8KlhRwlPhSsKABKfCj4VLCiwoAEpwlHwpwlFgACVIJRsKcJQAEJT4UbCnwpWMDhSo+FKiwDFKjhVjGmxrNMsrFKYpVnGoladgVsabGrJSo4U7FRwXa7TWbept3LhIgXHYm46kxbbFFhhG8AD85MisahG+jjuDN/ItkSe6VSBLkzJO+3pz5VtdtOErfFqSFVSzOesR09elM+lYpCNi5ZAEwLlQzAFnUDaASYkHzjlXB4n9b+WdfA1omZWka3ctahnsIgXvETJBk6xBbdQVBEQATXkl+yGkpG3MDlG4kR8a99v2Tp3ZLkeNGhhybkJ94OIPvFeF6jc5D2hyIB8vlWnB/zE5+tUeufo1T/ANNtnza8f/tYfurqMawP0caYLw60V5ubrNB6964+GwH4102FdmHZHLn+plfClhR8KWFUQAwpYUS66oJdlUebED86JhRYyvhWL2ffK9rB5Xx/+ar/AONb184qzQTAJgRJgTAnauI7A6y4+s1SspxdVfPEquS3HUjxQTIPQfZ36VnKX5pfJcV+DO0wp8aNhQdVqVtRmTvJ2VmgCJJxBgCRua0ckurISvsOFp8aNhThKLEBC0+NGwp8KLACEp8aMEqWFFgULsi7bEwCH2jnAHWf3H4VaCVzvaPiHdazSmfCLgVv+7Nvf5rXUhazhNSvwzScNUvKA4U+FGxp8auyAONPhRsafGiwoDjSo2NKkOgmNNjRytNjWdl0AK0xWjlajjTsVAMaYrR8abGiwo5ztAssIjwhXgyJCvkRsD0BritRYuNaL+LN0yQh1ElzbA2YSwJa5JB2xMj2a7LtS0d56WW3/ssazeD8ZtjT2gbQLIrCdtzbSN5U8yef/FcbPL+JL5OnjjcI/Bb4kr/RtPm3it5MScsiMXUDcTyZSZ38NeNC14F/Z2+cnb3H8a9o49fDWM1AANp2iIjwzyrxbTEtctrO2QAHUSQD7xMVfBu7FnVJHv3C+HLp7Nuym4tqFk8z5k+pMn41awqy1sydqbu/SuwmcxlS+2ImOqjmBEsBO56TQ/pNv76/3hXK9r+0inK1bgou9x+nhMwD5AiZ9PnzFnWZezuDygneeUb1558RTpKzaGC116HbdsdQDorvdMCcLkxDQptuCSPLetSzrrAAC3UOMD2p5bbnrXmia23dtXVBPjtvbUqJ8TKRvJ5Cs/QuLP1ajcAEkiSQRsSayjnezddTR4VSVnrV7W2mUhbiywIHXcjy+NcZ2W1S6fXXluXRgbKRkIJbvX5Rty5/CsfScQFu6jsBGWwAEmNzHwNVOJojXTf54ouzLsIJ3jeTJFHObnbQ+SlHVHq38sWP6wfI+vp6Vn8V4nZYKQ4hGyudPq9sufMbjb0rzpNWTEAb/qKPd0ox1qtbvW2X21eySoCxIZSeXig0p55SVUEcMYu7PR7PafSuJW4CJif9/wC96du0FkghHGRG0iRJG20+deY2rndKiKCAQSIG0ZEbnzkUY6xgrNucQJABPNgvL4/hVviJ30SJWCNdT2LCnC1yvZbtYjWY1bqjWwPG5gMvKSfvDl68/Otqz2k0jmF1NknnAcV6YzTVnncGnRo40+NVP5Z0/wDXW/7woWr45YFtil5C2LY4sskwYidufnQ8kfcNH7HHdsuEtft3HQqFyZxLCTG/IxHKa7jhGqF+xbuAFckU4nmsqDB+BHzFcPqAtwagLDFmcoAwlu9DoY6CAw3JjrXVdj7rNaKuoUqtkgAyApsqkT5zbYx6ivDwmT8pRZ6+JjcU/Y2safGi40sa99nioFjT40XGnxpWMFjSouNKjYYTGmxosUO46jmQPjWdlEcaYrRFYHkQfdTxTsQHGmK0aKbGiwOI7ZtC346Wjv70/wBayOFrdFlAEWMTHhtnZ74jn6itTtyfq9R7kHzKL++sfRG0Lay7exYYwkxN45dem1cbL1cn5Z1sa6L4Rq9q2I0twsII09wnlE92eg2rw63pmum6yzFm3kSOhLBVHvJP+E17b2wtE6W8tsMSdOQoA3MpA2rz/gnDCmhvW3GNy+3eg5KCEXMBWG5O6zHTvPfV8NPSLflE5o3RyFnVXP6x/wC+38a6jgmifwtddsmICKzHaftEfurntEwBQjcnE8piffsW/AflvaW7dTU3MbZYr3csz+wWtq8BvIFvwFdDJJ10PJFKzQ0mpDhiAYgqchEzsQAedPbvxdxgyuLExsJGXP8AD4VV1+quq6KtvI3C+2/JVtmeexlzz8hROIau4ts3CokKAFktBL21AG+48R5eleejSx9VdxxMEl2YAKOREHfyG/4UW+3hZjJwQbDfYECB8D+FC09+61uHRViWCkmCYncTt+dLRG+yu6qAne3LQ55EL1IB32I9KO3cZb4eDcxTdQ7eUkdJInyHyqFtiobmDiQR8pBrZ0PBW7pmuSMkIJEMUtkbkCR4jO3lt5msDtZwe7jb1NrIlwq3FRW3eNnCrvuBv7vWsoZIynVlyg1G/UFqH7trYIPjAbIwFHiI5nntHLzo2rJK3LnibErsBJORiSazrugeyym8wJ7pWUMSQC3sjn6Ex+VH0uovXDdKIBayYBjM4gsB13MelbtKrTM76luzL92p2kxHOJIodm4wa4pVlALL4tiYMcug2oGqvXFa2tpVYlm35iAtoifXJj+VHZmWTcxy3yUHn4GML8QN/WkA98sndkKW7wNJPsiGxIM89ulYvENMbLB0JwJ280bnif3HqPUGtPQm+6KbqqqTEjYzvz32FD1T3LjC3bRWVk8XMhjm8RG8gKvnus1cJauunkmStGpwU/SLF25vNlJIHVpkR6QDtTqZ5GrvA9I+j0xS4qut243NSWAa2MdgNm8J901h8b/m7dwvOBvuIWAfmawU1KbS/oaatRTZ1HA9Mr28w+7SqsoJxiQ0+RmPh767Xs1eVXZSTlcC7kESyAzsfMEn4GvKuz/EjpnxKFlPdAgOF3diARttAj3+ld1pGZ+8KgqbF428i85FUttIAXwkM8eW1YSc8WXc0qGSGp6DjSxrnOHdqgWNu/bZGS3cuNcgd0y28d0MzJkbEbfKdDs1xkay0XAClXKkBsh5jceldOOWMqp9znSxyjdmpjSxqcU8Vdkg4pUSKVFgUrusGBJ8BAnciPnXKazWsjtlO84j7Qky0A9PZO3nW9qjaIBYnkJkeIkbgbfOuW4rcGPeWmIa2c1ZXzGJERBkdV9RE1nJmqRY4fr7gGaFuQO4kCRkASNz4Tuf4zXTcO4rmIYbiASIgk9QCZiuG4HrQLRAJuNcuXCjwwtgK8S33x1j3Dc103DtaVBdmDT9pFPMQsDpjuPiN6Iy6BKJ08UorIvcTyQsIgTyJ3jYjl58jVjhd8sonltHmR51dkUcd25BFu8ehuWxv/7qcvPlWVo78W7cpb/otMDKn7LMTO/mRNafGr7s17C0t4i8DiyqRit0lj03xBWf1qPpL+hvCbekUkglVNtRJAcxM/qMPgK4zbd/J1L1r4Rd12mZjssqVG0Eg1i8V4c9uw7i0RjavAEeWDnxCYjnud5O3Oq2g1rBVV7a2rkAMmCxIHtAbwCN/jWbx3i63NNqAoO9pmVz4NmBWMBsN95msop7UbtfiC7J9mzfsIb1lXCjwA23BUEmYeYMkTA8hW5rOCPmiKkKxOStbdw5VYXcHwkCdz6elVuymoCaPTri7FkuucXIgLdI9kKfOtPil5rT2nWcYuZ2jdKu03FtqwleQPp9oeday3cjFOKVf6+yvq+AmzaY2bXdNBh8WbGRBJA57bVPT9mABJsLkRuwQj8CSR7jVrXlmsXO7DWnAUK1y4QstcwG5Ub/AMRS4Zqu+Kg2bwyYLkLhK7sVmcYjY1FToe0P2vsztJ2fN/J71sXCHYKWtsrLB2EsfFA2mj/yTet3lW0pQFWZlwY5GV3yyAXYfiOdPw2++bJdVnJJcPbuyoR7rBVgKYiCPgfKicQuPbuW2CsbZtDK33sXA9y5ipjHceEj4mnrOw3iv+fYXUcJuXEZMLoyBEqVEHnuCd+lFs8LuIAAr+kkSB5SOgqOqvhL122tu+3dEDIPIYm33m3h28viKMcQltil6bl8WY7yDupbL2dxt+dS4TqqHzI3d/2+zJs8Aa9cuNdth4aFztQyiBADHmOZ286fiHA3lEVQodvEDbzDgAwGA98yaLZ1DJduJcV38TFO7uglUBVMWUAkEGedT4q7Itu4gcIDda5ba4FZltgr4ZHmZ5eXlVaztE7x/a+xJ2c7sEi0ox3lUiCBMrtsfdQOHdnnZc7iK7sd37nBiZI3LbkeR8h1q9o7wuzFu+pCXHBdvDKKrQdupYD4NVPQa3EG3eS8z28QzpcVlaUZwRA8l8+o86Ws+o94ftfZHUcDY3VthRhBY2zayUmR4j0WAPxqzc4GVBK2gpWYIRdvdG9S4rlZuo0XGtG2uSC6mYe6wCncbxEbVf0tpbgba6uNsvLOPNgBEc/DPuIpSUkhqUW/r7M7T8MumwFuKXBTmVxnY748/Pp1rzftc7LxK4CgJVbQIPT6tTB+EfOvRbuoAxzDMCcdjBBJAB9wrynj7MeIXhy+sUAlQeaLWvBu5N+BcTFpdQ9uw91iQpkwSFgAYxBE+78a9H7H2rlqxlgWa4WLZQRIOEj+yq/KuBtaC8gkddvZFel8D4fcXSI+XhK5GQOZ9oQeXinatuKf4mOCtvQhqMjdM6a2wxMk7EFtjA6yCJ5dOc1t9h9IbNt1wKgtM7AcgIiZnbnXOvrHW4i4HFlYhsAVDAjaYgEiNvQV1/ZVpRzt7XQAdB5CseEb5q+DTiorlt+TbininimYgCTsBzJrr2cyhRTVyur/AEjcPtOyHUISpglWUifQzvT0BRS1XGrbMc0nHIPDBio69BPTkeo51yfEeP8Acb2cVRnTO3IuKYckELMqZIJUGIJrjm48rgklwfDOLxMDfJIjz2EDYbVna3XEpCsCG2iDI5wSYiJHTevM2z0KKR6Bw7jqLpXQXMSXvhYmFXvXdOfKZnmJ2kGK57Xdpr2Sm1cKiDIgRJaeoP8AuKwU4jIb9YloGwkqDPOg39QCRHIL5+ZJNK2Woo7Dh/FtT3UnVKQ7ICudvJIeZcESo2O/kfhXSDj2oQgnUhhAPg7tuYmN+teWjVpAABBX2jJOR5AAVaTUBlEbe/c8t5+NY5IyfZm+Jx9V/g9E4ldL6e4Q6hme0xl8CfrQxg9DI/d1rM4RxdreCu4jEgqXcgSt2FOO3N1+XuqvpbqFmFxhgql2MqZxkwBG59KqaHimm1T3LZtmwyKSr96zgleYaQAG67eRrLHFqNDyuLkV7WrdVXxSVUCZmQABsQN+VPq9HcTRsxC4mxbGzqTz3kc+bAVQXUq6Bk9k7qdxt8etWdXxBbuntoryN1KkFZx6jxbgEn8fhqo9ewpSdUjb4Nq/5vZH3bTJ5QTdLcjz26itPid8XBYwZDgLmSHYk9+jypmOTnY+VcZruL29KiDuxeZlyZQ3dpbSSAJUEsxj0jatG3q7aaddVhcKNstjIBu8kgoXgwoicomCOtDjPuif4bfWzsFANi8oZFNzuhLSR/TkmYO3tjf0NR4JpjbuW3cAYspPiU8mc9D6iqPZLiya6257ttObUF8rneo1uTkytCtKkbg7HpPTLtdrF1WoWxZt3LKuwRL7Nm0sYU3LeMKpPkSRNY1l6roXWGrtm5oNObLuTiVDOc1I3i/cMEEzlyn85mrvEELmzj3ZxtIrDKHAFwmRJxYdT1G3Oa4jjut+iXe71XeXrgKm5jdxVS3ixXwnJ43PTeuvNwXe67ljheQFC4hlGUMr+TK2x6HnROU1TCMMbdWyXFtWO+vO5Ch2OJLCDNsKIjr03Ap/5WWLSiIXV98STECCOR/59K5rjXHNOmoFnuc1UmW2Z2G6k5MYAO8D8prY4porXc29RpTNt/sxENOJGM7NlAMbbk1T3SVkJY2w10k339iGZyGRpH9MNiOYMD1kCdpq1xuw1zTW1TAlWvE+KHhlfZSRvOQ26x0iue4rxixo8Be765duKHwsBQVUyAzs20mDsN/OtbS6+y2mGpF0/RwGZjcT6y0ywpQqObnIAQd58ucuWRJOuhfLx21Zp8ABS74sd7d1FnKJfugpYx+q2/8AGsTTaS7LTtItEFSxU/ze6NsRtu6bdIjpVngHaTTa24ben7+3eALIt9UAu47nAoTDQJg+XvgHE+0uj0d0WLr3S4C5CzbUrZkCAxZhJAI2UGOXOkpZU2teoaYqvZmz2kTvLll7ahlVLa7Fg4C3U5pG42J9Inyq7wq7ir5TJssu6tzDXG5kRuCOdZmvv2rNkai7dUWAgZLyqzZi4fCqJzLEr7PSJPKq3BeMafXK50lxi9tSzW7qYMUB3dIJDAbSJkbeYmHLI41Q1DEn+ouX9K7hCiOwDqSVVmAht+QrzPj6EcQuqwIIupsdtii/KvVv5ds6XTTcuKrFjAYTlCkgDcc45+o868Zu69tTqzecyz3MiYjyA25DYVrwcH3DiZNto0+IcTuZkKQAuY5rJK25Ezyg9PTeu67P9sLacPx1jhWFwWkI3zyRbktjISCx3MCIrzLWKTccgSC12D70gVk6jUlm3G0bcz7KgZe+RXsywUo0eOD1dns1xmZ7ZUkoVYnEwpI8IPrzYfD027bsafqn/a/8RXjfYXtCWBtXWgKFFuTsQXbbl0LCP2zXq3ZbiAtqykgS0kdYgcvPl+VeLDFwzJP2PblltgbXudeaYiRXKcY4uAd7kAiR1A93ntSs8ZIiHBSDkRiSD5mY26V0eYjn6szr/Z+0jFfoYIUkArpwwIGwMgeUU9QHENQNrWtxToHsreYE7kG4zgtvPMbCB0pUbRI5R883EKgE7yAdp5GYn1qNtmMx9kEk/jVi3Ztn21uD3MPyIo+m0tp2bJngGF8agkYLzhd95G3lVNp9i0yuXxWX5n7O4O4A3oA1YHL+P8K1uIaG2wLM7/AqfzFVrfBbTNiHeYnnbjr5VKj7j2KZ1aLuMjJkgxt/GiJr4Kldoad53gz0qxpeCpcmC+3myj93nPyox7ObbZE/tqAfftSpDUmdXa7cfSE1FtgJugiyuWIEqAVJKwTMmSRziuR1F36M90khmuC6hUH2cwwJn0B6efOmfs9c6WzH7c/uqQ4C3I2mP/c/dFJQSG5Nmhc7QE6axjaQGwXhgOZKBVyAHSW5yDG/UU3COLGybbc8M0YyMvE7OIJGw3VfdMRQF4Ft/Rv/AHj+40e3waPsMJMnxPv8MqWqDZkeP6o6l2aIJRVHQbfD1q5oGuLprVpxKrcY7E7SQdwQB57+tQXhygk920/tPvVi2oUGEIJ5kNc39/h3pNgvITs9Yu6a3fygq9q4gxJMyem25gED30+i4PeGrtuMAoeyWDNDAIQWkEbdYqOj7tT47WY8mLx8sK00u6WZ8I2Hha27gR0EpuOXlWMpNWaLVlPtFo7t7UXHUbrfdpn7MDEL94wQNvI+VdZw3idrS6fTnU20bFGVyyI7F3bIHz5Dmd96zdHrtIsGVJG/9E6gGOgUfvo+s1eiup9YytJBK9225A23YdKycuyZaS9Geb8Z1n85Zl28AEcvsjbavQ+zutU8N04ChmD3iMhIjvySJM8wOVY3EBpf+naHv2/ARUdJrQls2wpCEnlAieo8q2lNSSM0qfcq9p9Zbv6rvLPsYKBHh5IJ2+fyoli//wCnMgmWdiRuZmYHvkCrNtrBMNZtY+akWz75G34dKNb1OmSFwuCZmCboEdZ8Uekb86e3RJIK8gey5KX5cMoVcgfGpLSOUdd4rF4krnWPcVGbK4DlBMzExPrO9bwXThiVvXRO/wDRnY+n1c1GzYtk76nAT9pADzmeQNLam2Oiz+kUl9MlqyCyC+7BLeRRZLsAqjYQGPKr/wCjDAWwbq93cS7cWd7bYNaSB0MZD8/OqWKwD9JsvG4GysDy/rOdPc1v0ey93e5vyRiSJMbBd4HM+grO7jqiul2db2j02lFoC2V5XQRmWEfR7jCRlsJVfiB6z5eujRbRcLBAEHON/iascG7UXtU5trDkE4li9ospturTEryO0QfQ7kNxDhV9lxS3iAZIDZAQDETBrSCeP8WTJ7dUQbj30e0Rp1K32dV7wtmUUJk+IPIlmUT+qa5i6T6nZgfiZ2HvP4mrGoyS4Rc9oDf3nyqu9wHn/v3fL8a09SG+g1nUBCjGQUuBhB8XgK8vXw8/WvRu0HaO2bn81IdCB3bHKDsC2RIA2kjbyrzW4oJnmdvgJ/1o/B9Qcik7SI9Qdj+EbetKUIv8n6BHI10R1rdo3ZQ0HlAgH38ucc6InaJlAyJHIEdN95+TGufttAkyfKZj31G9rZEATHQ7xE89udRSfZD2Z1t7taqMQpMSSIBHPfz9aeuIualyScZnrjP401NYWHNNv+WvJFH9pqieNP8AqD/5P41i50u8q7ZjszWv8Ra4MXwI8iGI9OdAtOFMqUUxHhBH5CqGf+96kLlK5e4rNHTXu7JxeJ5+Jj+dFOrY87g/vH+NZIuU/eVNN+oWahvebqfiT++nF0feH4/xrLD+6lmKnTyOzVF5fvD5t/mpxfX734n/ADVkd4KfPyo5fkNjY70f7J/zU+Xkf8R/zViyacOfP8aXLfuGxtZ+p+Z/zVIXfIn5n+NYwvn7x+Zp/pDfeb5mly37hsbS6g/e/wAX+tEXVnzHzBrCGpf7x+Zpxfb7x+Zo0l7j2N4amftL/h/hUu/A3lfkPwgb1iqznm7R7z+G9XNOzCCZkezvMf61pDFN9WxqRtWrQKy2IJ6Suw9fWioEHKB7ilZH0lz9pvmaXfN95vma25bK3Xsbma+Z+a00JO/5CsNrrfePzNP3h8z8zT5Qbm2bFs/8AVldodOiae64XxBDiQRIJ2/fQe9b7x+ZqGqLXEKljDCDuTtSWFXYt17HP9l+HsSWdfqlZlcRDZBdhuNuY+VdUptJsvegDoHgfIGqOkD284Y+N2cmSPa8/PYAfCmu2Mv9CRU5MU5O0xKVIq8Y0Wbl7cmYkMQTI6gjn0rDv2ivtAz12PnW5c0rDk3zMf6VXfJdjI+JqEpR7ht4MZFLbR8SCJJ+HKrfDtJg+bOogQFVxPIbmrwuHzPzNMTVOT7C2RI8XQSGVshO48S+kb1XPEwWHs8+s/lHOixTgxUKMUG7GGrU9QfhT1B0kyZpU6DYqikaVKqIIqakKVKmBIVJTSpUgHamNKlQMY080qVAhzSpUqQDCpUqVABKcU9KgZetjxH4flVludKlXpXYY1SNKlT9AEORpL1pUqYhD+FOKVKhgSPOmFKlQAiKa0oJIIEQdunLypUqlj9DFue18TUaVKvKSMtSpUqAHFKlSoA//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CL" sz="1800">
              <a:latin typeface="Corbel" pitchFamily="34" charset="0"/>
            </a:endParaRPr>
          </a:p>
        </p:txBody>
      </p:sp>
      <p:sp>
        <p:nvSpPr>
          <p:cNvPr id="63495" name="AutoShape 6" descr="data:image/jpeg;base64,/9j/4AAQSkZJRgABAQAAAQABAAD/2wCEAAkGBxQQEBUUEBQVFhUUFRQWFRUUFBQUGBUYFhQWFhgYFRYYHCggGBomGxgXITEhJSkrLi4uFx8zODMsNygtLisBCgoKDg0OGxAQGywkICUvLywsLCw3LCwsLCwsLCwsLCwsLCwsLCwsLCwsLCwsLCwsLCwsLCwsLCwsLCwsLCwsLP/AABEIAMIBAwMBIgACEQEDEQH/xAAcAAABBQEBAQAAAAAAAAAAAAADAAECBAUGBwj/xABFEAACAQMCAwUEBgULAwUAAAABAhEAAxIEIQUxQQYTIlFhMnGBkRQjQlKhsQdicsHRFSQzU4KSotLh8PFDg8Ilc5Ojs//EABkBAAMBAQEAAAAAAAAAAAAAAAABAgMFBP/EACwRAAICAgAFBAECBwAAAAAAAAABAhEDEgQTITFhQVFx4SIy8CNCgaGxwfH/2gAMAwEAAhEDEQA/ALZFRIo5WoFa6Z4gJFNFFK1GKYgRFNFFK1ErQAIimIopWolaYgRFNFTdfzH5ilFICEU0VOKWNMAcUoqeNKKYA4pRRMabGgRCKWNTxp8aAIRSipxSigCMU8VLGnxoAhFPFTxp8aAIxSiphacLQBGKcCphafGgCEVKKljUsaAIRTgVMLUgtAA4p6JjSpAGK1ErVkrUCtSWVytRK1YK1ErQIrlabGj4UxWmBXK02NHKVHCgRn8RvrbQZGCXtqvnLXF/AD86skVxPbfiGcBDsCMSORI3kHrv+VdnoL/e2kuD7aK3zEkVjiyKUpGuSDikPjSxo2NNjXoMgONLGi40saBAcaWNGxpY0ABxpY0bGljQALGljRsaWNAAgtPjRcafGgAWNPjRQlPhQIFjUgtFCU4SgAWNPjRglOEoAEFp8KLhUglAAglSC0QJUglIYLGlRsKegAxWolKtFKiUqLLKpWolKslKiUosRXK1EpVkrUcaYFYrWVxnU929iRs15VO0+2rpt12JBO1bhWsjjKZXLCkRDsVY4+0FEBQdzznaeu21Y8Rk0hsa4Ybyo5LU3fpBQEzaLALDAQtlbhP1ceHKBOxPKtrsXaw0lsMZL946jyXKNvSTP9qrD8EWytx0C5KrmDmJPdnn4YmOvrXM9jde7aqxaAARLV5SJPizY3Wb3yE2rn8DlTk67Hr4rG9Ud4UpsKslKbCuwc4rYUsKsYUsKBFfClhVjCljQBXwpYVYwp8KAK+FIJVjClhQAAJT4UfCnwoABhUgtGCVLCgAASnwo+NOFoACEp8KNjUglAAQlOFo+FOEpWAELThKMEqQSgAONKj40qBhytRK1awqJSsyysVqJWrJSo4UCKxSolKtFKiUp2BVKVkcdtJNt3JHdF3HlusGfcJMDnTdtOJpprVsuAZvWiZ6KlxWZvgKodteKC0xtA+1ZOUCfaYqN/nXk4x7Y3FeD08MtZpsjouIpe09y4r5qWuWSpVVZPqcpI3HRvwrl+waltavIQlyeu0DYQdjv+dbnZxlOivAtALbnbb6sifCY6+QNB/RxbDajUNA2UBSN4Bc8vkPlXi4JLmNL3PVxX6LZ22NLCrOFLCu1ZyirhSwqzhS7uiwK2NLGrPd0u7osCtjSwqz3dLCiwK+FLCrOFLCmIr4U+FWAlOEpWBXwqQSj4U+FFgACVLCj4U4SiwABKkFo4SnCUWMBhT4UfCpBKVgACU+FHwp8KLABhSqxhSpWMOUqJSrBWmK1mWysUqJSrOFMVp2IqlKbCrJSmKU7EcH+knhYu2FhMndgoljO3JVUHrJPLpXN8a4RqL9zwrccC1aQOQQWwtpkcTEDLL5zXcdsZz04Anxu0fs23br7q86ezxB9PGV4uLrtkbgmAqEAEmSMiTHryrk5MslOSTXf1OnDGnGL8HXdmuHmzawZGJIJyaIV1UxBnltyA239ayexurSxd11x/ZS33m33UZ5Hv3UD31pcB0ty1q9Tcus3dsgxzYBVIMAYzEjlXnuvueJ1BIDkzBIDDLIK2+4lQfhUcI9cjZXEK4JHr/Y/V/SNDYuSSSgVpJY5ISjSTufEDzrXwrmf0XaYroOZg3XIX7uygx13IJ+NdfhXZhK0jlyVNlbClhVjClhVWSV8KWFWMKWFFgV8KYLM+mx+QP5EVZwqpoYNy/E7XQPaJ/6No7A8ufSlsFBAlPhR8KfCnYivhT4VYwp8KLGV8KlhRwlPhSsKABKfCj4VLCiwoAEpwlHwpwlFgACVIJRsKcJQAEJT4UbCnwpWMDhSo+FKiwDFKjhVjGmxrNMsrFKYpVnGoladgVsabGrJSo4U7FRwXa7TWbept3LhIgXHYm46kxbbFFhhG8AD85MisahG+jjuDN/ItkSe6VSBLkzJO+3pz5VtdtOErfFqSFVSzOesR09elM+lYpCNi5ZAEwLlQzAFnUDaASYkHzjlXB4n9b+WdfA1omZWka3ctahnsIgXvETJBk6xBbdQVBEQATXkl+yGkpG3MDlG4kR8a99v2Tp3ZLkeNGhhybkJ94OIPvFeF6jc5D2hyIB8vlWnB/zE5+tUeufo1T/ANNtnza8f/tYfurqMawP0caYLw60V5ubrNB6964+GwH4102FdmHZHLn+plfClhR8KWFUQAwpYUS66oJdlUebED86JhRYyvhWL2ffK9rB5Xx/+ar/AONb184qzQTAJgRJgTAnauI7A6y4+s1SspxdVfPEquS3HUjxQTIPQfZ36VnKX5pfJcV+DO0wp8aNhQdVqVtRmTvJ2VmgCJJxBgCRua0ckurISvsOFp8aNhThKLEBC0+NGwp8KLACEp8aMEqWFFgULsi7bEwCH2jnAHWf3H4VaCVzvaPiHdazSmfCLgVv+7Nvf5rXUhazhNSvwzScNUvKA4U+FGxp8auyAONPhRsafGiwoDjSo2NKkOgmNNjRytNjWdl0AK0xWjlajjTsVAMaYrR8abGiwo5ztAssIjwhXgyJCvkRsD0BritRYuNaL+LN0yQh1ElzbA2YSwJa5JB2xMj2a7LtS0d56WW3/ssazeD8ZtjT2gbQLIrCdtzbSN5U8yef/FcbPL+JL5OnjjcI/Bb4kr/RtPm3it5MScsiMXUDcTyZSZ38NeNC14F/Z2+cnb3H8a9o49fDWM1AANp2iIjwzyrxbTEtctrO2QAHUSQD7xMVfBu7FnVJHv3C+HLp7Nuym4tqFk8z5k+pMn41awqy1sydqbu/SuwmcxlS+2ImOqjmBEsBO56TQ/pNv76/3hXK9r+0inK1bgou9x+nhMwD5AiZ9PnzFnWZezuDygneeUb1558RTpKzaGC116HbdsdQDorvdMCcLkxDQptuCSPLetSzrrAAC3UOMD2p5bbnrXmia23dtXVBPjtvbUqJ8TKRvJ5Cs/QuLP1ajcAEkiSQRsSayjnezddTR4VSVnrV7W2mUhbiywIHXcjy+NcZ2W1S6fXXluXRgbKRkIJbvX5Rty5/CsfScQFu6jsBGWwAEmNzHwNVOJojXTf54ouzLsIJ3jeTJFHObnbQ+SlHVHq38sWP6wfI+vp6Vn8V4nZYKQ4hGyudPq9sufMbjb0rzpNWTEAb/qKPd0ox1qtbvW2X21eySoCxIZSeXig0p55SVUEcMYu7PR7PafSuJW4CJif9/wC96du0FkghHGRG0iRJG20+deY2rndKiKCAQSIG0ZEbnzkUY6xgrNucQJABPNgvL4/hVviJ30SJWCNdT2LCnC1yvZbtYjWY1bqjWwPG5gMvKSfvDl68/Otqz2k0jmF1NknnAcV6YzTVnncGnRo40+NVP5Z0/wDXW/7woWr45YFtil5C2LY4sskwYidufnQ8kfcNH7HHdsuEtft3HQqFyZxLCTG/IxHKa7jhGqF+xbuAFckU4nmsqDB+BHzFcPqAtwagLDFmcoAwlu9DoY6CAw3JjrXVdj7rNaKuoUqtkgAyApsqkT5zbYx6ivDwmT8pRZ6+JjcU/Y2safGi40sa99nioFjT40XGnxpWMFjSouNKjYYTGmxosUO46jmQPjWdlEcaYrRFYHkQfdTxTsQHGmK0aKbGiwOI7ZtC346Wjv70/wBayOFrdFlAEWMTHhtnZ74jn6itTtyfq9R7kHzKL++sfRG0Lay7exYYwkxN45dem1cbL1cn5Z1sa6L4Rq9q2I0twsII09wnlE92eg2rw63pmum6yzFm3kSOhLBVHvJP+E17b2wtE6W8tsMSdOQoA3MpA2rz/gnDCmhvW3GNy+3eg5KCEXMBWG5O6zHTvPfV8NPSLflE5o3RyFnVXP6x/wC+38a6jgmifwtddsmICKzHaftEfurntEwBQjcnE8piffsW/AflvaW7dTU3MbZYr3csz+wWtq8BvIFvwFdDJJ10PJFKzQ0mpDhiAYgqchEzsQAedPbvxdxgyuLExsJGXP8AD4VV1+quq6KtvI3C+2/JVtmeexlzz8hROIau4ts3CokKAFktBL21AG+48R5eleejSx9VdxxMEl2YAKOREHfyG/4UW+3hZjJwQbDfYECB8D+FC09+61uHRViWCkmCYncTt+dLRG+yu6qAne3LQ55EL1IB32I9KO3cZb4eDcxTdQ7eUkdJInyHyqFtiobmDiQR8pBrZ0PBW7pmuSMkIJEMUtkbkCR4jO3lt5msDtZwe7jb1NrIlwq3FRW3eNnCrvuBv7vWsoZIynVlyg1G/UFqH7trYIPjAbIwFHiI5nntHLzo2rJK3LnibErsBJORiSazrugeyym8wJ7pWUMSQC3sjn6Ex+VH0uovXDdKIBayYBjM4gsB13MelbtKrTM76luzL92p2kxHOJIodm4wa4pVlALL4tiYMcug2oGqvXFa2tpVYlm35iAtoifXJj+VHZmWTcxy3yUHn4GML8QN/WkA98sndkKW7wNJPsiGxIM89ulYvENMbLB0JwJ280bnif3HqPUGtPQm+6KbqqqTEjYzvz32FD1T3LjC3bRWVk8XMhjm8RG8gKvnus1cJauunkmStGpwU/SLF25vNlJIHVpkR6QDtTqZ5GrvA9I+j0xS4qut243NSWAa2MdgNm8J901h8b/m7dwvOBvuIWAfmawU1KbS/oaatRTZ1HA9Mr28w+7SqsoJxiQ0+RmPh767Xs1eVXZSTlcC7kESyAzsfMEn4GvKuz/EjpnxKFlPdAgOF3diARttAj3+ld1pGZ+8KgqbF428i85FUttIAXwkM8eW1YSc8WXc0qGSGp6DjSxrnOHdqgWNu/bZGS3cuNcgd0y28d0MzJkbEbfKdDs1xkay0XAClXKkBsh5jceldOOWMqp9znSxyjdmpjSxqcU8Vdkg4pUSKVFgUrusGBJ8BAnciPnXKazWsjtlO84j7Qky0A9PZO3nW9qjaIBYnkJkeIkbgbfOuW4rcGPeWmIa2c1ZXzGJERBkdV9RE1nJmqRY4fr7gGaFuQO4kCRkASNz4Tuf4zXTcO4rmIYbiASIgk9QCZiuG4HrQLRAJuNcuXCjwwtgK8S33x1j3Dc103DtaVBdmDT9pFPMQsDpjuPiN6Iy6BKJ08UorIvcTyQsIgTyJ3jYjl58jVjhd8sonltHmR51dkUcd25BFu8ehuWxv/7qcvPlWVo78W7cpb/otMDKn7LMTO/mRNafGr7s17C0t4i8DiyqRit0lj03xBWf1qPpL+hvCbekUkglVNtRJAcxM/qMPgK4zbd/J1L1r4Rd12mZjssqVG0Eg1i8V4c9uw7i0RjavAEeWDnxCYjnud5O3Oq2g1rBVV7a2rkAMmCxIHtAbwCN/jWbx3i63NNqAoO9pmVz4NmBWMBsN95msop7UbtfiC7J9mzfsIb1lXCjwA23BUEmYeYMkTA8hW5rOCPmiKkKxOStbdw5VYXcHwkCdz6elVuymoCaPTri7FkuucXIgLdI9kKfOtPil5rT2nWcYuZ2jdKu03FtqwleQPp9oeday3cjFOKVf6+yvq+AmzaY2bXdNBh8WbGRBJA57bVPT9mABJsLkRuwQj8CSR7jVrXlmsXO7DWnAUK1y4QstcwG5Ub/AMRS4Zqu+Kg2bwyYLkLhK7sVmcYjY1FToe0P2vsztJ2fN/J71sXCHYKWtsrLB2EsfFA2mj/yTet3lW0pQFWZlwY5GV3yyAXYfiOdPw2++bJdVnJJcPbuyoR7rBVgKYiCPgfKicQuPbuW2CsbZtDK33sXA9y5ipjHceEj4mnrOw3iv+fYXUcJuXEZMLoyBEqVEHnuCd+lFs8LuIAAr+kkSB5SOgqOqvhL122tu+3dEDIPIYm33m3h28viKMcQltil6bl8WY7yDupbL2dxt+dS4TqqHzI3d/2+zJs8Aa9cuNdth4aFztQyiBADHmOZ286fiHA3lEVQodvEDbzDgAwGA98yaLZ1DJduJcV38TFO7uglUBVMWUAkEGedT4q7Itu4gcIDda5ba4FZltgr4ZHmZ5eXlVaztE7x/a+xJ2c7sEi0ox3lUiCBMrtsfdQOHdnnZc7iK7sd37nBiZI3LbkeR8h1q9o7wuzFu+pCXHBdvDKKrQdupYD4NVPQa3EG3eS8z28QzpcVlaUZwRA8l8+o86Ws+o94ftfZHUcDY3VthRhBY2zayUmR4j0WAPxqzc4GVBK2gpWYIRdvdG9S4rlZuo0XGtG2uSC6mYe6wCncbxEbVf0tpbgba6uNsvLOPNgBEc/DPuIpSUkhqUW/r7M7T8MumwFuKXBTmVxnY748/Pp1rzftc7LxK4CgJVbQIPT6tTB+EfOvRbuoAxzDMCcdjBBJAB9wrynj7MeIXhy+sUAlQeaLWvBu5N+BcTFpdQ9uw91iQpkwSFgAYxBE+78a9H7H2rlqxlgWa4WLZQRIOEj+yq/KuBtaC8gkddvZFel8D4fcXSI+XhK5GQOZ9oQeXinatuKf4mOCtvQhqMjdM6a2wxMk7EFtjA6yCJ5dOc1t9h9IbNt1wKgtM7AcgIiZnbnXOvrHW4i4HFlYhsAVDAjaYgEiNvQV1/ZVpRzt7XQAdB5CseEb5q+DTiorlt+TbininimYgCTsBzJrr2cyhRTVyur/AEjcPtOyHUISpglWUifQzvT0BRS1XGrbMc0nHIPDBio69BPTkeo51yfEeP8Acb2cVRnTO3IuKYckELMqZIJUGIJrjm48rgklwfDOLxMDfJIjz2EDYbVna3XEpCsCG2iDI5wSYiJHTevM2z0KKR6Bw7jqLpXQXMSXvhYmFXvXdOfKZnmJ2kGK57Xdpr2Sm1cKiDIgRJaeoP8AuKwU4jIb9YloGwkqDPOg39QCRHIL5+ZJNK2Woo7Dh/FtT3UnVKQ7ICudvJIeZcESo2O/kfhXSDj2oQgnUhhAPg7tuYmN+teWjVpAABBX2jJOR5AAVaTUBlEbe/c8t5+NY5IyfZm+Jx9V/g9E4ldL6e4Q6hme0xl8CfrQxg9DI/d1rM4RxdreCu4jEgqXcgSt2FOO3N1+XuqvpbqFmFxhgql2MqZxkwBG59KqaHimm1T3LZtmwyKSr96zgleYaQAG67eRrLHFqNDyuLkV7WrdVXxSVUCZmQABsQN+VPq9HcTRsxC4mxbGzqTz3kc+bAVQXUq6Bk9k7qdxt8etWdXxBbuntoryN1KkFZx6jxbgEn8fhqo9ewpSdUjb4Nq/5vZH3bTJ5QTdLcjz26itPid8XBYwZDgLmSHYk9+jypmOTnY+VcZruL29KiDuxeZlyZQ3dpbSSAJUEsxj0jatG3q7aaddVhcKNstjIBu8kgoXgwoicomCOtDjPuif4bfWzsFANi8oZFNzuhLSR/TkmYO3tjf0NR4JpjbuW3cAYspPiU8mc9D6iqPZLiya6257ttObUF8rneo1uTkytCtKkbg7HpPTLtdrF1WoWxZt3LKuwRL7Nm0sYU3LeMKpPkSRNY1l6roXWGrtm5oNObLuTiVDOc1I3i/cMEEzlyn85mrvEELmzj3ZxtIrDKHAFwmRJxYdT1G3Oa4jjut+iXe71XeXrgKm5jdxVS3ixXwnJ43PTeuvNwXe67ljheQFC4hlGUMr+TK2x6HnROU1TCMMbdWyXFtWO+vO5Ch2OJLCDNsKIjr03Ap/5WWLSiIXV98STECCOR/59K5rjXHNOmoFnuc1UmW2Z2G6k5MYAO8D8prY4porXc29RpTNt/sxENOJGM7NlAMbbk1T3SVkJY2w10k339iGZyGRpH9MNiOYMD1kCdpq1xuw1zTW1TAlWvE+KHhlfZSRvOQ26x0iue4rxixo8Be765duKHwsBQVUyAzs20mDsN/OtbS6+y2mGpF0/RwGZjcT6y0ywpQqObnIAQd58ucuWRJOuhfLx21Zp8ABS74sd7d1FnKJfugpYx+q2/8AGsTTaS7LTtItEFSxU/ze6NsRtu6bdIjpVngHaTTa24ben7+3eALIt9UAu47nAoTDQJg+XvgHE+0uj0d0WLr3S4C5CzbUrZkCAxZhJAI2UGOXOkpZU2teoaYqvZmz2kTvLll7ahlVLa7Fg4C3U5pG42J9Inyq7wq7ir5TJssu6tzDXG5kRuCOdZmvv2rNkai7dUWAgZLyqzZi4fCqJzLEr7PSJPKq3BeMafXK50lxi9tSzW7qYMUB3dIJDAbSJkbeYmHLI41Q1DEn+ouX9K7hCiOwDqSVVmAht+QrzPj6EcQuqwIIupsdtii/KvVv5ds6XTTcuKrFjAYTlCkgDcc45+o868Zu69tTqzecyz3MiYjyA25DYVrwcH3DiZNto0+IcTuZkKQAuY5rJK25Ezyg9PTeu67P9sLacPx1jhWFwWkI3zyRbktjISCx3MCIrzLWKTccgSC12D70gVk6jUlm3G0bcz7KgZe+RXsywUo0eOD1dns1xmZ7ZUkoVYnEwpI8IPrzYfD027bsafqn/a/8RXjfYXtCWBtXWgKFFuTsQXbbl0LCP2zXq3ZbiAtqykgS0kdYgcvPl+VeLDFwzJP2PblltgbXudeaYiRXKcY4uAd7kAiR1A93ntSs8ZIiHBSDkRiSD5mY26V0eYjn6szr/Z+0jFfoYIUkArpwwIGwMgeUU9QHENQNrWtxToHsreYE7kG4zgtvPMbCB0pUbRI5R883EKgE7yAdp5GYn1qNtmMx9kEk/jVi3Ztn21uD3MPyIo+m0tp2bJngGF8agkYLzhd95G3lVNp9i0yuXxWX5n7O4O4A3oA1YHL+P8K1uIaG2wLM7/AqfzFVrfBbTNiHeYnnbjr5VKj7j2KZ1aLuMjJkgxt/GiJr4Kldoad53gz0qxpeCpcmC+3myj93nPyox7ObbZE/tqAfftSpDUmdXa7cfSE1FtgJugiyuWIEqAVJKwTMmSRziuR1F36M90khmuC6hUH2cwwJn0B6efOmfs9c6WzH7c/uqQ4C3I2mP/c/dFJQSG5Nmhc7QE6axjaQGwXhgOZKBVyAHSW5yDG/UU3COLGybbc8M0YyMvE7OIJGw3VfdMRQF4Ft/Rv/AHj+40e3waPsMJMnxPv8MqWqDZkeP6o6l2aIJRVHQbfD1q5oGuLprVpxKrcY7E7SQdwQB57+tQXhygk920/tPvVi2oUGEIJ5kNc39/h3pNgvITs9Yu6a3fygq9q4gxJMyem25gED30+i4PeGrtuMAoeyWDNDAIQWkEbdYqOj7tT47WY8mLx8sK00u6WZ8I2Hha27gR0EpuOXlWMpNWaLVlPtFo7t7UXHUbrfdpn7MDEL94wQNvI+VdZw3idrS6fTnU20bFGVyyI7F3bIHz5Dmd96zdHrtIsGVJG/9E6gGOgUfvo+s1eiup9YytJBK9225A23YdKycuyZaS9Geb8Z1n85Zl28AEcvsjbavQ+zutU8N04ChmD3iMhIjvySJM8wOVY3EBpf+naHv2/ARUdJrQls2wpCEnlAieo8q2lNSSM0qfcq9p9Zbv6rvLPsYKBHh5IJ2+fyoli//wCnMgmWdiRuZmYHvkCrNtrBMNZtY+akWz75G34dKNb1OmSFwuCZmCboEdZ8Uekb86e3RJIK8gey5KX5cMoVcgfGpLSOUdd4rF4krnWPcVGbK4DlBMzExPrO9bwXThiVvXRO/wDRnY+n1c1GzYtk76nAT9pADzmeQNLam2Oiz+kUl9MlqyCyC+7BLeRRZLsAqjYQGPKr/wCjDAWwbq93cS7cWd7bYNaSB0MZD8/OqWKwD9JsvG4GysDy/rOdPc1v0ey93e5vyRiSJMbBd4HM+grO7jqiul2db2j02lFoC2V5XQRmWEfR7jCRlsJVfiB6z5eujRbRcLBAEHON/iascG7UXtU5trDkE4li9ospturTEryO0QfQ7kNxDhV9lxS3iAZIDZAQDETBrSCeP8WTJ7dUQbj30e0Rp1K32dV7wtmUUJk+IPIlmUT+qa5i6T6nZgfiZ2HvP4mrGoyS4Rc9oDf3nyqu9wHn/v3fL8a09SG+g1nUBCjGQUuBhB8XgK8vXw8/WvRu0HaO2bn81IdCB3bHKDsC2RIA2kjbyrzW4oJnmdvgJ/1o/B9Qcik7SI9Qdj+EbetKUIv8n6BHI10R1rdo3ZQ0HlAgH38ucc6InaJlAyJHIEdN95+TGufttAkyfKZj31G9rZEATHQ7xE89udRSfZD2Z1t7taqMQpMSSIBHPfz9aeuIualyScZnrjP401NYWHNNv+WvJFH9pqieNP8AqD/5P41i50u8q7ZjszWv8Ra4MXwI8iGI9OdAtOFMqUUxHhBH5CqGf+96kLlK5e4rNHTXu7JxeJ5+Jj+dFOrY87g/vH+NZIuU/eVNN+oWahvebqfiT++nF0feH4/xrLD+6lmKnTyOzVF5fvD5t/mpxfX734n/ADVkd4KfPyo5fkNjY70f7J/zU+Xkf8R/zViyacOfP8aXLfuGxtZ+p+Z/zVIXfIn5n+NYwvn7x+Zp/pDfeb5mly37hsbS6g/e/wAX+tEXVnzHzBrCGpf7x+Zpxfb7x+Zo0l7j2N4amftL/h/hUu/A3lfkPwgb1iqznm7R7z+G9XNOzCCZkezvMf61pDFN9WxqRtWrQKy2IJ6Suw9fWioEHKB7ilZH0lz9pvmaXfN95vma25bK3Xsbma+Z+a00JO/5CsNrrfePzNP3h8z8zT5Qbm2bFs/8AVldodOiae64XxBDiQRIJ2/fQe9b7x+ZqGqLXEKljDCDuTtSWFXYt17HP9l+HsSWdfqlZlcRDZBdhuNuY+VdUptJsvegDoHgfIGqOkD284Y+N2cmSPa8/PYAfCmu2Mv9CRU5MU5O0xKVIq8Y0Wbl7cmYkMQTI6gjn0rDv2ivtAz12PnW5c0rDk3zMf6VXfJdjI+JqEpR7ht4MZFLbR8SCJJ+HKrfDtJg+bOogQFVxPIbmrwuHzPzNMTVOT7C2RI8XQSGVshO48S+kb1XPEwWHs8+s/lHOixTgxUKMUG7GGrU9QfhT1B0kyZpU6DYqikaVKqIIqakKVKmBIVJTSpUgHamNKlQMY080qVAhzSpUqQDCpUqVABKcU9KgZetjxH4flVludKlXpXYY1SNKlT9AEORpL1pUqYhD+FOKVKhgSPOmFKlQAiKa0oJIIEQdunLypUqlj9DFue18TUaVKvKSMtSpUqAHFKlSoA//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CL" sz="1800">
              <a:latin typeface="Corbel" pitchFamily="34" charset="0"/>
            </a:endParaRPr>
          </a:p>
        </p:txBody>
      </p:sp>
      <p:pic>
        <p:nvPicPr>
          <p:cNvPr id="1032" name="Picture 8" descr="http://p1.trrsf.com/image/fget/cf/619/464/images.terra.com/2013/06/12/10.jpg"/>
          <p:cNvPicPr>
            <a:picLocks noChangeAspect="1" noChangeArrowheads="1"/>
          </p:cNvPicPr>
          <p:nvPr/>
        </p:nvPicPr>
        <p:blipFill>
          <a:blip r:embed="rId2" cstate="print"/>
          <a:srcRect/>
          <a:stretch>
            <a:fillRect/>
          </a:stretch>
        </p:blipFill>
        <p:spPr bwMode="auto">
          <a:xfrm>
            <a:off x="2123728" y="2342140"/>
            <a:ext cx="6264696" cy="3994292"/>
          </a:xfrm>
          <a:prstGeom prst="rect">
            <a:avLst/>
          </a:prstGeom>
          <a:noFill/>
          <a:ln w="57150">
            <a:solidFill>
              <a:schemeClr val="bg1"/>
            </a:solidFill>
          </a:ln>
          <a:scene3d>
            <a:camera prst="isometricOffAxis2Left"/>
            <a:lightRig rig="threePt" dir="t"/>
          </a:scene3d>
          <a:sp3d>
            <a:bevelT w="114300" prst="artDeco"/>
          </a:sp3d>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1 Rectángulo"/>
          <p:cNvSpPr>
            <a:spLocks noChangeArrowheads="1"/>
          </p:cNvSpPr>
          <p:nvPr/>
        </p:nvSpPr>
        <p:spPr bwMode="auto">
          <a:xfrm>
            <a:off x="179388" y="260350"/>
            <a:ext cx="8675687" cy="396875"/>
          </a:xfrm>
          <a:prstGeom prst="rect">
            <a:avLst/>
          </a:prstGeom>
          <a:noFill/>
          <a:ln w="9525">
            <a:noFill/>
            <a:miter lim="800000"/>
            <a:headEnd/>
            <a:tailEnd/>
          </a:ln>
        </p:spPr>
        <p:txBody>
          <a:bodyPr>
            <a:spAutoFit/>
          </a:bodyPr>
          <a:lstStyle/>
          <a:p>
            <a:pPr>
              <a:buFont typeface="Wingdings" pitchFamily="2" charset="2"/>
              <a:buChar char="Ø"/>
            </a:pPr>
            <a:r>
              <a:rPr lang="es-ES" sz="1800">
                <a:latin typeface="Corbel" pitchFamily="34" charset="0"/>
              </a:rPr>
              <a:t> </a:t>
            </a:r>
            <a:r>
              <a:rPr lang="es-ES" b="1"/>
              <a:t>Corte Internacional de Justicia: órgano judicial principal de la ONU. </a:t>
            </a:r>
          </a:p>
        </p:txBody>
      </p:sp>
      <p:sp>
        <p:nvSpPr>
          <p:cNvPr id="64514" name="3 Rectángulo"/>
          <p:cNvSpPr>
            <a:spLocks noChangeArrowheads="1"/>
          </p:cNvSpPr>
          <p:nvPr/>
        </p:nvSpPr>
        <p:spPr bwMode="auto">
          <a:xfrm>
            <a:off x="468313" y="908050"/>
            <a:ext cx="7848600" cy="1190625"/>
          </a:xfrm>
          <a:prstGeom prst="rect">
            <a:avLst/>
          </a:prstGeom>
          <a:noFill/>
          <a:ln w="9525">
            <a:noFill/>
            <a:miter lim="800000"/>
            <a:headEnd/>
            <a:tailEnd/>
          </a:ln>
        </p:spPr>
        <p:txBody>
          <a:bodyPr>
            <a:spAutoFit/>
          </a:bodyPr>
          <a:lstStyle/>
          <a:p>
            <a:pPr>
              <a:buFont typeface="Wingdings" pitchFamily="2" charset="2"/>
              <a:buChar char="Ø"/>
            </a:pPr>
            <a:r>
              <a:rPr lang="es-ES" sz="1800" b="1"/>
              <a:t>COMPETENCIAS:  Decidir conforme al D.l. las controversias de  </a:t>
            </a:r>
          </a:p>
          <a:p>
            <a:r>
              <a:rPr lang="es-ES" sz="1800" b="1"/>
              <a:t>                                   orden jurídico entre Estados y de emitir  </a:t>
            </a:r>
          </a:p>
          <a:p>
            <a:r>
              <a:rPr lang="es-ES" sz="1800" b="1"/>
              <a:t>   opiniones consultivas respecto a cuestiones jurídicas que pueden  </a:t>
            </a:r>
          </a:p>
          <a:p>
            <a:r>
              <a:rPr lang="es-ES" sz="1800" b="1"/>
              <a:t>   serle sometidas por  órganos y O.I.I.  Especializadas de la ONU.</a:t>
            </a:r>
          </a:p>
        </p:txBody>
      </p:sp>
      <p:sp>
        <p:nvSpPr>
          <p:cNvPr id="64515" name="4 Rectángulo"/>
          <p:cNvSpPr>
            <a:spLocks noChangeArrowheads="1"/>
          </p:cNvSpPr>
          <p:nvPr/>
        </p:nvSpPr>
        <p:spPr bwMode="auto">
          <a:xfrm>
            <a:off x="468313" y="2349500"/>
            <a:ext cx="6911975" cy="3937000"/>
          </a:xfrm>
          <a:prstGeom prst="rect">
            <a:avLst/>
          </a:prstGeom>
          <a:solidFill>
            <a:schemeClr val="bg1"/>
          </a:solidFill>
          <a:ln w="9525">
            <a:noFill/>
            <a:miter lim="800000"/>
            <a:headEnd/>
            <a:tailEnd/>
          </a:ln>
        </p:spPr>
        <p:txBody>
          <a:bodyPr>
            <a:spAutoFit/>
          </a:bodyPr>
          <a:lstStyle/>
          <a:p>
            <a:pPr>
              <a:buFont typeface="Wingdings" pitchFamily="2" charset="2"/>
              <a:buChar char="Ø"/>
            </a:pPr>
            <a:r>
              <a:rPr lang="es-ES" sz="1800" b="1"/>
              <a:t>INTEGRACIÓN: quince magistrados, elegidos por la  </a:t>
            </a:r>
          </a:p>
          <a:p>
            <a:r>
              <a:rPr lang="es-ES" sz="1800" b="1"/>
              <a:t>                               Asamblea General y el Consejo de </a:t>
            </a:r>
          </a:p>
          <a:p>
            <a:r>
              <a:rPr lang="es-ES" sz="1800" b="1"/>
              <a:t>                              Seguridad, en votaciones independientes.</a:t>
            </a:r>
          </a:p>
          <a:p>
            <a:endParaRPr lang="es-ES" sz="1800" b="1"/>
          </a:p>
          <a:p>
            <a:pPr>
              <a:buFont typeface="Wingdings" pitchFamily="2" charset="2"/>
              <a:buChar char="Ø"/>
            </a:pPr>
            <a:r>
              <a:rPr lang="es-ES" sz="1800" b="1"/>
              <a:t>MANDATO: nueve años, con posibilidad de reelección.</a:t>
            </a:r>
          </a:p>
          <a:p>
            <a:r>
              <a:rPr lang="es-ES" sz="1800" b="1"/>
              <a:t> </a:t>
            </a:r>
          </a:p>
          <a:p>
            <a:pPr>
              <a:buFont typeface="Wingdings" pitchFamily="2" charset="2"/>
              <a:buChar char="Ø"/>
            </a:pPr>
            <a:r>
              <a:rPr lang="en-US" sz="1800" b="1"/>
              <a:t>CRITERIO SELECCIÓN:  Representados los principales   </a:t>
            </a:r>
          </a:p>
          <a:p>
            <a:r>
              <a:rPr lang="en-US" sz="1800" b="1"/>
              <a:t>                                              sistemas jurídicos del mundo, distribución geográfica equitativa, </a:t>
            </a:r>
            <a:r>
              <a:rPr lang="es-ES" sz="1800" b="1"/>
              <a:t>no puede haber dos magistrados de la misma nacionalidad.</a:t>
            </a:r>
            <a:r>
              <a:rPr lang="es-ES" sz="1800">
                <a:latin typeface="Corbel" pitchFamily="34" charset="0"/>
              </a:rPr>
              <a:t> </a:t>
            </a:r>
          </a:p>
          <a:p>
            <a:pPr>
              <a:buFont typeface="Wingdings" pitchFamily="2" charset="2"/>
              <a:buChar char="Ø"/>
            </a:pPr>
            <a:endParaRPr lang="es-ES" sz="1800">
              <a:latin typeface="Corbel" pitchFamily="34" charset="0"/>
            </a:endParaRPr>
          </a:p>
          <a:p>
            <a:pPr>
              <a:buFont typeface="Wingdings" pitchFamily="2" charset="2"/>
              <a:buChar char="Ø"/>
            </a:pPr>
            <a:r>
              <a:rPr lang="es-ES" sz="1800" b="1"/>
              <a:t>Sede en el Palacio de la Paz en la Haya.</a:t>
            </a:r>
          </a:p>
          <a:p>
            <a:pPr>
              <a:buFont typeface="Wingdings" pitchFamily="2" charset="2"/>
              <a:buChar char="Ø"/>
            </a:pPr>
            <a:endParaRPr lang="es-ES" sz="1800" b="1"/>
          </a:p>
          <a:p>
            <a:endParaRPr lang="es-ES" sz="1800" b="1"/>
          </a:p>
        </p:txBody>
      </p:sp>
      <p:sp>
        <p:nvSpPr>
          <p:cNvPr id="64516" name="7 CuadroTexto"/>
          <p:cNvSpPr txBox="1">
            <a:spLocks noChangeArrowheads="1"/>
          </p:cNvSpPr>
          <p:nvPr/>
        </p:nvSpPr>
        <p:spPr bwMode="auto">
          <a:xfrm>
            <a:off x="4716463" y="5876925"/>
            <a:ext cx="3714750" cy="739775"/>
          </a:xfrm>
          <a:prstGeom prst="rect">
            <a:avLst/>
          </a:prstGeom>
          <a:solidFill>
            <a:schemeClr val="bg1"/>
          </a:solidFill>
          <a:ln w="38100">
            <a:solidFill>
              <a:srgbClr val="FF0000"/>
            </a:solidFill>
            <a:miter lim="800000"/>
            <a:headEnd/>
            <a:tailEnd/>
          </a:ln>
        </p:spPr>
        <p:txBody>
          <a:bodyPr wrap="none">
            <a:spAutoFit/>
          </a:bodyPr>
          <a:lstStyle/>
          <a:p>
            <a:r>
              <a:rPr lang="es-ES" sz="1400" b="1"/>
              <a:t>Carta ONU: (Arts.7 y 92)</a:t>
            </a:r>
          </a:p>
          <a:p>
            <a:r>
              <a:rPr lang="en-US" sz="1400" b="1"/>
              <a:t>Estatuto:Cap.I Organización de la Corte.</a:t>
            </a:r>
          </a:p>
          <a:p>
            <a:r>
              <a:rPr lang="en-US" sz="1400" b="1"/>
              <a:t>                 Cap.II Competencia de la Corte.</a:t>
            </a:r>
            <a:endParaRPr lang="es-ES" sz="1400">
              <a:latin typeface="Corbel" pitchFamily="34" charset="0"/>
            </a:endParaRPr>
          </a:p>
        </p:txBody>
      </p:sp>
      <p:sp>
        <p:nvSpPr>
          <p:cNvPr id="6" name="5 Rectángulo"/>
          <p:cNvSpPr/>
          <p:nvPr/>
        </p:nvSpPr>
        <p:spPr>
          <a:xfrm>
            <a:off x="179388" y="0"/>
            <a:ext cx="8713787" cy="90805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8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3"/>
          <p:cNvSpPr>
            <a:spLocks noGrp="1"/>
          </p:cNvSpPr>
          <p:nvPr>
            <p:ph type="body" idx="4294967295"/>
          </p:nvPr>
        </p:nvSpPr>
        <p:spPr>
          <a:xfrm>
            <a:off x="685800" y="1700213"/>
            <a:ext cx="7772400" cy="4356100"/>
          </a:xfrm>
        </p:spPr>
        <p:txBody>
          <a:bodyPr/>
          <a:lstStyle/>
          <a:p>
            <a:pPr>
              <a:lnSpc>
                <a:spcPct val="90000"/>
              </a:lnSpc>
            </a:pPr>
            <a:r>
              <a:rPr lang="es-ES" sz="2600" smtClean="0"/>
              <a:t>Sentencia: 31/03/2014 determinó que los permisos otorgados por Japón en el marco del programa Jarpa II violaron disposiciones del anexo de la Convención Internacional para la reglamentación de la caza de las ballenas de aleta, jorobadas y enanas.</a:t>
            </a:r>
          </a:p>
          <a:p>
            <a:pPr>
              <a:lnSpc>
                <a:spcPct val="90000"/>
              </a:lnSpc>
            </a:pPr>
            <a:r>
              <a:rPr lang="es-ES" sz="2600" smtClean="0"/>
              <a:t>Asimismo le ordenó revocar autorizaciones para </a:t>
            </a:r>
          </a:p>
          <a:p>
            <a:pPr>
              <a:lnSpc>
                <a:spcPct val="90000"/>
              </a:lnSpc>
              <a:buFont typeface="Wingdings" pitchFamily="2" charset="2"/>
              <a:buNone/>
            </a:pPr>
            <a:r>
              <a:rPr lang="es-ES" sz="2600" smtClean="0"/>
              <a:t>     matar, cazar o faenar ballenas y abstenerse de otorgar nuevas (reparación).</a:t>
            </a:r>
          </a:p>
        </p:txBody>
      </p:sp>
      <p:sp>
        <p:nvSpPr>
          <p:cNvPr id="2" name="Rectángulo 1">
            <a:extLst>
              <a:ext uri="{FF2B5EF4-FFF2-40B4-BE49-F238E27FC236}"/>
            </a:extLst>
          </p:cNvPr>
          <p:cNvSpPr/>
          <p:nvPr/>
        </p:nvSpPr>
        <p:spPr>
          <a:xfrm>
            <a:off x="936625" y="477838"/>
            <a:ext cx="7270750" cy="646112"/>
          </a:xfrm>
          <a:prstGeom prst="rect">
            <a:avLst/>
          </a:prstGeom>
          <a:ln w="38100">
            <a:solidFill>
              <a:schemeClr val="tx1"/>
            </a:solidFill>
          </a:ln>
        </p:spPr>
        <p:txBody>
          <a:bodyPr>
            <a:spAutoFit/>
          </a:bodyPr>
          <a:lstStyle/>
          <a:p>
            <a:pPr>
              <a:lnSpc>
                <a:spcPct val="90000"/>
              </a:lnSpc>
              <a:defRPr/>
            </a:pPr>
            <a:r>
              <a:rPr lang="es-ES" b="1" dirty="0"/>
              <a:t>Caso: Caza de la ballena en el Antártico </a:t>
            </a:r>
          </a:p>
          <a:p>
            <a:pPr marL="68263">
              <a:lnSpc>
                <a:spcPct val="90000"/>
              </a:lnSpc>
              <a:defRPr/>
            </a:pPr>
            <a:r>
              <a:rPr lang="es-ES" b="1" dirty="0"/>
              <a:t>         Australia c. Japón -  interviniente Nueva Zelandia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2 Imagen" descr="portada spc_edited-1.jpg"/>
          <p:cNvPicPr>
            <a:picLocks noChangeAspect="1"/>
          </p:cNvPicPr>
          <p:nvPr/>
        </p:nvPicPr>
        <p:blipFill>
          <a:blip r:embed="rId2"/>
          <a:srcRect/>
          <a:stretch>
            <a:fillRect/>
          </a:stretch>
        </p:blipFill>
        <p:spPr bwMode="auto">
          <a:xfrm>
            <a:off x="0" y="-271463"/>
            <a:ext cx="9144000" cy="7129463"/>
          </a:xfrm>
          <a:prstGeom prst="rect">
            <a:avLst/>
          </a:prstGeom>
          <a:noFill/>
          <a:ln w="9525">
            <a:noFill/>
            <a:miter lim="800000"/>
            <a:headEnd/>
            <a:tailEnd/>
          </a:ln>
        </p:spPr>
      </p:pic>
      <p:sp>
        <p:nvSpPr>
          <p:cNvPr id="17410" name="WordArt 4"/>
          <p:cNvSpPr>
            <a:spLocks noChangeArrowheads="1" noChangeShapeType="1" noTextEdit="1"/>
          </p:cNvSpPr>
          <p:nvPr/>
        </p:nvSpPr>
        <p:spPr bwMode="auto">
          <a:xfrm>
            <a:off x="1116013" y="4292600"/>
            <a:ext cx="6534150" cy="647700"/>
          </a:xfrm>
          <a:prstGeom prst="rect">
            <a:avLst/>
          </a:prstGeom>
        </p:spPr>
        <p:txBody>
          <a:bodyPr wrap="none" fromWordArt="1">
            <a:prstTxWarp prst="textPlain">
              <a:avLst>
                <a:gd name="adj" fmla="val 50000"/>
              </a:avLst>
            </a:prstTxWarp>
          </a:bodyPr>
          <a:lstStyle/>
          <a:p>
            <a:pPr algn="ctr"/>
            <a:r>
              <a:rPr lang="es-CL"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Solución de Controversias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1 CuadroTexto"/>
          <p:cNvSpPr txBox="1">
            <a:spLocks noChangeArrowheads="1"/>
          </p:cNvSpPr>
          <p:nvPr/>
        </p:nvSpPr>
        <p:spPr bwMode="auto">
          <a:xfrm>
            <a:off x="2268538" y="476250"/>
            <a:ext cx="3743325" cy="585788"/>
          </a:xfrm>
          <a:prstGeom prst="rect">
            <a:avLst/>
          </a:prstGeom>
          <a:noFill/>
          <a:ln w="9525">
            <a:noFill/>
            <a:miter lim="800000"/>
            <a:headEnd/>
            <a:tailEnd/>
          </a:ln>
        </p:spPr>
        <p:txBody>
          <a:bodyPr>
            <a:spAutoFit/>
          </a:bodyPr>
          <a:lstStyle/>
          <a:p>
            <a:r>
              <a:rPr lang="en-US" sz="3200" b="1"/>
              <a:t>Arbitraje especial</a:t>
            </a:r>
            <a:endParaRPr lang="es-ES" sz="3200" b="1"/>
          </a:p>
        </p:txBody>
      </p:sp>
      <p:sp>
        <p:nvSpPr>
          <p:cNvPr id="66562" name="2 CuadroTexto"/>
          <p:cNvSpPr txBox="1">
            <a:spLocks noChangeArrowheads="1"/>
          </p:cNvSpPr>
          <p:nvPr/>
        </p:nvSpPr>
        <p:spPr bwMode="auto">
          <a:xfrm>
            <a:off x="6804025" y="404813"/>
            <a:ext cx="2016125" cy="461962"/>
          </a:xfrm>
          <a:prstGeom prst="rect">
            <a:avLst/>
          </a:prstGeom>
          <a:noFill/>
          <a:ln w="28575">
            <a:solidFill>
              <a:schemeClr val="tx1"/>
            </a:solidFill>
            <a:miter lim="800000"/>
            <a:headEnd/>
            <a:tailEnd/>
          </a:ln>
        </p:spPr>
        <p:txBody>
          <a:bodyPr>
            <a:spAutoFit/>
          </a:bodyPr>
          <a:lstStyle/>
          <a:p>
            <a:r>
              <a:rPr lang="en-US" sz="2400" b="1"/>
              <a:t>ANEXO VIII</a:t>
            </a:r>
            <a:endParaRPr lang="es-ES" sz="2400" b="1"/>
          </a:p>
        </p:txBody>
      </p:sp>
      <p:sp>
        <p:nvSpPr>
          <p:cNvPr id="4" name="3 Rectángulo redondeado"/>
          <p:cNvSpPr/>
          <p:nvPr/>
        </p:nvSpPr>
        <p:spPr>
          <a:xfrm>
            <a:off x="1763713" y="333375"/>
            <a:ext cx="4392612" cy="10795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800"/>
          </a:p>
        </p:txBody>
      </p:sp>
      <p:sp>
        <p:nvSpPr>
          <p:cNvPr id="66564" name="4 CuadroTexto"/>
          <p:cNvSpPr txBox="1">
            <a:spLocks noChangeArrowheads="1"/>
          </p:cNvSpPr>
          <p:nvPr/>
        </p:nvSpPr>
        <p:spPr bwMode="auto">
          <a:xfrm>
            <a:off x="395288" y="2133600"/>
            <a:ext cx="2736850" cy="1014413"/>
          </a:xfrm>
          <a:prstGeom prst="rect">
            <a:avLst/>
          </a:prstGeom>
          <a:noFill/>
          <a:ln w="9525">
            <a:noFill/>
            <a:miter lim="800000"/>
            <a:headEnd/>
            <a:tailEnd/>
          </a:ln>
        </p:spPr>
        <p:txBody>
          <a:bodyPr>
            <a:spAutoFit/>
          </a:bodyPr>
          <a:lstStyle/>
          <a:p>
            <a:r>
              <a:rPr lang="en-US" b="1"/>
              <a:t>Controversias s/interpretación y aplicación sobre:</a:t>
            </a:r>
            <a:endParaRPr lang="es-ES" b="1"/>
          </a:p>
        </p:txBody>
      </p:sp>
      <p:sp>
        <p:nvSpPr>
          <p:cNvPr id="66565" name="5 CuadroTexto"/>
          <p:cNvSpPr txBox="1">
            <a:spLocks noChangeArrowheads="1"/>
          </p:cNvSpPr>
          <p:nvPr/>
        </p:nvSpPr>
        <p:spPr bwMode="auto">
          <a:xfrm>
            <a:off x="3059113" y="1844675"/>
            <a:ext cx="6084887" cy="1616075"/>
          </a:xfrm>
          <a:prstGeom prst="rect">
            <a:avLst/>
          </a:prstGeom>
          <a:solidFill>
            <a:schemeClr val="bg1"/>
          </a:solidFill>
          <a:ln w="9525">
            <a:noFill/>
            <a:miter lim="800000"/>
            <a:headEnd/>
            <a:tailEnd/>
          </a:ln>
        </p:spPr>
        <p:txBody>
          <a:bodyPr>
            <a:spAutoFit/>
          </a:bodyPr>
          <a:lstStyle/>
          <a:p>
            <a:pPr>
              <a:buFont typeface="Wingdings" pitchFamily="2" charset="2"/>
              <a:buChar char="ü"/>
            </a:pPr>
            <a:r>
              <a:rPr lang="en-US" b="1"/>
              <a:t>Pesquerías.</a:t>
            </a:r>
          </a:p>
          <a:p>
            <a:pPr>
              <a:buFont typeface="Wingdings" pitchFamily="2" charset="2"/>
              <a:buChar char="ü"/>
            </a:pPr>
            <a:r>
              <a:rPr lang="en-US" b="1"/>
              <a:t>Protección y preservación del medio marino.</a:t>
            </a:r>
          </a:p>
          <a:p>
            <a:pPr>
              <a:buFont typeface="Wingdings" pitchFamily="2" charset="2"/>
              <a:buChar char="ü"/>
            </a:pPr>
            <a:r>
              <a:rPr lang="en-US" b="1"/>
              <a:t>Investigaciones científicas marinas.</a:t>
            </a:r>
          </a:p>
          <a:p>
            <a:pPr>
              <a:buFont typeface="Wingdings" pitchFamily="2" charset="2"/>
              <a:buChar char="ü"/>
            </a:pPr>
            <a:r>
              <a:rPr lang="en-US" b="1"/>
              <a:t>Navegación, incluída contaminación causada  </a:t>
            </a:r>
          </a:p>
          <a:p>
            <a:r>
              <a:rPr lang="en-US" b="1"/>
              <a:t>   por buques y vertimientos</a:t>
            </a:r>
            <a:r>
              <a:rPr lang="en-US" sz="1800"/>
              <a:t>.</a:t>
            </a:r>
            <a:endParaRPr lang="es-ES" sz="1800"/>
          </a:p>
        </p:txBody>
      </p:sp>
      <p:sp>
        <p:nvSpPr>
          <p:cNvPr id="66566" name="6 CuadroTexto"/>
          <p:cNvSpPr txBox="1">
            <a:spLocks noChangeArrowheads="1"/>
          </p:cNvSpPr>
          <p:nvPr/>
        </p:nvSpPr>
        <p:spPr bwMode="auto">
          <a:xfrm>
            <a:off x="612775" y="3803650"/>
            <a:ext cx="5454650" cy="396875"/>
          </a:xfrm>
          <a:prstGeom prst="rect">
            <a:avLst/>
          </a:prstGeom>
          <a:noFill/>
          <a:ln w="9525">
            <a:noFill/>
            <a:miter lim="800000"/>
            <a:headEnd/>
            <a:tailEnd/>
          </a:ln>
        </p:spPr>
        <p:txBody>
          <a:bodyPr wrap="none">
            <a:spAutoFit/>
          </a:bodyPr>
          <a:lstStyle/>
          <a:p>
            <a:r>
              <a:rPr lang="en-US" b="1"/>
              <a:t>Listas de expertos: FAO, PNUMA, COI, OMI.</a:t>
            </a:r>
            <a:endParaRPr lang="es-ES" b="1"/>
          </a:p>
        </p:txBody>
      </p:sp>
      <p:sp>
        <p:nvSpPr>
          <p:cNvPr id="66567" name="7 CuadroTexto"/>
          <p:cNvSpPr txBox="1">
            <a:spLocks noChangeArrowheads="1"/>
          </p:cNvSpPr>
          <p:nvPr/>
        </p:nvSpPr>
        <p:spPr bwMode="auto">
          <a:xfrm>
            <a:off x="595313" y="4484688"/>
            <a:ext cx="7416800" cy="396875"/>
          </a:xfrm>
          <a:prstGeom prst="rect">
            <a:avLst/>
          </a:prstGeom>
          <a:solidFill>
            <a:schemeClr val="bg1"/>
          </a:solidFill>
          <a:ln w="9525">
            <a:noFill/>
            <a:miter lim="800000"/>
            <a:headEnd/>
            <a:tailEnd/>
          </a:ln>
        </p:spPr>
        <p:txBody>
          <a:bodyPr>
            <a:spAutoFit/>
          </a:bodyPr>
          <a:lstStyle/>
          <a:p>
            <a:r>
              <a:rPr lang="en-US" b="1"/>
              <a:t>Constitución Tribunal:  Árbitros especiales (5 miembros).</a:t>
            </a:r>
            <a:endParaRPr lang="es-ES" b="1"/>
          </a:p>
        </p:txBody>
      </p:sp>
      <p:sp>
        <p:nvSpPr>
          <p:cNvPr id="66568" name="8 CuadroTexto"/>
          <p:cNvSpPr txBox="1">
            <a:spLocks noChangeArrowheads="1"/>
          </p:cNvSpPr>
          <p:nvPr/>
        </p:nvSpPr>
        <p:spPr bwMode="auto">
          <a:xfrm>
            <a:off x="595313" y="5165725"/>
            <a:ext cx="4668837" cy="400050"/>
          </a:xfrm>
          <a:prstGeom prst="rect">
            <a:avLst/>
          </a:prstGeom>
          <a:solidFill>
            <a:schemeClr val="bg1"/>
          </a:solidFill>
          <a:ln w="9525">
            <a:noFill/>
            <a:miter lim="800000"/>
            <a:headEnd/>
            <a:tailEnd/>
          </a:ln>
        </p:spPr>
        <p:txBody>
          <a:bodyPr wrap="none">
            <a:spAutoFit/>
          </a:bodyPr>
          <a:lstStyle/>
          <a:p>
            <a:r>
              <a:rPr lang="en-US" b="1"/>
              <a:t>Toma decisiones: Recomendaciones</a:t>
            </a:r>
            <a:endParaRPr lang="es-ES" b="1"/>
          </a:p>
        </p:txBody>
      </p:sp>
      <p:sp>
        <p:nvSpPr>
          <p:cNvPr id="66569" name="CuadroTexto 1"/>
          <p:cNvSpPr txBox="1">
            <a:spLocks noChangeArrowheads="1"/>
          </p:cNvSpPr>
          <p:nvPr/>
        </p:nvSpPr>
        <p:spPr bwMode="auto">
          <a:xfrm>
            <a:off x="2484438" y="6340475"/>
            <a:ext cx="4697412" cy="368300"/>
          </a:xfrm>
          <a:prstGeom prst="rect">
            <a:avLst/>
          </a:prstGeom>
          <a:solidFill>
            <a:schemeClr val="bg1"/>
          </a:solidFill>
          <a:ln w="19050">
            <a:solidFill>
              <a:schemeClr val="tx1"/>
            </a:solidFill>
            <a:miter lim="800000"/>
            <a:headEnd/>
            <a:tailEnd/>
          </a:ln>
        </p:spPr>
        <p:txBody>
          <a:bodyPr wrap="none">
            <a:spAutoFit/>
          </a:bodyPr>
          <a:lstStyle/>
          <a:p>
            <a:r>
              <a:rPr lang="es-ES" sz="1800"/>
              <a:t>COI   Comisión Oceanográfica Internacional</a:t>
            </a:r>
            <a:endParaRPr lang="es-UY" sz="1800"/>
          </a:p>
        </p:txBody>
      </p:sp>
      <p:sp>
        <p:nvSpPr>
          <p:cNvPr id="3" name="Diagrama de flujo: decisión 2">
            <a:extLst/>
          </p:cNvPr>
          <p:cNvSpPr/>
          <p:nvPr/>
        </p:nvSpPr>
        <p:spPr>
          <a:xfrm>
            <a:off x="1949450" y="6430963"/>
            <a:ext cx="503238" cy="187325"/>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UY" sz="18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Forma libre"/>
          <p:cNvSpPr/>
          <p:nvPr/>
        </p:nvSpPr>
        <p:spPr>
          <a:xfrm>
            <a:off x="1179513" y="1624013"/>
            <a:ext cx="6562725" cy="4046537"/>
          </a:xfrm>
          <a:custGeom>
            <a:avLst/>
            <a:gdLst>
              <a:gd name="connsiteX0" fmla="*/ 0 w 6563032"/>
              <a:gd name="connsiteY0" fmla="*/ 2843980 h 4045973"/>
              <a:gd name="connsiteX1" fmla="*/ 1637071 w 6563032"/>
              <a:gd name="connsiteY1" fmla="*/ 3728884 h 4045973"/>
              <a:gd name="connsiteX2" fmla="*/ 1592826 w 6563032"/>
              <a:gd name="connsiteY2" fmla="*/ 2209800 h 4045973"/>
              <a:gd name="connsiteX3" fmla="*/ 1312606 w 6563032"/>
              <a:gd name="connsiteY3" fmla="*/ 3950109 h 4045973"/>
              <a:gd name="connsiteX4" fmla="*/ 2286000 w 6563032"/>
              <a:gd name="connsiteY4" fmla="*/ 1634613 h 4045973"/>
              <a:gd name="connsiteX5" fmla="*/ 3923071 w 6563032"/>
              <a:gd name="connsiteY5" fmla="*/ 2313038 h 4045973"/>
              <a:gd name="connsiteX6" fmla="*/ 2536723 w 6563032"/>
              <a:gd name="connsiteY6" fmla="*/ 307258 h 4045973"/>
              <a:gd name="connsiteX7" fmla="*/ 2536723 w 6563032"/>
              <a:gd name="connsiteY7" fmla="*/ 3197942 h 4045973"/>
              <a:gd name="connsiteX8" fmla="*/ 6046839 w 6563032"/>
              <a:gd name="connsiteY8" fmla="*/ 425245 h 4045973"/>
              <a:gd name="connsiteX9" fmla="*/ 4483510 w 6563032"/>
              <a:gd name="connsiteY9" fmla="*/ 646471 h 4045973"/>
              <a:gd name="connsiteX10" fmla="*/ 6563032 w 6563032"/>
              <a:gd name="connsiteY10" fmla="*/ 381000 h 4045973"/>
              <a:gd name="connsiteX11" fmla="*/ 6563032 w 6563032"/>
              <a:gd name="connsiteY11" fmla="*/ 381000 h 40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3032" h="4045973">
                <a:moveTo>
                  <a:pt x="0" y="2843980"/>
                </a:moveTo>
                <a:cubicBezTo>
                  <a:pt x="685800" y="3339280"/>
                  <a:pt x="1371600" y="3834581"/>
                  <a:pt x="1637071" y="3728884"/>
                </a:cubicBezTo>
                <a:cubicBezTo>
                  <a:pt x="1902542" y="3623187"/>
                  <a:pt x="1646904" y="2172929"/>
                  <a:pt x="1592826" y="2209800"/>
                </a:cubicBezTo>
                <a:cubicBezTo>
                  <a:pt x="1538749" y="2246671"/>
                  <a:pt x="1197077" y="4045973"/>
                  <a:pt x="1312606" y="3950109"/>
                </a:cubicBezTo>
                <a:cubicBezTo>
                  <a:pt x="1428135" y="3854245"/>
                  <a:pt x="1850923" y="1907458"/>
                  <a:pt x="2286000" y="1634613"/>
                </a:cubicBezTo>
                <a:cubicBezTo>
                  <a:pt x="2721077" y="1361768"/>
                  <a:pt x="3881284" y="2534264"/>
                  <a:pt x="3923071" y="2313038"/>
                </a:cubicBezTo>
                <a:cubicBezTo>
                  <a:pt x="3964858" y="2091812"/>
                  <a:pt x="2767781" y="159774"/>
                  <a:pt x="2536723" y="307258"/>
                </a:cubicBezTo>
                <a:cubicBezTo>
                  <a:pt x="2305665" y="454742"/>
                  <a:pt x="1951704" y="3178278"/>
                  <a:pt x="2536723" y="3197942"/>
                </a:cubicBezTo>
                <a:cubicBezTo>
                  <a:pt x="3121742" y="3217607"/>
                  <a:pt x="5722375" y="850490"/>
                  <a:pt x="6046839" y="425245"/>
                </a:cubicBezTo>
                <a:cubicBezTo>
                  <a:pt x="6371303" y="0"/>
                  <a:pt x="4397478" y="653845"/>
                  <a:pt x="4483510" y="646471"/>
                </a:cubicBezTo>
                <a:cubicBezTo>
                  <a:pt x="4569542" y="639097"/>
                  <a:pt x="6563032" y="381000"/>
                  <a:pt x="6563032" y="381000"/>
                </a:cubicBezTo>
                <a:lnTo>
                  <a:pt x="6563032" y="381000"/>
                </a:lnTo>
              </a:path>
            </a:pathLst>
          </a:custGeom>
          <a:solidFill>
            <a:srgbClr val="FF0000"/>
          </a:solidFill>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sz="1800"/>
          </a:p>
        </p:txBody>
      </p:sp>
      <p:sp>
        <p:nvSpPr>
          <p:cNvPr id="67586" name="2 CuadroTexto"/>
          <p:cNvSpPr txBox="1">
            <a:spLocks noChangeArrowheads="1"/>
          </p:cNvSpPr>
          <p:nvPr/>
        </p:nvSpPr>
        <p:spPr bwMode="auto">
          <a:xfrm>
            <a:off x="5651500" y="3789363"/>
            <a:ext cx="2233613" cy="641350"/>
          </a:xfrm>
          <a:prstGeom prst="rect">
            <a:avLst/>
          </a:prstGeom>
          <a:solidFill>
            <a:schemeClr val="bg1"/>
          </a:solidFill>
          <a:ln w="9525">
            <a:noFill/>
            <a:miter lim="800000"/>
            <a:headEnd/>
            <a:tailEnd/>
          </a:ln>
        </p:spPr>
        <p:txBody>
          <a:bodyPr>
            <a:spAutoFit/>
          </a:bodyPr>
          <a:lstStyle/>
          <a:p>
            <a:endParaRPr lang="es-CL" sz="3600" b="1"/>
          </a:p>
        </p:txBody>
      </p:sp>
      <p:sp>
        <p:nvSpPr>
          <p:cNvPr id="67587" name="3 CuadroTexto"/>
          <p:cNvSpPr txBox="1">
            <a:spLocks noChangeArrowheads="1"/>
          </p:cNvSpPr>
          <p:nvPr/>
        </p:nvSpPr>
        <p:spPr bwMode="auto">
          <a:xfrm>
            <a:off x="5003800" y="5373688"/>
            <a:ext cx="3960813" cy="1200150"/>
          </a:xfrm>
          <a:prstGeom prst="rect">
            <a:avLst/>
          </a:prstGeom>
          <a:solidFill>
            <a:schemeClr val="bg1"/>
          </a:solidFill>
          <a:ln w="9525">
            <a:noFill/>
            <a:miter lim="800000"/>
            <a:headEnd/>
            <a:tailEnd/>
          </a:ln>
        </p:spPr>
        <p:txBody>
          <a:bodyPr>
            <a:spAutoFit/>
          </a:bodyPr>
          <a:lstStyle/>
          <a:p>
            <a:r>
              <a:rPr lang="en-US" sz="7200">
                <a:latin typeface="Edwardian Script ITC" pitchFamily="66" charset="0"/>
              </a:rPr>
              <a:t>Gracias</a:t>
            </a:r>
            <a:endParaRPr lang="es-ES" sz="7200">
              <a:latin typeface="Edwardian Script ITC" pitchFamily="66" charset="0"/>
            </a:endParaRPr>
          </a:p>
        </p:txBody>
      </p:sp>
      <p:sp>
        <p:nvSpPr>
          <p:cNvPr id="67588" name="4 CuadroTexto"/>
          <p:cNvSpPr txBox="1">
            <a:spLocks noChangeArrowheads="1"/>
          </p:cNvSpPr>
          <p:nvPr/>
        </p:nvSpPr>
        <p:spPr bwMode="auto">
          <a:xfrm>
            <a:off x="179388" y="260350"/>
            <a:ext cx="3455987" cy="369888"/>
          </a:xfrm>
          <a:prstGeom prst="rect">
            <a:avLst/>
          </a:prstGeom>
          <a:noFill/>
          <a:ln w="9525">
            <a:noFill/>
            <a:miter lim="800000"/>
            <a:headEnd/>
            <a:tailEnd/>
          </a:ln>
        </p:spPr>
        <p:txBody>
          <a:bodyPr>
            <a:spAutoFit/>
          </a:bodyPr>
          <a:lstStyle/>
          <a:p>
            <a:r>
              <a:rPr lang="en-US" sz="1800" b="1"/>
              <a:t>www.datadipuy.com</a:t>
            </a:r>
            <a:endParaRPr lang="es-ES" sz="18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CuadroTexto"/>
          <p:cNvSpPr txBox="1">
            <a:spLocks noChangeArrowheads="1"/>
          </p:cNvSpPr>
          <p:nvPr/>
        </p:nvSpPr>
        <p:spPr bwMode="auto">
          <a:xfrm>
            <a:off x="539750" y="2492375"/>
            <a:ext cx="1944688" cy="523875"/>
          </a:xfrm>
          <a:prstGeom prst="rect">
            <a:avLst/>
          </a:prstGeom>
          <a:noFill/>
          <a:ln w="9525">
            <a:noFill/>
            <a:miter lim="800000"/>
            <a:headEnd/>
            <a:tailEnd/>
          </a:ln>
        </p:spPr>
        <p:txBody>
          <a:bodyPr>
            <a:spAutoFit/>
          </a:bodyPr>
          <a:lstStyle/>
          <a:p>
            <a:r>
              <a:rPr lang="en-US" sz="2800" b="1"/>
              <a:t>PARTE XV </a:t>
            </a:r>
            <a:endParaRPr lang="es-ES" sz="2800" b="1"/>
          </a:p>
        </p:txBody>
      </p:sp>
      <p:sp>
        <p:nvSpPr>
          <p:cNvPr id="21506" name="2 CuadroTexto"/>
          <p:cNvSpPr txBox="1">
            <a:spLocks noChangeArrowheads="1"/>
          </p:cNvSpPr>
          <p:nvPr/>
        </p:nvSpPr>
        <p:spPr bwMode="auto">
          <a:xfrm>
            <a:off x="3708400" y="765175"/>
            <a:ext cx="4608513" cy="1187450"/>
          </a:xfrm>
          <a:prstGeom prst="rect">
            <a:avLst/>
          </a:prstGeom>
          <a:noFill/>
          <a:ln w="9525">
            <a:noFill/>
            <a:miter lim="800000"/>
            <a:headEnd/>
            <a:tailEnd/>
          </a:ln>
        </p:spPr>
        <p:txBody>
          <a:bodyPr>
            <a:spAutoFit/>
          </a:bodyPr>
          <a:lstStyle/>
          <a:p>
            <a:pPr>
              <a:buFont typeface="Wingdings" pitchFamily="2" charset="2"/>
              <a:buChar char="v"/>
            </a:pPr>
            <a:r>
              <a:rPr lang="en-US" sz="2400" b="1"/>
              <a:t>Disposiciones   </a:t>
            </a:r>
          </a:p>
          <a:p>
            <a:r>
              <a:rPr lang="en-US" sz="2400" b="1"/>
              <a:t>   generales, arts. 279 a 285</a:t>
            </a:r>
          </a:p>
          <a:p>
            <a:r>
              <a:rPr lang="en-US" sz="2400" b="1"/>
              <a:t>                              Sección 1.</a:t>
            </a:r>
            <a:endParaRPr lang="es-ES" sz="2400" b="1"/>
          </a:p>
        </p:txBody>
      </p:sp>
      <p:sp>
        <p:nvSpPr>
          <p:cNvPr id="21507" name="3 CuadroTexto"/>
          <p:cNvSpPr txBox="1">
            <a:spLocks noChangeArrowheads="1"/>
          </p:cNvSpPr>
          <p:nvPr/>
        </p:nvSpPr>
        <p:spPr bwMode="auto">
          <a:xfrm>
            <a:off x="3779838" y="2205038"/>
            <a:ext cx="5364162" cy="1200150"/>
          </a:xfrm>
          <a:prstGeom prst="rect">
            <a:avLst/>
          </a:prstGeom>
          <a:noFill/>
          <a:ln w="9525">
            <a:noFill/>
            <a:miter lim="800000"/>
            <a:headEnd/>
            <a:tailEnd/>
          </a:ln>
        </p:spPr>
        <p:txBody>
          <a:bodyPr>
            <a:spAutoFit/>
          </a:bodyPr>
          <a:lstStyle/>
          <a:p>
            <a:pPr>
              <a:buFont typeface="Wingdings" pitchFamily="2" charset="2"/>
              <a:buChar char="v"/>
            </a:pPr>
            <a:r>
              <a:rPr lang="en-US" sz="2400" b="1"/>
              <a:t>Procedimientos obligatorios </a:t>
            </a:r>
          </a:p>
          <a:p>
            <a:r>
              <a:rPr lang="en-US" sz="2400" b="1"/>
              <a:t>   jurisdiccionales,  arts. 286 a 296</a:t>
            </a:r>
          </a:p>
          <a:p>
            <a:r>
              <a:rPr lang="en-US" sz="2400" b="1"/>
              <a:t>                              Sección 2.</a:t>
            </a:r>
            <a:endParaRPr lang="es-ES" sz="2400" b="1"/>
          </a:p>
        </p:txBody>
      </p:sp>
      <p:sp>
        <p:nvSpPr>
          <p:cNvPr id="21508" name="4 CuadroTexto"/>
          <p:cNvSpPr txBox="1">
            <a:spLocks noChangeArrowheads="1"/>
          </p:cNvSpPr>
          <p:nvPr/>
        </p:nvSpPr>
        <p:spPr bwMode="auto">
          <a:xfrm>
            <a:off x="3635375" y="3573463"/>
            <a:ext cx="5184775" cy="1200150"/>
          </a:xfrm>
          <a:prstGeom prst="rect">
            <a:avLst/>
          </a:prstGeom>
          <a:noFill/>
          <a:ln w="9525">
            <a:noFill/>
            <a:miter lim="800000"/>
            <a:headEnd/>
            <a:tailEnd/>
          </a:ln>
        </p:spPr>
        <p:txBody>
          <a:bodyPr>
            <a:spAutoFit/>
          </a:bodyPr>
          <a:lstStyle/>
          <a:p>
            <a:pPr>
              <a:buFont typeface="Wingdings" pitchFamily="2" charset="2"/>
              <a:buChar char="v"/>
            </a:pPr>
            <a:r>
              <a:rPr lang="en-US" sz="2400" b="1"/>
              <a:t>Limitaciones y excepciones a  </a:t>
            </a:r>
          </a:p>
          <a:p>
            <a:r>
              <a:rPr lang="en-US" sz="2400" b="1"/>
              <a:t>   procedimientos obligatorios, </a:t>
            </a:r>
          </a:p>
          <a:p>
            <a:r>
              <a:rPr lang="en-US" sz="2400" b="1"/>
              <a:t>   arts. 297 a 299.    Sección 3.</a:t>
            </a:r>
            <a:endParaRPr lang="es-ES" sz="2400" b="1"/>
          </a:p>
        </p:txBody>
      </p:sp>
      <p:sp>
        <p:nvSpPr>
          <p:cNvPr id="21509" name="5 CuadroTexto"/>
          <p:cNvSpPr txBox="1">
            <a:spLocks noChangeArrowheads="1"/>
          </p:cNvSpPr>
          <p:nvPr/>
        </p:nvSpPr>
        <p:spPr bwMode="auto">
          <a:xfrm>
            <a:off x="0" y="5445125"/>
            <a:ext cx="9144000" cy="1190625"/>
          </a:xfrm>
          <a:prstGeom prst="rect">
            <a:avLst/>
          </a:prstGeom>
          <a:solidFill>
            <a:schemeClr val="bg1"/>
          </a:solidFill>
          <a:ln w="9525">
            <a:noFill/>
            <a:miter lim="800000"/>
            <a:headEnd/>
            <a:tailEnd/>
          </a:ln>
        </p:spPr>
        <p:txBody>
          <a:bodyPr>
            <a:spAutoFit/>
          </a:bodyPr>
          <a:lstStyle/>
          <a:p>
            <a:r>
              <a:rPr lang="en-US" sz="1800" b="1"/>
              <a:t>Completado por          Anexo V: Conciliación</a:t>
            </a:r>
          </a:p>
          <a:p>
            <a:r>
              <a:rPr lang="en-US" sz="1800" b="1"/>
              <a:t>                                      Anexo VI: Estatuto del Tribunal Inter. del Derecho del  Mar.</a:t>
            </a:r>
          </a:p>
          <a:p>
            <a:r>
              <a:rPr lang="en-US" sz="1800" b="1"/>
              <a:t>                                      Anexo VII: Arbitraje.</a:t>
            </a:r>
          </a:p>
          <a:p>
            <a:r>
              <a:rPr lang="en-US" sz="1800" b="1"/>
              <a:t>                                      Anexo VIII: Arbitraje especial. </a:t>
            </a:r>
            <a:endParaRPr lang="es-ES" sz="1800" b="1"/>
          </a:p>
        </p:txBody>
      </p:sp>
      <p:sp>
        <p:nvSpPr>
          <p:cNvPr id="7" name="6 Abrir llave"/>
          <p:cNvSpPr/>
          <p:nvPr/>
        </p:nvSpPr>
        <p:spPr>
          <a:xfrm>
            <a:off x="2771775" y="765175"/>
            <a:ext cx="936625" cy="4032250"/>
          </a:xfrm>
          <a:prstGeom prst="leftBrace">
            <a:avLst>
              <a:gd name="adj1" fmla="val 8333"/>
              <a:gd name="adj2" fmla="val 5012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sz="1800"/>
          </a:p>
        </p:txBody>
      </p:sp>
      <p:sp>
        <p:nvSpPr>
          <p:cNvPr id="9" name="8 Flecha derecha"/>
          <p:cNvSpPr/>
          <p:nvPr/>
        </p:nvSpPr>
        <p:spPr>
          <a:xfrm>
            <a:off x="2051050" y="5661025"/>
            <a:ext cx="288925" cy="14446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800"/>
          </a:p>
        </p:txBody>
      </p:sp>
      <p:sp>
        <p:nvSpPr>
          <p:cNvPr id="10" name="9 Recortar rectángulo de esquina diagonal"/>
          <p:cNvSpPr/>
          <p:nvPr/>
        </p:nvSpPr>
        <p:spPr>
          <a:xfrm>
            <a:off x="395536" y="2132856"/>
            <a:ext cx="2232248" cy="1224136"/>
          </a:xfrm>
          <a:prstGeom prst="snip2DiagRect">
            <a:avLst/>
          </a:prstGeom>
          <a:noFill/>
          <a:ln w="38100">
            <a:solidFill>
              <a:schemeClr val="accent4">
                <a:lumMod val="75000"/>
              </a:schemeClr>
            </a:solidFill>
          </a:ln>
          <a:effectLst>
            <a:glow rad="101600">
              <a:schemeClr val="accent6">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800"/>
          </a:p>
        </p:txBody>
      </p:sp>
      <p:sp>
        <p:nvSpPr>
          <p:cNvPr id="2" name="CuadroTexto 1">
            <a:extLst/>
          </p:cNvPr>
          <p:cNvSpPr txBox="1"/>
          <p:nvPr/>
        </p:nvSpPr>
        <p:spPr>
          <a:xfrm>
            <a:off x="395288" y="4292600"/>
            <a:ext cx="2130425" cy="395288"/>
          </a:xfrm>
          <a:prstGeom prst="rect">
            <a:avLst/>
          </a:prstGeom>
          <a:noFill/>
          <a:ln w="28575">
            <a:solidFill>
              <a:schemeClr val="accent2">
                <a:lumMod val="60000"/>
                <a:lumOff val="40000"/>
              </a:schemeClr>
            </a:solidFill>
          </a:ln>
        </p:spPr>
        <p:txBody>
          <a:bodyPr wrap="none">
            <a:spAutoFit/>
          </a:bodyPr>
          <a:lstStyle/>
          <a:p>
            <a:pPr>
              <a:defRPr/>
            </a:pPr>
            <a:r>
              <a:rPr lang="es-ES" sz="1800" b="1"/>
              <a:t>Conv. Jamaica 82</a:t>
            </a:r>
            <a:endParaRPr lang="es-UY" sz="1800" b="1"/>
          </a:p>
        </p:txBody>
      </p:sp>
      <p:cxnSp>
        <p:nvCxnSpPr>
          <p:cNvPr id="4" name="Conector recto de flecha 3">
            <a:extLst/>
          </p:cNvPr>
          <p:cNvCxnSpPr/>
          <p:nvPr/>
        </p:nvCxnSpPr>
        <p:spPr>
          <a:xfrm>
            <a:off x="1331913" y="3573463"/>
            <a:ext cx="0" cy="4318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4868863"/>
            <a:ext cx="9144000" cy="1989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800"/>
          </a:p>
        </p:txBody>
      </p:sp>
      <p:sp>
        <p:nvSpPr>
          <p:cNvPr id="22530" name="1 Rectángulo"/>
          <p:cNvSpPr>
            <a:spLocks noChangeArrowheads="1"/>
          </p:cNvSpPr>
          <p:nvPr/>
        </p:nvSpPr>
        <p:spPr bwMode="auto">
          <a:xfrm>
            <a:off x="2268538" y="2276475"/>
            <a:ext cx="5741987" cy="3232150"/>
          </a:xfrm>
          <a:prstGeom prst="rect">
            <a:avLst/>
          </a:prstGeom>
          <a:solidFill>
            <a:schemeClr val="bg1"/>
          </a:solidFill>
          <a:ln w="9525">
            <a:noFill/>
            <a:miter lim="800000"/>
            <a:headEnd/>
            <a:tailEnd/>
          </a:ln>
        </p:spPr>
        <p:txBody>
          <a:bodyPr>
            <a:spAutoFit/>
          </a:bodyPr>
          <a:lstStyle/>
          <a:p>
            <a:r>
              <a:rPr lang="es-ES" sz="2400" b="1" i="1"/>
              <a:t>Artículo 279</a:t>
            </a:r>
          </a:p>
          <a:p>
            <a:r>
              <a:rPr lang="es-ES" b="1" i="1"/>
              <a:t>Obligación de resolver las controversias por medios pacíficos</a:t>
            </a:r>
          </a:p>
          <a:p>
            <a:endParaRPr lang="es-ES" b="1"/>
          </a:p>
          <a:p>
            <a:pPr>
              <a:buFont typeface="Wingdings" pitchFamily="2" charset="2"/>
              <a:buChar char="ü"/>
            </a:pPr>
            <a:r>
              <a:rPr lang="es-ES" b="1"/>
              <a:t>Los Estados Partes resolverán sus  </a:t>
            </a:r>
          </a:p>
          <a:p>
            <a:r>
              <a:rPr lang="es-ES" b="1"/>
              <a:t>   controversias relativas a la  </a:t>
            </a:r>
          </a:p>
          <a:p>
            <a:r>
              <a:rPr lang="es-ES" b="1"/>
              <a:t>   interpretación o la aplicación de esta  </a:t>
            </a:r>
          </a:p>
          <a:p>
            <a:r>
              <a:rPr lang="es-ES" b="1"/>
              <a:t>   Convención</a:t>
            </a:r>
          </a:p>
          <a:p>
            <a:endParaRPr lang="es-ES" b="1"/>
          </a:p>
          <a:p>
            <a:pPr>
              <a:buFont typeface="Wingdings" pitchFamily="2" charset="2"/>
              <a:buChar char="ü"/>
            </a:pPr>
            <a:r>
              <a:rPr lang="es-ES" b="1"/>
              <a:t> Por medios pacíficos</a:t>
            </a:r>
          </a:p>
        </p:txBody>
      </p:sp>
      <p:sp>
        <p:nvSpPr>
          <p:cNvPr id="22531" name="2 Rectángulo"/>
          <p:cNvSpPr>
            <a:spLocks noChangeArrowheads="1"/>
          </p:cNvSpPr>
          <p:nvPr/>
        </p:nvSpPr>
        <p:spPr bwMode="auto">
          <a:xfrm>
            <a:off x="323850" y="476250"/>
            <a:ext cx="5040313" cy="461963"/>
          </a:xfrm>
          <a:prstGeom prst="rect">
            <a:avLst/>
          </a:prstGeom>
          <a:noFill/>
          <a:ln w="9525">
            <a:noFill/>
            <a:miter lim="800000"/>
            <a:headEnd/>
            <a:tailEnd/>
          </a:ln>
        </p:spPr>
        <p:txBody>
          <a:bodyPr>
            <a:spAutoFit/>
          </a:bodyPr>
          <a:lstStyle/>
          <a:p>
            <a:pPr>
              <a:buFont typeface="Wingdings" pitchFamily="2" charset="2"/>
              <a:buChar char="v"/>
            </a:pPr>
            <a:r>
              <a:rPr lang="es-ES" sz="2400" b="1"/>
              <a:t> DISPOSICIONES GENERALES</a:t>
            </a:r>
          </a:p>
        </p:txBody>
      </p:sp>
      <p:sp>
        <p:nvSpPr>
          <p:cNvPr id="22532" name="3 Rectángulo"/>
          <p:cNvSpPr>
            <a:spLocks noChangeArrowheads="1"/>
          </p:cNvSpPr>
          <p:nvPr/>
        </p:nvSpPr>
        <p:spPr bwMode="auto">
          <a:xfrm>
            <a:off x="5795963" y="4941888"/>
            <a:ext cx="1871662" cy="915987"/>
          </a:xfrm>
          <a:prstGeom prst="rect">
            <a:avLst/>
          </a:prstGeom>
          <a:solidFill>
            <a:schemeClr val="bg1"/>
          </a:solidFill>
          <a:ln w="9525">
            <a:noFill/>
            <a:miter lim="800000"/>
            <a:headEnd/>
            <a:tailEnd/>
          </a:ln>
        </p:spPr>
        <p:txBody>
          <a:bodyPr>
            <a:spAutoFit/>
          </a:bodyPr>
          <a:lstStyle/>
          <a:p>
            <a:r>
              <a:rPr lang="es-ES" sz="1800" b="1"/>
              <a:t>  Art. 2 párr.3 </a:t>
            </a:r>
          </a:p>
          <a:p>
            <a:r>
              <a:rPr lang="es-ES" sz="1800" b="1"/>
              <a:t> </a:t>
            </a:r>
          </a:p>
          <a:p>
            <a:r>
              <a:rPr lang="es-ES" sz="1800" b="1"/>
              <a:t>  Art. 33 parr.1</a:t>
            </a:r>
          </a:p>
        </p:txBody>
      </p:sp>
      <p:sp>
        <p:nvSpPr>
          <p:cNvPr id="5" name="4 Abrir llave"/>
          <p:cNvSpPr/>
          <p:nvPr/>
        </p:nvSpPr>
        <p:spPr>
          <a:xfrm>
            <a:off x="5292725" y="4868863"/>
            <a:ext cx="647700" cy="936625"/>
          </a:xfrm>
          <a:prstGeom prst="leftBrace">
            <a:avLst>
              <a:gd name="adj1" fmla="val 8333"/>
              <a:gd name="adj2" fmla="val 42685"/>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sz="1800"/>
          </a:p>
        </p:txBody>
      </p:sp>
      <p:sp>
        <p:nvSpPr>
          <p:cNvPr id="22534" name="5 CuadroTexto"/>
          <p:cNvSpPr txBox="1">
            <a:spLocks noChangeArrowheads="1"/>
          </p:cNvSpPr>
          <p:nvPr/>
        </p:nvSpPr>
        <p:spPr bwMode="auto">
          <a:xfrm>
            <a:off x="7596188" y="5157788"/>
            <a:ext cx="1079500" cy="646112"/>
          </a:xfrm>
          <a:prstGeom prst="rect">
            <a:avLst/>
          </a:prstGeom>
          <a:solidFill>
            <a:schemeClr val="bg1"/>
          </a:solidFill>
          <a:ln w="9525">
            <a:noFill/>
            <a:miter lim="800000"/>
            <a:headEnd/>
            <a:tailEnd/>
          </a:ln>
        </p:spPr>
        <p:txBody>
          <a:bodyPr>
            <a:spAutoFit/>
          </a:bodyPr>
          <a:lstStyle/>
          <a:p>
            <a:r>
              <a:rPr lang="en-US" sz="1800" b="1"/>
              <a:t>CARTA ONU</a:t>
            </a:r>
            <a:endParaRPr lang="es-ES" sz="1800" b="1"/>
          </a:p>
        </p:txBody>
      </p:sp>
      <p:cxnSp>
        <p:nvCxnSpPr>
          <p:cNvPr id="9" name="8 Conector curvado"/>
          <p:cNvCxnSpPr/>
          <p:nvPr/>
        </p:nvCxnSpPr>
        <p:spPr>
          <a:xfrm>
            <a:off x="7596188" y="5805488"/>
            <a:ext cx="1296987" cy="863600"/>
          </a:xfrm>
          <a:prstGeom prst="curved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CuadroTexto"/>
          <p:cNvSpPr txBox="1">
            <a:spLocks noChangeArrowheads="1"/>
          </p:cNvSpPr>
          <p:nvPr/>
        </p:nvSpPr>
        <p:spPr bwMode="auto">
          <a:xfrm>
            <a:off x="900113" y="1557338"/>
            <a:ext cx="1303337" cy="522287"/>
          </a:xfrm>
          <a:prstGeom prst="rect">
            <a:avLst/>
          </a:prstGeom>
          <a:noFill/>
          <a:ln w="9525">
            <a:noFill/>
            <a:miter lim="800000"/>
            <a:headEnd/>
            <a:tailEnd/>
          </a:ln>
        </p:spPr>
        <p:txBody>
          <a:bodyPr wrap="none">
            <a:spAutoFit/>
          </a:bodyPr>
          <a:lstStyle/>
          <a:p>
            <a:r>
              <a:rPr lang="en-US" sz="2800" b="1"/>
              <a:t>Art.33 </a:t>
            </a:r>
            <a:endParaRPr lang="es-ES" sz="2800" b="1"/>
          </a:p>
        </p:txBody>
      </p:sp>
      <p:sp>
        <p:nvSpPr>
          <p:cNvPr id="23554" name="3 Rectángulo"/>
          <p:cNvSpPr>
            <a:spLocks noChangeArrowheads="1"/>
          </p:cNvSpPr>
          <p:nvPr/>
        </p:nvSpPr>
        <p:spPr bwMode="auto">
          <a:xfrm>
            <a:off x="2555875" y="2060575"/>
            <a:ext cx="6337300" cy="4362450"/>
          </a:xfrm>
          <a:prstGeom prst="rect">
            <a:avLst/>
          </a:prstGeom>
          <a:solidFill>
            <a:schemeClr val="bg1"/>
          </a:solidFill>
          <a:ln w="9525">
            <a:noFill/>
            <a:miter lim="800000"/>
            <a:headEnd/>
            <a:tailEnd/>
          </a:ln>
        </p:spPr>
        <p:txBody>
          <a:bodyPr>
            <a:spAutoFit/>
          </a:bodyPr>
          <a:lstStyle/>
          <a:p>
            <a:pPr>
              <a:buFont typeface="Wingdings" pitchFamily="2" charset="2"/>
              <a:buChar char="ü"/>
            </a:pPr>
            <a:r>
              <a:rPr lang="es-ES" sz="2800" b="1"/>
              <a:t>la negociación, </a:t>
            </a:r>
          </a:p>
          <a:p>
            <a:pPr>
              <a:buFont typeface="Wingdings" pitchFamily="2" charset="2"/>
              <a:buChar char="ü"/>
            </a:pPr>
            <a:r>
              <a:rPr lang="es-ES" sz="2800" b="1"/>
              <a:t>la investigación,</a:t>
            </a:r>
          </a:p>
          <a:p>
            <a:pPr>
              <a:buFont typeface="Wingdings" pitchFamily="2" charset="2"/>
              <a:buChar char="ü"/>
            </a:pPr>
            <a:r>
              <a:rPr lang="es-ES" sz="2800" b="1"/>
              <a:t>la mediación, </a:t>
            </a:r>
          </a:p>
          <a:p>
            <a:pPr>
              <a:buFont typeface="Wingdings" pitchFamily="2" charset="2"/>
              <a:buChar char="ü"/>
            </a:pPr>
            <a:r>
              <a:rPr lang="es-ES" sz="2800" b="1"/>
              <a:t>la conciliación, </a:t>
            </a:r>
          </a:p>
          <a:p>
            <a:pPr>
              <a:buFont typeface="Wingdings" pitchFamily="2" charset="2"/>
              <a:buChar char="ü"/>
            </a:pPr>
            <a:r>
              <a:rPr lang="es-ES" sz="2800" b="1"/>
              <a:t>el arbitraje, </a:t>
            </a:r>
          </a:p>
          <a:p>
            <a:pPr>
              <a:buFont typeface="Wingdings" pitchFamily="2" charset="2"/>
              <a:buChar char="ü"/>
            </a:pPr>
            <a:r>
              <a:rPr lang="es-ES" sz="2800" b="1"/>
              <a:t>el arreglo judicial, </a:t>
            </a:r>
          </a:p>
          <a:p>
            <a:pPr>
              <a:buFont typeface="Wingdings" pitchFamily="2" charset="2"/>
              <a:buChar char="ü"/>
            </a:pPr>
            <a:r>
              <a:rPr lang="es-ES" sz="2800" b="1"/>
              <a:t>el recurso a organismos o  </a:t>
            </a:r>
          </a:p>
          <a:p>
            <a:r>
              <a:rPr lang="es-ES" sz="2800" b="1"/>
              <a:t>   acuerdos regionales, </a:t>
            </a:r>
          </a:p>
          <a:p>
            <a:pPr>
              <a:buFont typeface="Wingdings" pitchFamily="2" charset="2"/>
              <a:buChar char="ü"/>
            </a:pPr>
            <a:r>
              <a:rPr lang="es-ES" sz="2800" b="1"/>
              <a:t>u otros medios pacíficos de su  </a:t>
            </a:r>
          </a:p>
          <a:p>
            <a:pPr>
              <a:buFont typeface="Wingdings" pitchFamily="2" charset="2"/>
              <a:buNone/>
            </a:pPr>
            <a:r>
              <a:rPr lang="es-ES" sz="2800" b="1"/>
              <a:t>   elección.</a:t>
            </a:r>
          </a:p>
        </p:txBody>
      </p:sp>
      <p:sp>
        <p:nvSpPr>
          <p:cNvPr id="5" name="4 Elipse"/>
          <p:cNvSpPr/>
          <p:nvPr/>
        </p:nvSpPr>
        <p:spPr>
          <a:xfrm>
            <a:off x="755650" y="1484313"/>
            <a:ext cx="1655763" cy="649287"/>
          </a:xfrm>
          <a:prstGeom prst="ellipse">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800"/>
          </a:p>
        </p:txBody>
      </p:sp>
      <p:sp>
        <p:nvSpPr>
          <p:cNvPr id="23556" name="5 CuadroTexto"/>
          <p:cNvSpPr txBox="1">
            <a:spLocks noChangeArrowheads="1"/>
          </p:cNvSpPr>
          <p:nvPr/>
        </p:nvSpPr>
        <p:spPr bwMode="auto">
          <a:xfrm>
            <a:off x="1042988" y="765175"/>
            <a:ext cx="7258050" cy="400050"/>
          </a:xfrm>
          <a:prstGeom prst="rect">
            <a:avLst/>
          </a:prstGeom>
          <a:noFill/>
          <a:ln w="9525">
            <a:noFill/>
            <a:miter lim="800000"/>
            <a:headEnd/>
            <a:tailEnd/>
          </a:ln>
        </p:spPr>
        <p:txBody>
          <a:bodyPr wrap="none">
            <a:spAutoFit/>
          </a:bodyPr>
          <a:lstStyle/>
          <a:p>
            <a:r>
              <a:rPr lang="es-ES" b="1"/>
              <a:t>CAPÍTULO VI: ARREGLO PACÍFICO DE CONTROVERSIAS</a:t>
            </a:r>
            <a:endParaRPr lang="es-ES"/>
          </a:p>
        </p:txBody>
      </p:sp>
      <p:sp>
        <p:nvSpPr>
          <p:cNvPr id="23557" name="6 CuadroTexto"/>
          <p:cNvSpPr txBox="1">
            <a:spLocks noChangeArrowheads="1"/>
          </p:cNvSpPr>
          <p:nvPr/>
        </p:nvSpPr>
        <p:spPr bwMode="auto">
          <a:xfrm>
            <a:off x="179388" y="0"/>
            <a:ext cx="2771775" cy="523875"/>
          </a:xfrm>
          <a:prstGeom prst="rect">
            <a:avLst/>
          </a:prstGeom>
          <a:noFill/>
          <a:ln w="9525">
            <a:noFill/>
            <a:miter lim="800000"/>
            <a:headEnd/>
            <a:tailEnd/>
          </a:ln>
        </p:spPr>
        <p:txBody>
          <a:bodyPr>
            <a:spAutoFit/>
          </a:bodyPr>
          <a:lstStyle/>
          <a:p>
            <a:r>
              <a:rPr lang="en-US" sz="2800" b="1"/>
              <a:t>CARTA ONU</a:t>
            </a:r>
            <a:endParaRPr lang="es-ES" sz="2800" b="1"/>
          </a:p>
        </p:txBody>
      </p:sp>
      <p:sp>
        <p:nvSpPr>
          <p:cNvPr id="8" name="7 Flecha curvada hacia la derecha"/>
          <p:cNvSpPr/>
          <p:nvPr/>
        </p:nvSpPr>
        <p:spPr>
          <a:xfrm rot="20410523">
            <a:off x="939800" y="2455863"/>
            <a:ext cx="1065213" cy="2252662"/>
          </a:xfrm>
          <a:prstGeom prst="curvedRightArrow">
            <a:avLst>
              <a:gd name="adj1" fmla="val 6990"/>
              <a:gd name="adj2" fmla="val 50000"/>
              <a:gd name="adj3" fmla="val 25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80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CuadroTexto"/>
          <p:cNvSpPr txBox="1">
            <a:spLocks noChangeArrowheads="1"/>
          </p:cNvSpPr>
          <p:nvPr/>
        </p:nvSpPr>
        <p:spPr bwMode="auto">
          <a:xfrm>
            <a:off x="755650" y="908050"/>
            <a:ext cx="4171950" cy="1077913"/>
          </a:xfrm>
          <a:prstGeom prst="rect">
            <a:avLst/>
          </a:prstGeom>
          <a:noFill/>
          <a:ln w="9525">
            <a:noFill/>
            <a:miter lim="800000"/>
            <a:headEnd/>
            <a:tailEnd/>
          </a:ln>
        </p:spPr>
        <p:txBody>
          <a:bodyPr wrap="none">
            <a:spAutoFit/>
          </a:bodyPr>
          <a:lstStyle/>
          <a:p>
            <a:pPr>
              <a:buFont typeface="Wingdings" pitchFamily="2" charset="2"/>
              <a:buChar char="ü"/>
            </a:pPr>
            <a:endParaRPr lang="en-US" b="1"/>
          </a:p>
          <a:p>
            <a:pPr>
              <a:buFont typeface="Wingdings" pitchFamily="2" charset="2"/>
              <a:buChar char="ü"/>
            </a:pPr>
            <a:r>
              <a:rPr lang="en-US" b="1"/>
              <a:t>Libre elección de los medios.</a:t>
            </a:r>
            <a:r>
              <a:rPr lang="es-ES" b="1" i="1"/>
              <a:t>   </a:t>
            </a:r>
          </a:p>
          <a:p>
            <a:endParaRPr lang="es-ES" sz="2400"/>
          </a:p>
        </p:txBody>
      </p:sp>
      <p:sp>
        <p:nvSpPr>
          <p:cNvPr id="24578" name="3 Rectángulo"/>
          <p:cNvSpPr>
            <a:spLocks noChangeArrowheads="1"/>
          </p:cNvSpPr>
          <p:nvPr/>
        </p:nvSpPr>
        <p:spPr bwMode="auto">
          <a:xfrm>
            <a:off x="755650" y="1989138"/>
            <a:ext cx="8388350" cy="1616075"/>
          </a:xfrm>
          <a:prstGeom prst="rect">
            <a:avLst/>
          </a:prstGeom>
          <a:noFill/>
          <a:ln w="9525">
            <a:noFill/>
            <a:miter lim="800000"/>
            <a:headEnd/>
            <a:tailEnd/>
          </a:ln>
        </p:spPr>
        <p:txBody>
          <a:bodyPr>
            <a:spAutoFit/>
          </a:bodyPr>
          <a:lstStyle/>
          <a:p>
            <a:r>
              <a:rPr lang="es-ES" b="1"/>
              <a:t> </a:t>
            </a:r>
            <a:r>
              <a:rPr lang="es-ES" b="1" i="1"/>
              <a:t>Art. 281</a:t>
            </a:r>
          </a:p>
          <a:p>
            <a:pPr>
              <a:buFont typeface="Wingdings" pitchFamily="2" charset="2"/>
              <a:buChar char="ü"/>
            </a:pPr>
            <a:r>
              <a:rPr lang="es-ES" b="1" i="1"/>
              <a:t>Procedimiento aplicable cuando las partes no hayan</a:t>
            </a:r>
          </a:p>
          <a:p>
            <a:r>
              <a:rPr lang="es-ES" b="1" i="1"/>
              <a:t>resuelto la controversia.</a:t>
            </a:r>
            <a:r>
              <a:rPr lang="es-ES" b="1"/>
              <a:t> Se aplicarán los procedimientos de esta Parte.</a:t>
            </a:r>
            <a:endParaRPr lang="es-ES" b="1" i="1"/>
          </a:p>
          <a:p>
            <a:endParaRPr lang="es-ES" b="1"/>
          </a:p>
        </p:txBody>
      </p:sp>
      <p:sp>
        <p:nvSpPr>
          <p:cNvPr id="24579" name="4 Rectángulo"/>
          <p:cNvSpPr>
            <a:spLocks noChangeArrowheads="1"/>
          </p:cNvSpPr>
          <p:nvPr/>
        </p:nvSpPr>
        <p:spPr bwMode="auto">
          <a:xfrm>
            <a:off x="827088" y="3284538"/>
            <a:ext cx="8316912" cy="1585912"/>
          </a:xfrm>
          <a:prstGeom prst="rect">
            <a:avLst/>
          </a:prstGeom>
          <a:noFill/>
          <a:ln w="9525">
            <a:noFill/>
            <a:miter lim="800000"/>
            <a:headEnd/>
            <a:tailEnd/>
          </a:ln>
        </p:spPr>
        <p:txBody>
          <a:bodyPr>
            <a:spAutoFit/>
          </a:bodyPr>
          <a:lstStyle/>
          <a:p>
            <a:r>
              <a:rPr lang="es-ES" b="1" i="1"/>
              <a:t> Art. 282</a:t>
            </a:r>
            <a:endParaRPr lang="es-ES" b="1"/>
          </a:p>
          <a:p>
            <a:pPr>
              <a:buFont typeface="Wingdings" pitchFamily="2" charset="2"/>
              <a:buChar char="ü"/>
            </a:pPr>
            <a:r>
              <a:rPr lang="es-ES" b="1"/>
              <a:t>Si por Acuerdo se estipuló adoptar procedimientos de decisión  </a:t>
            </a:r>
          </a:p>
          <a:p>
            <a:r>
              <a:rPr lang="es-ES" b="1"/>
              <a:t>   obligatoria no se aplicará esta parte.</a:t>
            </a:r>
            <a:r>
              <a:rPr lang="es-ES" b="1" i="1"/>
              <a:t>   Caso Atún Aleta Azul del Sur. (Australia y N. Zelandia c.Japón – 2000)</a:t>
            </a:r>
          </a:p>
          <a:p>
            <a:endParaRPr lang="es-ES" sz="1800">
              <a:latin typeface="Corbel" pitchFamily="34" charset="0"/>
            </a:endParaRPr>
          </a:p>
        </p:txBody>
      </p:sp>
      <p:sp>
        <p:nvSpPr>
          <p:cNvPr id="24580" name="6 Rectángulo"/>
          <p:cNvSpPr>
            <a:spLocks noChangeArrowheads="1"/>
          </p:cNvSpPr>
          <p:nvPr/>
        </p:nvSpPr>
        <p:spPr bwMode="auto">
          <a:xfrm>
            <a:off x="827088" y="4724400"/>
            <a:ext cx="6732587" cy="1555750"/>
          </a:xfrm>
          <a:prstGeom prst="rect">
            <a:avLst/>
          </a:prstGeom>
          <a:solidFill>
            <a:schemeClr val="bg1"/>
          </a:solidFill>
          <a:ln w="9525">
            <a:noFill/>
            <a:miter lim="800000"/>
            <a:headEnd/>
            <a:tailEnd/>
          </a:ln>
        </p:spPr>
        <p:txBody>
          <a:bodyPr>
            <a:spAutoFit/>
          </a:bodyPr>
          <a:lstStyle/>
          <a:p>
            <a:r>
              <a:rPr lang="es-ES" sz="1800" b="1" i="1"/>
              <a:t>Art. 283</a:t>
            </a:r>
            <a:endParaRPr lang="es-ES" sz="1800" b="1"/>
          </a:p>
          <a:p>
            <a:pPr>
              <a:buFont typeface="Wingdings" pitchFamily="2" charset="2"/>
              <a:buChar char="ü"/>
            </a:pPr>
            <a:r>
              <a:rPr lang="es-ES" sz="1800" b="1"/>
              <a:t>Procederán sin demora a </a:t>
            </a:r>
            <a:r>
              <a:rPr lang="es-ES" sz="2400" b="1"/>
              <a:t>intercambiar opiniones </a:t>
            </a:r>
            <a:r>
              <a:rPr lang="es-ES" sz="1800" b="1"/>
              <a:t>para iniciar los procedimientos, reanudarlos si no hay acuerdos  o si se arribó a una solución  para determinar la forma de llevarlos a la práctica.    </a:t>
            </a:r>
            <a:endParaRPr lang="es-ES" sz="1800" b="1" i="1"/>
          </a:p>
        </p:txBody>
      </p:sp>
      <p:sp>
        <p:nvSpPr>
          <p:cNvPr id="24581" name="5 CuadroTexto"/>
          <p:cNvSpPr txBox="1">
            <a:spLocks noChangeArrowheads="1"/>
          </p:cNvSpPr>
          <p:nvPr/>
        </p:nvSpPr>
        <p:spPr bwMode="auto">
          <a:xfrm>
            <a:off x="0" y="188913"/>
            <a:ext cx="6083300" cy="368300"/>
          </a:xfrm>
          <a:prstGeom prst="rect">
            <a:avLst/>
          </a:prstGeom>
          <a:noFill/>
          <a:ln w="28575">
            <a:solidFill>
              <a:schemeClr val="tx1"/>
            </a:solidFill>
            <a:miter lim="800000"/>
            <a:headEnd/>
            <a:tailEnd/>
          </a:ln>
        </p:spPr>
        <p:txBody>
          <a:bodyPr wrap="none">
            <a:spAutoFit/>
          </a:bodyPr>
          <a:lstStyle/>
          <a:p>
            <a:r>
              <a:rPr lang="en-US" sz="1800" b="1"/>
              <a:t>Objeto: interpretación y aplicación de la Convención. </a:t>
            </a:r>
            <a:endParaRPr lang="es-ES" sz="1800" b="1"/>
          </a:p>
        </p:txBody>
      </p:sp>
      <p:sp>
        <p:nvSpPr>
          <p:cNvPr id="24582" name="7 CuadroTexto"/>
          <p:cNvSpPr txBox="1">
            <a:spLocks noChangeArrowheads="1"/>
          </p:cNvSpPr>
          <p:nvPr/>
        </p:nvSpPr>
        <p:spPr bwMode="auto">
          <a:xfrm>
            <a:off x="6948488" y="260350"/>
            <a:ext cx="1152525" cy="923925"/>
          </a:xfrm>
          <a:prstGeom prst="rect">
            <a:avLst/>
          </a:prstGeom>
          <a:noFill/>
          <a:ln w="38100">
            <a:solidFill>
              <a:schemeClr val="tx1"/>
            </a:solidFill>
            <a:miter lim="800000"/>
            <a:headEnd/>
            <a:tailEnd/>
          </a:ln>
        </p:spPr>
        <p:txBody>
          <a:bodyPr>
            <a:spAutoFit/>
          </a:bodyPr>
          <a:lstStyle/>
          <a:p>
            <a:r>
              <a:rPr lang="en-US" sz="1800" b="1">
                <a:latin typeface="Corbel" pitchFamily="34" charset="0"/>
              </a:rPr>
              <a:t>Voluntad de las partes</a:t>
            </a:r>
            <a:endParaRPr lang="es-ES" sz="1800" b="1">
              <a:latin typeface="Corbel" pitchFamily="34" charset="0"/>
            </a:endParaRPr>
          </a:p>
        </p:txBody>
      </p:sp>
      <p:sp>
        <p:nvSpPr>
          <p:cNvPr id="24583" name="8 CuadroTexto"/>
          <p:cNvSpPr txBox="1">
            <a:spLocks noChangeArrowheads="1"/>
          </p:cNvSpPr>
          <p:nvPr/>
        </p:nvSpPr>
        <p:spPr bwMode="auto">
          <a:xfrm>
            <a:off x="6875463" y="5934075"/>
            <a:ext cx="2268537" cy="923925"/>
          </a:xfrm>
          <a:prstGeom prst="rect">
            <a:avLst/>
          </a:prstGeom>
          <a:solidFill>
            <a:schemeClr val="bg1"/>
          </a:solidFill>
          <a:ln w="9525">
            <a:noFill/>
            <a:miter lim="800000"/>
            <a:headEnd/>
            <a:tailEnd/>
          </a:ln>
        </p:spPr>
        <p:txBody>
          <a:bodyPr>
            <a:spAutoFit/>
          </a:bodyPr>
          <a:lstStyle/>
          <a:p>
            <a:r>
              <a:rPr lang="en-US" sz="1800" b="1"/>
              <a:t>Evitar la superposición de procedimientos</a:t>
            </a:r>
            <a:endParaRPr lang="es-ES" sz="1800" b="1"/>
          </a:p>
        </p:txBody>
      </p:sp>
      <p:sp>
        <p:nvSpPr>
          <p:cNvPr id="10" name="9 Flecha curvada hacia la derecha"/>
          <p:cNvSpPr/>
          <p:nvPr/>
        </p:nvSpPr>
        <p:spPr>
          <a:xfrm rot="17770232">
            <a:off x="5887010" y="5685715"/>
            <a:ext cx="466324" cy="1455733"/>
          </a:xfrm>
          <a:prstGeom prst="curvedRightArrow">
            <a:avLst>
              <a:gd name="adj1" fmla="val 25000"/>
              <a:gd name="adj2" fmla="val 54672"/>
              <a:gd name="adj3" fmla="val 30388"/>
            </a:avLst>
          </a:prstGeom>
          <a:solidFill>
            <a:schemeClr val="tx2">
              <a:lumMod val="75000"/>
            </a:schemeClr>
          </a:solidFill>
          <a:ln w="38100">
            <a:solidFill>
              <a:srgbClr val="FF0000"/>
            </a:solidFill>
          </a:ln>
          <a:effectLst>
            <a:glow rad="139700">
              <a:schemeClr val="accent6">
                <a:satMod val="175000"/>
                <a:alpha val="40000"/>
              </a:schemeClr>
            </a:glow>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800">
              <a:solidFill>
                <a:schemeClr val="tx1"/>
              </a:solidFill>
            </a:endParaRPr>
          </a:p>
        </p:txBody>
      </p:sp>
      <p:sp>
        <p:nvSpPr>
          <p:cNvPr id="24585" name="10 Rectángulo"/>
          <p:cNvSpPr>
            <a:spLocks noChangeArrowheads="1"/>
          </p:cNvSpPr>
          <p:nvPr/>
        </p:nvSpPr>
        <p:spPr bwMode="auto">
          <a:xfrm>
            <a:off x="900113" y="836613"/>
            <a:ext cx="1030287" cy="369887"/>
          </a:xfrm>
          <a:prstGeom prst="rect">
            <a:avLst/>
          </a:prstGeom>
          <a:noFill/>
          <a:ln w="9525">
            <a:noFill/>
            <a:miter lim="800000"/>
            <a:headEnd/>
            <a:tailEnd/>
          </a:ln>
        </p:spPr>
        <p:txBody>
          <a:bodyPr wrap="none">
            <a:spAutoFit/>
          </a:bodyPr>
          <a:lstStyle/>
          <a:p>
            <a:r>
              <a:rPr lang="es-ES" sz="1800" b="1" i="1"/>
              <a:t>Art. 280</a:t>
            </a:r>
            <a:endParaRPr lang="es-ES" sz="1800">
              <a:latin typeface="Corbel" pitchFamily="34" charset="0"/>
            </a:endParaRPr>
          </a:p>
        </p:txBody>
      </p:sp>
      <p:sp>
        <p:nvSpPr>
          <p:cNvPr id="12" name="11 Forma libre"/>
          <p:cNvSpPr/>
          <p:nvPr/>
        </p:nvSpPr>
        <p:spPr>
          <a:xfrm>
            <a:off x="8305800" y="273050"/>
            <a:ext cx="415925" cy="942975"/>
          </a:xfrm>
          <a:custGeom>
            <a:avLst/>
            <a:gdLst>
              <a:gd name="connsiteX0" fmla="*/ 27039 w 415413"/>
              <a:gd name="connsiteY0" fmla="*/ 435078 h 943897"/>
              <a:gd name="connsiteX1" fmla="*/ 56535 w 415413"/>
              <a:gd name="connsiteY1" fmla="*/ 892278 h 943897"/>
              <a:gd name="connsiteX2" fmla="*/ 366252 w 415413"/>
              <a:gd name="connsiteY2" fmla="*/ 125361 h 943897"/>
              <a:gd name="connsiteX3" fmla="*/ 351503 w 415413"/>
              <a:gd name="connsiteY3" fmla="*/ 140110 h 943897"/>
            </a:gdLst>
            <a:ahLst/>
            <a:cxnLst>
              <a:cxn ang="0">
                <a:pos x="connsiteX0" y="connsiteY0"/>
              </a:cxn>
              <a:cxn ang="0">
                <a:pos x="connsiteX1" y="connsiteY1"/>
              </a:cxn>
              <a:cxn ang="0">
                <a:pos x="connsiteX2" y="connsiteY2"/>
              </a:cxn>
              <a:cxn ang="0">
                <a:pos x="connsiteX3" y="connsiteY3"/>
              </a:cxn>
            </a:cxnLst>
            <a:rect l="l" t="t" r="r" b="b"/>
            <a:pathLst>
              <a:path w="415413" h="943897">
                <a:moveTo>
                  <a:pt x="27039" y="435078"/>
                </a:moveTo>
                <a:cubicBezTo>
                  <a:pt x="13519" y="689487"/>
                  <a:pt x="0" y="943897"/>
                  <a:pt x="56535" y="892278"/>
                </a:cubicBezTo>
                <a:cubicBezTo>
                  <a:pt x="113070" y="840659"/>
                  <a:pt x="317091" y="250722"/>
                  <a:pt x="366252" y="125361"/>
                </a:cubicBezTo>
                <a:cubicBezTo>
                  <a:pt x="415413" y="0"/>
                  <a:pt x="383458" y="70055"/>
                  <a:pt x="351503" y="140110"/>
                </a:cubicBezTo>
              </a:path>
            </a:pathLst>
          </a:cu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sz="180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18926</TotalTime>
  <Words>3027</Words>
  <Application>Microsoft Office PowerPoint</Application>
  <PresentationFormat>On-screen Show (4:3)</PresentationFormat>
  <Paragraphs>451</Paragraphs>
  <Slides>51</Slides>
  <Notes>0</Notes>
  <HiddenSlides>0</HiddenSlides>
  <MMClips>0</MMClips>
  <ScaleCrop>false</ScaleCrop>
  <HeadingPairs>
    <vt:vector size="6" baseType="variant">
      <vt:variant>
        <vt:lpstr>Fonts Used</vt:lpstr>
      </vt:variant>
      <vt:variant>
        <vt:i4>16</vt:i4>
      </vt:variant>
      <vt:variant>
        <vt:lpstr>Design Template</vt:lpstr>
      </vt:variant>
      <vt:variant>
        <vt:i4>7</vt:i4>
      </vt:variant>
      <vt:variant>
        <vt:lpstr>Slide Titles</vt:lpstr>
      </vt:variant>
      <vt:variant>
        <vt:i4>51</vt:i4>
      </vt:variant>
    </vt:vector>
  </HeadingPairs>
  <TitlesOfParts>
    <vt:vector size="74" baseType="lpstr">
      <vt:lpstr>Arial</vt:lpstr>
      <vt:lpstr>Consolas</vt:lpstr>
      <vt:lpstr>Corbel</vt:lpstr>
      <vt:lpstr>Wingdings</vt:lpstr>
      <vt:lpstr>Wingdings 2</vt:lpstr>
      <vt:lpstr>Wingdings 3</vt:lpstr>
      <vt:lpstr>Calibri</vt:lpstr>
      <vt:lpstr>Blackadder ITC</vt:lpstr>
      <vt:lpstr>Adobe Gothic Std B</vt:lpstr>
      <vt:lpstr>Adobe Myungjo Std M</vt:lpstr>
      <vt:lpstr>Adobe Fan Heiti Std B</vt:lpstr>
      <vt:lpstr>Helmet</vt:lpstr>
      <vt:lpstr>inherit</vt:lpstr>
      <vt:lpstr>Droid Sans</vt:lpstr>
      <vt:lpstr>Times New Roman</vt:lpstr>
      <vt:lpstr>Edwardian Script ITC</vt:lpstr>
      <vt:lpstr>Metro</vt:lpstr>
      <vt:lpstr>Metro</vt:lpstr>
      <vt:lpstr>Metro</vt:lpstr>
      <vt:lpstr>Metro</vt:lpstr>
      <vt:lpstr>Metro</vt:lpstr>
      <vt:lpstr>Metro</vt:lpstr>
      <vt:lpstr>Metro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Aquiles</dc:creator>
  <cp:lastModifiedBy>Silvia</cp:lastModifiedBy>
  <cp:revision>183</cp:revision>
  <dcterms:created xsi:type="dcterms:W3CDTF">2014-07-30T13:00:34Z</dcterms:created>
  <dcterms:modified xsi:type="dcterms:W3CDTF">2017-12-02T18:54:28Z</dcterms:modified>
</cp:coreProperties>
</file>